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1"/>
    <p:sldMasterId id="2147483772" r:id="rId2"/>
    <p:sldMasterId id="2147483812" r:id="rId3"/>
    <p:sldMasterId id="2147483824" r:id="rId4"/>
  </p:sldMasterIdLst>
  <p:notesMasterIdLst>
    <p:notesMasterId r:id="rId16"/>
  </p:notesMasterIdLst>
  <p:handoutMasterIdLst>
    <p:handoutMasterId r:id="rId17"/>
  </p:handoutMasterIdLst>
  <p:sldIdLst>
    <p:sldId id="598" r:id="rId5"/>
    <p:sldId id="576" r:id="rId6"/>
    <p:sldId id="666" r:id="rId7"/>
    <p:sldId id="664" r:id="rId8"/>
    <p:sldId id="581" r:id="rId9"/>
    <p:sldId id="636" r:id="rId10"/>
    <p:sldId id="625" r:id="rId11"/>
    <p:sldId id="622" r:id="rId12"/>
    <p:sldId id="663" r:id="rId13"/>
    <p:sldId id="674" r:id="rId14"/>
    <p:sldId id="587" r:id="rId15"/>
  </p:sldIdLst>
  <p:sldSz cx="9720263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AFAF839-1D74-45E8-AE81-0601E28EB65B}">
          <p14:sldIdLst>
            <p14:sldId id="598"/>
            <p14:sldId id="576"/>
            <p14:sldId id="666"/>
            <p14:sldId id="664"/>
            <p14:sldId id="581"/>
            <p14:sldId id="636"/>
            <p14:sldId id="625"/>
            <p14:sldId id="622"/>
            <p14:sldId id="663"/>
            <p14:sldId id="674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оветник - Ксенофонтова Е.В." initials="С-КЕ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40000"/>
    <a:srgbClr val="EC8F12"/>
    <a:srgbClr val="FF0000"/>
    <a:srgbClr val="003300"/>
    <a:srgbClr val="DEA04E"/>
    <a:srgbClr val="EA6136"/>
    <a:srgbClr val="FF99FF"/>
    <a:srgbClr val="995F2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—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5" autoAdjust="0"/>
    <p:restoredTop sz="94535" autoAdjust="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>
        <p:guide orient="horz" pos="2183"/>
        <p:guide pos="31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6" y="9"/>
            <a:ext cx="2946401" cy="496968"/>
          </a:xfrm>
          <a:prstGeom prst="rect">
            <a:avLst/>
          </a:prstGeom>
        </p:spPr>
        <p:txBody>
          <a:bodyPr vert="horz" lIns="90959" tIns="45492" rIns="90959" bIns="454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07" y="9"/>
            <a:ext cx="2946401" cy="496968"/>
          </a:xfrm>
          <a:prstGeom prst="rect">
            <a:avLst/>
          </a:prstGeom>
        </p:spPr>
        <p:txBody>
          <a:bodyPr vert="horz" lIns="90959" tIns="45492" rIns="90959" bIns="45492" rtlCol="0"/>
          <a:lstStyle>
            <a:lvl1pPr algn="r">
              <a:defRPr sz="1200"/>
            </a:lvl1pPr>
          </a:lstStyle>
          <a:p>
            <a:fld id="{A39358AF-A23B-4914-AFF2-A0CC80A39971}" type="datetime1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6" y="9431258"/>
            <a:ext cx="2946401" cy="496968"/>
          </a:xfrm>
          <a:prstGeom prst="rect">
            <a:avLst/>
          </a:prstGeom>
        </p:spPr>
        <p:txBody>
          <a:bodyPr vert="horz" lIns="90959" tIns="45492" rIns="90959" bIns="45492" rtlCol="0" anchor="b"/>
          <a:lstStyle>
            <a:lvl1pPr algn="l">
              <a:defRPr sz="1200"/>
            </a:lvl1pPr>
          </a:lstStyle>
          <a:p>
            <a:r>
              <a:rPr lang="ru-RU"/>
              <a:t>кузьменко р.в.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07" y="9431258"/>
            <a:ext cx="2946401" cy="496968"/>
          </a:xfrm>
          <a:prstGeom prst="rect">
            <a:avLst/>
          </a:prstGeom>
        </p:spPr>
        <p:txBody>
          <a:bodyPr vert="horz" lIns="90959" tIns="45492" rIns="90959" bIns="45492" rtlCol="0" anchor="b"/>
          <a:lstStyle>
            <a:lvl1pPr algn="r">
              <a:defRPr sz="1200"/>
            </a:lvl1pPr>
          </a:lstStyle>
          <a:p>
            <a:fld id="{B1F43F12-CEA0-4E3A-AFBF-A110B2F641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8410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4" y="36"/>
            <a:ext cx="2945659" cy="498136"/>
          </a:xfrm>
          <a:prstGeom prst="rect">
            <a:avLst/>
          </a:prstGeom>
        </p:spPr>
        <p:txBody>
          <a:bodyPr vert="horz" lIns="90959" tIns="45492" rIns="90959" bIns="4549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98" y="36"/>
            <a:ext cx="2945659" cy="498136"/>
          </a:xfrm>
          <a:prstGeom prst="rect">
            <a:avLst/>
          </a:prstGeom>
        </p:spPr>
        <p:txBody>
          <a:bodyPr vert="horz" lIns="90959" tIns="45492" rIns="90959" bIns="45492" rtlCol="0"/>
          <a:lstStyle>
            <a:lvl1pPr algn="r">
              <a:defRPr sz="1200"/>
            </a:lvl1pPr>
          </a:lstStyle>
          <a:p>
            <a:fld id="{7FC5EB5F-4EFB-4245-9D81-7DD1B392E0A1}" type="datetime1">
              <a:rPr lang="ru-RU" smtClean="0"/>
              <a:t>28.09.2023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3938" y="1241425"/>
            <a:ext cx="47498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9" tIns="45492" rIns="90959" bIns="4549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74"/>
            <a:ext cx="5438140" cy="3909242"/>
          </a:xfrm>
          <a:prstGeom prst="rect">
            <a:avLst/>
          </a:prstGeom>
        </p:spPr>
        <p:txBody>
          <a:bodyPr vert="horz" lIns="90959" tIns="45492" rIns="90959" bIns="4549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4" y="9430106"/>
            <a:ext cx="2945659" cy="498134"/>
          </a:xfrm>
          <a:prstGeom prst="rect">
            <a:avLst/>
          </a:prstGeom>
        </p:spPr>
        <p:txBody>
          <a:bodyPr vert="horz" lIns="90959" tIns="45492" rIns="90959" bIns="45492" rtlCol="0" anchor="b"/>
          <a:lstStyle>
            <a:lvl1pPr algn="l">
              <a:defRPr sz="1200"/>
            </a:lvl1pPr>
          </a:lstStyle>
          <a:p>
            <a:r>
              <a:rPr lang="ru-RU"/>
              <a:t>кузьменко р.в.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98" y="9430106"/>
            <a:ext cx="2945659" cy="498134"/>
          </a:xfrm>
          <a:prstGeom prst="rect">
            <a:avLst/>
          </a:prstGeom>
        </p:spPr>
        <p:txBody>
          <a:bodyPr vert="horz" lIns="90959" tIns="45492" rIns="90959" bIns="45492" rtlCol="0" anchor="b"/>
          <a:lstStyle>
            <a:lvl1pPr algn="r">
              <a:defRPr sz="1200"/>
            </a:lvl1pPr>
          </a:lstStyle>
          <a:p>
            <a:fld id="{7058A4AA-5C16-4AD0-A117-CB8A6D3200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458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9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7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6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4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3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91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40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8" algn="l" defTabSz="91429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34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703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502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114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014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25525" y="1241425"/>
            <a:ext cx="47466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896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2050" y="1111250"/>
            <a:ext cx="4252913" cy="30019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77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5033" y="1122363"/>
            <a:ext cx="7290197" cy="2387600"/>
          </a:xfrm>
        </p:spPr>
        <p:txBody>
          <a:bodyPr anchor="b"/>
          <a:lstStyle>
            <a:lvl1pPr algn="ctr">
              <a:defRPr sz="478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5033" y="3602038"/>
            <a:ext cx="7290197" cy="1655762"/>
          </a:xfrm>
        </p:spPr>
        <p:txBody>
          <a:bodyPr/>
          <a:lstStyle>
            <a:lvl1pPr marL="0" indent="0" algn="ctr">
              <a:buNone/>
              <a:defRPr sz="1914"/>
            </a:lvl1pPr>
            <a:lvl2pPr marL="364526" indent="0" algn="ctr">
              <a:buNone/>
              <a:defRPr sz="1595"/>
            </a:lvl2pPr>
            <a:lvl3pPr marL="729051" indent="0" algn="ctr">
              <a:buNone/>
              <a:defRPr sz="1435"/>
            </a:lvl3pPr>
            <a:lvl4pPr marL="1093577" indent="0" algn="ctr">
              <a:buNone/>
              <a:defRPr sz="1276"/>
            </a:lvl4pPr>
            <a:lvl5pPr marL="1458102" indent="0" algn="ctr">
              <a:buNone/>
              <a:defRPr sz="1276"/>
            </a:lvl5pPr>
            <a:lvl6pPr marL="1822628" indent="0" algn="ctr">
              <a:buNone/>
              <a:defRPr sz="1276"/>
            </a:lvl6pPr>
            <a:lvl7pPr marL="2187153" indent="0" algn="ctr">
              <a:buNone/>
              <a:defRPr sz="1276"/>
            </a:lvl7pPr>
            <a:lvl8pPr marL="2551679" indent="0" algn="ctr">
              <a:buNone/>
              <a:defRPr sz="1276"/>
            </a:lvl8pPr>
            <a:lvl9pPr marL="2916204" indent="0" algn="ctr">
              <a:buNone/>
              <a:defRPr sz="1276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3C13-FED9-4C83-BC60-486E91BA2297}" type="datetime1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623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CC082-1C0C-4D97-BD56-BA576506C117}" type="datetime1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22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6071" y="365125"/>
            <a:ext cx="2095932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68277" y="365125"/>
            <a:ext cx="6166292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37B3F-1C2B-4A32-9637-892EBCDDD6B3}" type="datetime1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96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Титульны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729023" y="2130471"/>
            <a:ext cx="8262224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458058" y="3886202"/>
            <a:ext cx="6804185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lvl="0" algn="ctr">
              <a:spcBef>
                <a:spcPts val="618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41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64"/>
              </a:spcBef>
              <a:spcAft>
                <a:spcPts val="0"/>
              </a:spcAft>
              <a:buClr>
                <a:srgbClr val="888888"/>
              </a:buClr>
              <a:buSzPts val="2399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AD83C13-FED9-4C83-BC60-486E91BA2297}" type="datetime1">
              <a:rPr lang="ru-RU" smtClean="0"/>
              <a:t>28.09.2023</a:t>
            </a:fld>
            <a:endParaRPr lang="ru-RU"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313377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Заголовок раздела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67837" y="4406948"/>
            <a:ext cx="8262224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857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67837" y="2906722"/>
            <a:ext cx="826222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b" anchorCtr="0">
            <a:noAutofit/>
          </a:bodyPr>
          <a:lstStyle>
            <a:lvl1pPr marL="441305" lvl="0" indent="-220652" algn="l">
              <a:spcBef>
                <a:spcPts val="386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929">
                <a:solidFill>
                  <a:srgbClr val="888888"/>
                </a:solidFill>
              </a:defRPr>
            </a:lvl1pPr>
            <a:lvl2pPr marL="882610" lvl="1" indent="-220652" algn="l">
              <a:spcBef>
                <a:spcPts val="347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714">
                <a:solidFill>
                  <a:srgbClr val="888888"/>
                </a:solidFill>
              </a:defRPr>
            </a:lvl2pPr>
            <a:lvl3pPr marL="1323914" lvl="2" indent="-220652" algn="l">
              <a:spcBef>
                <a:spcPts val="309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571">
                <a:solidFill>
                  <a:srgbClr val="888888"/>
                </a:solidFill>
              </a:defRPr>
            </a:lvl3pPr>
            <a:lvl4pPr marL="1765219" lvl="3" indent="-220652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357">
                <a:solidFill>
                  <a:srgbClr val="888888"/>
                </a:solidFill>
              </a:defRPr>
            </a:lvl4pPr>
            <a:lvl5pPr marL="2206524" lvl="4" indent="-220652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357">
                <a:solidFill>
                  <a:srgbClr val="888888"/>
                </a:solidFill>
              </a:defRPr>
            </a:lvl5pPr>
            <a:lvl6pPr marL="2647829" lvl="5" indent="-220652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357">
                <a:solidFill>
                  <a:srgbClr val="888888"/>
                </a:solidFill>
              </a:defRPr>
            </a:lvl6pPr>
            <a:lvl7pPr marL="3089134" lvl="6" indent="-220652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357">
                <a:solidFill>
                  <a:srgbClr val="888888"/>
                </a:solidFill>
              </a:defRPr>
            </a:lvl7pPr>
            <a:lvl8pPr marL="3530438" lvl="7" indent="-220652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357">
                <a:solidFill>
                  <a:srgbClr val="888888"/>
                </a:solidFill>
              </a:defRPr>
            </a:lvl8pPr>
            <a:lvl9pPr marL="3971743" lvl="8" indent="-220652" algn="l">
              <a:spcBef>
                <a:spcPts val="27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35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B47CE85-0221-45E8-A7EB-F63C72DE2B3C}" type="datetime1">
              <a:rPr lang="ru-RU" smtClean="0"/>
              <a:t>28.09.2023</a:t>
            </a:fld>
            <a:endParaRPr lang="ru-RU"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755068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Два объекта" type="twoObj">
  <p:cSld name="Два объекта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86034" y="1600206"/>
            <a:ext cx="429311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392271" algn="l">
              <a:spcBef>
                <a:spcPts val="54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714"/>
            </a:lvl1pPr>
            <a:lvl2pPr marL="882610" lvl="1" indent="-367692" algn="l">
              <a:spcBef>
                <a:spcPts val="464"/>
              </a:spcBef>
              <a:spcAft>
                <a:spcPts val="0"/>
              </a:spcAft>
              <a:buClr>
                <a:schemeClr val="dk1"/>
              </a:buClr>
              <a:buSzPts val="2399"/>
              <a:buChar char="–"/>
              <a:defRPr sz="2286"/>
            </a:lvl2pPr>
            <a:lvl3pPr marL="1323914" lvl="2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29"/>
            </a:lvl3pPr>
            <a:lvl4pPr marL="1765219" lvl="3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714"/>
            </a:lvl4pPr>
            <a:lvl5pPr marL="2206524" lvl="4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714"/>
            </a:lvl5pPr>
            <a:lvl6pPr marL="2647829" lvl="5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6pPr>
            <a:lvl7pPr marL="3089134" lvl="6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7pPr>
            <a:lvl8pPr marL="3530438" lvl="7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8pPr>
            <a:lvl9pPr marL="3971743" lvl="8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941151" y="1600206"/>
            <a:ext cx="429311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392271" algn="l">
              <a:spcBef>
                <a:spcPts val="541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714"/>
            </a:lvl1pPr>
            <a:lvl2pPr marL="882610" lvl="1" indent="-367692" algn="l">
              <a:spcBef>
                <a:spcPts val="464"/>
              </a:spcBef>
              <a:spcAft>
                <a:spcPts val="0"/>
              </a:spcAft>
              <a:buClr>
                <a:schemeClr val="dk1"/>
              </a:buClr>
              <a:buSzPts val="2399"/>
              <a:buChar char="–"/>
              <a:defRPr sz="2286"/>
            </a:lvl2pPr>
            <a:lvl3pPr marL="1323914" lvl="2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29"/>
            </a:lvl3pPr>
            <a:lvl4pPr marL="1765219" lvl="3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714"/>
            </a:lvl4pPr>
            <a:lvl5pPr marL="2206524" lvl="4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714"/>
            </a:lvl5pPr>
            <a:lvl6pPr marL="2647829" lvl="5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6pPr>
            <a:lvl7pPr marL="3089134" lvl="6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7pPr>
            <a:lvl8pPr marL="3530438" lvl="7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8pPr>
            <a:lvl9pPr marL="3971743" lvl="8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714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B1267A42-6A36-48DA-825D-47FBB5718B33}" type="datetime1">
              <a:rPr lang="ru-RU" smtClean="0"/>
              <a:t>28.09.2023</a:t>
            </a:fld>
            <a:endParaRPr lang="ru-RU"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74292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олько заголовок" type="titleOnly">
  <p:cSld name="Только заголовок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DF00A5CD-D0AA-41E5-92AD-52E37032FDDE}" type="datetime1">
              <a:rPr lang="ru-RU" smtClean="0"/>
              <a:t>28.09.2023</a:t>
            </a:fld>
            <a:endParaRPr lang="ru-RU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289456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Объект с подписью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86023" y="273050"/>
            <a:ext cx="31979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29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800357" y="273098"/>
            <a:ext cx="543389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416788" algn="l">
              <a:spcBef>
                <a:spcPts val="618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071"/>
            </a:lvl1pPr>
            <a:lvl2pPr marL="882610" lvl="1" indent="-392271" algn="l">
              <a:spcBef>
                <a:spcPts val="541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714"/>
            </a:lvl2pPr>
            <a:lvl3pPr marL="1323914" lvl="2" indent="-367692" algn="l">
              <a:spcBef>
                <a:spcPts val="464"/>
              </a:spcBef>
              <a:spcAft>
                <a:spcPts val="0"/>
              </a:spcAft>
              <a:buClr>
                <a:schemeClr val="dk1"/>
              </a:buClr>
              <a:buSzPts val="2399"/>
              <a:buChar char="•"/>
              <a:defRPr sz="2286"/>
            </a:lvl3pPr>
            <a:lvl4pPr marL="1765219" lvl="3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929"/>
            </a:lvl4pPr>
            <a:lvl5pPr marL="2206524" lvl="4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929"/>
            </a:lvl5pPr>
            <a:lvl6pPr marL="2647829" lvl="5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29"/>
            </a:lvl6pPr>
            <a:lvl7pPr marL="3089134" lvl="6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29"/>
            </a:lvl7pPr>
            <a:lvl8pPr marL="3530438" lvl="7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29"/>
            </a:lvl8pPr>
            <a:lvl9pPr marL="3971743" lvl="8" indent="-343237" algn="l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929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86023" y="1435104"/>
            <a:ext cx="3197900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220652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357"/>
            </a:lvl1pPr>
            <a:lvl2pPr marL="882610" lvl="1" indent="-220652" algn="l">
              <a:spcBef>
                <a:spcPts val="23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143"/>
            </a:lvl2pPr>
            <a:lvl3pPr marL="1323914" lvl="2" indent="-220652" algn="l">
              <a:spcBef>
                <a:spcPts val="19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765219" lvl="3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4pPr>
            <a:lvl5pPr marL="2206524" lvl="4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5pPr>
            <a:lvl6pPr marL="2647829" lvl="5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6pPr>
            <a:lvl7pPr marL="3089134" lvl="6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7pPr>
            <a:lvl8pPr marL="3530438" lvl="7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8pPr>
            <a:lvl9pPr marL="3971743" lvl="8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ED4CE99-1A98-46CC-9AB2-C70F8AD71C3B}" type="datetime1">
              <a:rPr lang="ru-RU" smtClean="0"/>
              <a:t>28.09.2023</a:t>
            </a:fld>
            <a:endParaRPr lang="ru-RU"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526669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905239" y="4800600"/>
            <a:ext cx="5832158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929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905239" y="612775"/>
            <a:ext cx="5832158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rmAutofit/>
          </a:bodyPr>
          <a:lstStyle>
            <a:lvl1pPr marR="0" lvl="0" algn="l" rtl="0">
              <a:spcBef>
                <a:spcPts val="618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0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41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64"/>
              </a:spcBef>
              <a:spcAft>
                <a:spcPts val="0"/>
              </a:spcAft>
              <a:buClr>
                <a:schemeClr val="dk1"/>
              </a:buClr>
              <a:buSzPts val="2399"/>
              <a:buFont typeface="Arial"/>
              <a:buNone/>
              <a:defRPr sz="22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8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9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905239" y="5367338"/>
            <a:ext cx="5832158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220652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357"/>
            </a:lvl1pPr>
            <a:lvl2pPr marL="882610" lvl="1" indent="-220652" algn="l">
              <a:spcBef>
                <a:spcPts val="231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143"/>
            </a:lvl2pPr>
            <a:lvl3pPr marL="1323914" lvl="2" indent="-220652" algn="l">
              <a:spcBef>
                <a:spcPts val="193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765219" lvl="3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4pPr>
            <a:lvl5pPr marL="2206524" lvl="4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5pPr>
            <a:lvl6pPr marL="2647829" lvl="5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6pPr>
            <a:lvl7pPr marL="3089134" lvl="6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7pPr>
            <a:lvl8pPr marL="3530438" lvl="7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8pPr>
            <a:lvl9pPr marL="3971743" lvl="8" indent="-220652" algn="l">
              <a:spcBef>
                <a:spcPts val="17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57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56883"/>
      </p:ext>
    </p:extLst>
  </p:cSld>
  <p:clrMapOvr>
    <a:masterClrMapping/>
  </p:clrMapOvr>
  <p:transition spd="slow">
    <p:wipe dir="r"/>
  </p:transition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и вертикальный текст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597171" y="-510929"/>
            <a:ext cx="4525963" cy="8748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82610" lvl="1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23914" lvl="2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65219" lvl="3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06524" lvl="4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647829" lvl="5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089134" lvl="6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530438" lvl="7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971743" lvl="8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DDCC082-1C0C-4D97-BD56-BA576506C117}" type="datetime1">
              <a:rPr lang="ru-RU" smtClean="0"/>
              <a:t>28.09.2023</a:t>
            </a:fld>
            <a:endParaRPr lang="ru-RU"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332043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14976" y="2106902"/>
            <a:ext cx="5851525" cy="2187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759858" y="845"/>
            <a:ext cx="5851525" cy="6399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41305" lvl="0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82610" lvl="1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23914" lvl="2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765219" lvl="3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06524" lvl="4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647829" lvl="5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089134" lvl="6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530438" lvl="7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971743" lvl="8" indent="-330979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82B37B3F-1C2B-4A32-9637-892EBCDDD6B3}" type="datetime1">
              <a:rPr lang="ru-RU" smtClean="0"/>
              <a:t>28.09.2023</a:t>
            </a:fld>
            <a:endParaRPr lang="ru-RU"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143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392079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8E170-E9A5-49AE-A992-075BE99D9F7C}" type="datetime1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926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23274" y="6480681"/>
            <a:ext cx="486897" cy="365125"/>
          </a:xfrm>
          <a:prstGeom prst="rect">
            <a:avLst/>
          </a:prstGeom>
          <a:solidFill>
            <a:schemeClr val="bg1"/>
          </a:solidFill>
        </p:spPr>
        <p:txBody>
          <a:bodyPr tIns="72466" bIns="72466"/>
          <a:lstStyle>
            <a:lvl1pPr algn="ctr" defTabSz="764532">
              <a:defRPr sz="1357" b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153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" y="20"/>
            <a:ext cx="9730717" cy="836712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195" tIns="42097" rIns="84195" bIns="42097" rtlCol="0" anchor="ctr"/>
          <a:lstStyle/>
          <a:p>
            <a:pPr algn="ctr" defTabSz="841962" fontAlgn="base">
              <a:spcBef>
                <a:spcPct val="0"/>
              </a:spcBef>
              <a:spcAft>
                <a:spcPct val="0"/>
              </a:spcAft>
            </a:pPr>
            <a:endParaRPr lang="ru-RU" sz="1571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95607" y="6468625"/>
            <a:ext cx="9003351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48633" tIns="48633" rIns="48633" bIns="48633" anchor="ctr" anchorCtr="0"/>
          <a:lstStyle>
            <a:lvl1pPr algn="ctr">
              <a:defRPr sz="1714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9298949" y="6468625"/>
            <a:ext cx="406128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48633" tIns="48633" rIns="48633" bIns="48633" numCol="1" anchor="ctr" anchorCtr="0" compatLnSpc="1">
            <a:prstTxWarp prst="textNoShape">
              <a:avLst/>
            </a:prstTxWarp>
          </a:bodyPr>
          <a:lstStyle>
            <a:lvl1pPr>
              <a:defRPr lang="ru-RU" sz="1714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591195" y="51274"/>
            <a:ext cx="8497318" cy="715230"/>
          </a:xfrm>
          <a:noFill/>
          <a:ln w="9525">
            <a:noFill/>
            <a:miter lim="800000"/>
            <a:headEnd/>
            <a:tailEnd/>
          </a:ln>
        </p:spPr>
        <p:txBody>
          <a:bodyPr lIns="62957" tIns="31477" rIns="62957" bIns="31477" anchor="ctr"/>
          <a:lstStyle>
            <a:lvl1pPr>
              <a:defRPr lang="ru-RU" sz="1571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882351" eaLnBrk="1" latinLnBrk="0" hangingPunct="1"/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74" y="167518"/>
            <a:ext cx="1096892" cy="5365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491" y="133638"/>
            <a:ext cx="790888" cy="61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6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20"/>
            <a:ext cx="9730719" cy="836712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784" tIns="30392" rIns="60784" bIns="30392" rtlCol="0" anchor="ctr"/>
          <a:lstStyle/>
          <a:p>
            <a:pPr algn="ctr" defTabSz="607854" fontAlgn="base">
              <a:spcBef>
                <a:spcPct val="0"/>
              </a:spcBef>
              <a:spcAft>
                <a:spcPct val="0"/>
              </a:spcAft>
            </a:pPr>
            <a:endParaRPr lang="ru-RU" sz="1143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1" y="6468625"/>
            <a:ext cx="9298950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48107" tIns="48107" rIns="48107" bIns="48107" anchor="ctr" anchorCtr="0"/>
          <a:lstStyle>
            <a:lvl1pPr algn="ctr">
              <a:defRPr sz="1286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9298949" y="6468625"/>
            <a:ext cx="406128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48107" tIns="48107" rIns="48107" bIns="48107" numCol="1" anchor="ctr" anchorCtr="0" compatLnSpc="1">
            <a:prstTxWarp prst="textNoShape">
              <a:avLst/>
            </a:prstTxWarp>
          </a:bodyPr>
          <a:lstStyle>
            <a:lvl1pPr algn="ctr">
              <a:defRPr lang="ru-RU" sz="929" b="0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994809" y="51274"/>
            <a:ext cx="7870683" cy="715230"/>
          </a:xfrm>
          <a:noFill/>
          <a:ln w="9525">
            <a:noFill/>
            <a:miter lim="800000"/>
            <a:headEnd/>
            <a:tailEnd/>
          </a:ln>
        </p:spPr>
        <p:txBody>
          <a:bodyPr lIns="62276" tIns="31138" rIns="62276" bIns="31138" anchor="ctr">
            <a:normAutofit/>
          </a:bodyPr>
          <a:lstStyle>
            <a:lvl1pPr algn="ctr">
              <a:defRPr lang="ru-RU" sz="857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637013" eaLnBrk="1" latinLnBrk="0" hangingPunct="1"/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80" y="167518"/>
            <a:ext cx="1096893" cy="5365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491" y="133638"/>
            <a:ext cx="790888" cy="61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5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19"/>
            <a:ext cx="9730718" cy="836712"/>
          </a:xfrm>
          <a:prstGeom prst="rect">
            <a:avLst/>
          </a:prstGeom>
          <a:solidFill>
            <a:srgbClr val="2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3291" tIns="36646" rIns="73291" bIns="36646" rtlCol="0" anchor="ctr"/>
          <a:lstStyle/>
          <a:p>
            <a:pPr algn="ctr" defTabSz="732969"/>
            <a:endParaRPr lang="ru-RU" sz="1071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127" y="35817"/>
            <a:ext cx="449291" cy="760084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43093" y="6674976"/>
            <a:ext cx="186238" cy="18305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lIns="0" tIns="0" rIns="0" bIns="0" anchor="ctr" anchorCtr="0"/>
          <a:lstStyle>
            <a:lvl1pPr algn="ctr">
              <a:defRPr sz="857" b="0" i="1">
                <a:solidFill>
                  <a:srgbClr val="0070C0"/>
                </a:solidFill>
                <a:latin typeface="+mn-lt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7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91" y="30050"/>
            <a:ext cx="626701" cy="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66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86013" y="274676"/>
            <a:ext cx="8748237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86013" y="6245225"/>
            <a:ext cx="2268061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21090" y="6245225"/>
            <a:ext cx="3078083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34251" y="6378575"/>
            <a:ext cx="486013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94834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9020" y="2130458"/>
            <a:ext cx="8262224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58040" y="3886200"/>
            <a:ext cx="680418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1170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30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834" y="4406933"/>
            <a:ext cx="8262224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7834" y="2906713"/>
            <a:ext cx="826222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48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86013" y="1600206"/>
            <a:ext cx="42931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41134" y="1600206"/>
            <a:ext cx="42931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3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13" y="1535113"/>
            <a:ext cx="429480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13" y="2174875"/>
            <a:ext cx="42948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37776" y="1535113"/>
            <a:ext cx="42964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37776" y="2174875"/>
            <a:ext cx="42964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56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208" y="1709771"/>
            <a:ext cx="8383727" cy="2852737"/>
          </a:xfrm>
        </p:spPr>
        <p:txBody>
          <a:bodyPr anchor="b"/>
          <a:lstStyle>
            <a:lvl1pPr>
              <a:defRPr sz="4784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3208" y="4589496"/>
            <a:ext cx="8383727" cy="1500187"/>
          </a:xfrm>
        </p:spPr>
        <p:txBody>
          <a:bodyPr/>
          <a:lstStyle>
            <a:lvl1pPr marL="0" indent="0">
              <a:buNone/>
              <a:defRPr sz="1914">
                <a:solidFill>
                  <a:schemeClr val="tx1">
                    <a:tint val="75000"/>
                  </a:schemeClr>
                </a:solidFill>
              </a:defRPr>
            </a:lvl1pPr>
            <a:lvl2pPr marL="364526" indent="0">
              <a:buNone/>
              <a:defRPr sz="1595">
                <a:solidFill>
                  <a:schemeClr val="tx1">
                    <a:tint val="75000"/>
                  </a:schemeClr>
                </a:solidFill>
              </a:defRPr>
            </a:lvl2pPr>
            <a:lvl3pPr marL="729051" indent="0">
              <a:buNone/>
              <a:defRPr sz="1435">
                <a:solidFill>
                  <a:schemeClr val="tx1">
                    <a:tint val="75000"/>
                  </a:schemeClr>
                </a:solidFill>
              </a:defRPr>
            </a:lvl3pPr>
            <a:lvl4pPr marL="1093577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4pPr>
            <a:lvl5pPr marL="1458102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5pPr>
            <a:lvl6pPr marL="1822628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6pPr>
            <a:lvl7pPr marL="2187153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7pPr>
            <a:lvl8pPr marL="2551679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8pPr>
            <a:lvl9pPr marL="2916204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CE85-0221-45E8-A7EB-F63C72DE2B3C}" type="datetime1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7621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004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4904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13" y="273050"/>
            <a:ext cx="31979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00356" y="273083"/>
            <a:ext cx="543389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013" y="1435103"/>
            <a:ext cx="31979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1764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239" y="4800600"/>
            <a:ext cx="583215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05239" y="612775"/>
            <a:ext cx="583215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05239" y="5367338"/>
            <a:ext cx="583215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0394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711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7195" y="274671"/>
            <a:ext cx="2187059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6013" y="274671"/>
            <a:ext cx="639917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1470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Титульны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729023" y="2130473"/>
            <a:ext cx="8262224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458059" y="3886202"/>
            <a:ext cx="6804185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lvl="0" algn="ctr">
              <a:spcBef>
                <a:spcPts val="581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09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36"/>
              </a:spcBef>
              <a:spcAft>
                <a:spcPts val="0"/>
              </a:spcAft>
              <a:buClr>
                <a:srgbClr val="888888"/>
              </a:buClr>
              <a:buSzPts val="2399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AD83C13-FED9-4C83-BC60-486E91BA2297}" type="datetime1">
              <a:rPr lang="ru-RU" smtClean="0"/>
              <a:t>28.09.2023</a:t>
            </a:fld>
            <a:endParaRPr lang="ru-RU"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455645"/>
      </p:ext>
    </p:extLst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Заголовок раздела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67837" y="4406950"/>
            <a:ext cx="8262224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628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67837" y="2906722"/>
            <a:ext cx="826222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b" anchorCtr="0">
            <a:noAutofit/>
          </a:bodyPr>
          <a:lstStyle>
            <a:lvl1pPr marL="415136" lvl="0" indent="-207567" algn="l">
              <a:spcBef>
                <a:spcPts val="363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815">
                <a:solidFill>
                  <a:srgbClr val="888888"/>
                </a:solidFill>
              </a:defRPr>
            </a:lvl1pPr>
            <a:lvl2pPr marL="830271" lvl="1" indent="-207567" algn="l">
              <a:spcBef>
                <a:spcPts val="326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612">
                <a:solidFill>
                  <a:srgbClr val="888888"/>
                </a:solidFill>
              </a:defRPr>
            </a:lvl2pPr>
            <a:lvl3pPr marL="1245406" lvl="2" indent="-207567" algn="l">
              <a:spcBef>
                <a:spcPts val="291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478">
                <a:solidFill>
                  <a:srgbClr val="888888"/>
                </a:solidFill>
              </a:defRPr>
            </a:lvl3pPr>
            <a:lvl4pPr marL="1660542" lvl="3" indent="-207567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7">
                <a:solidFill>
                  <a:srgbClr val="888888"/>
                </a:solidFill>
              </a:defRPr>
            </a:lvl4pPr>
            <a:lvl5pPr marL="2075677" lvl="4" indent="-207567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7">
                <a:solidFill>
                  <a:srgbClr val="888888"/>
                </a:solidFill>
              </a:defRPr>
            </a:lvl5pPr>
            <a:lvl6pPr marL="2490813" lvl="5" indent="-207567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7">
                <a:solidFill>
                  <a:srgbClr val="888888"/>
                </a:solidFill>
              </a:defRPr>
            </a:lvl6pPr>
            <a:lvl7pPr marL="2905948" lvl="6" indent="-207567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7">
                <a:solidFill>
                  <a:srgbClr val="888888"/>
                </a:solidFill>
              </a:defRPr>
            </a:lvl7pPr>
            <a:lvl8pPr marL="3321083" lvl="7" indent="-207567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7">
                <a:solidFill>
                  <a:srgbClr val="888888"/>
                </a:solidFill>
              </a:defRPr>
            </a:lvl8pPr>
            <a:lvl9pPr marL="3736219" lvl="8" indent="-207567" algn="l">
              <a:spcBef>
                <a:spcPts val="254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27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9B47CE85-0221-45E8-A7EB-F63C72DE2B3C}" type="datetime1">
              <a:rPr lang="ru-RU" smtClean="0"/>
              <a:t>28.09.2023</a:t>
            </a:fld>
            <a:endParaRPr lang="ru-RU"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205791"/>
      </p:ext>
    </p:extLst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Два объекта" type="twoObj">
  <p:cSld name="Два объекта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86035" y="1600206"/>
            <a:ext cx="429311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369009" algn="l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553"/>
            </a:lvl1pPr>
            <a:lvl2pPr marL="830271" lvl="1" indent="-345888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399"/>
              <a:buChar char="–"/>
              <a:defRPr sz="2150"/>
            </a:lvl2pPr>
            <a:lvl3pPr marL="1245406" lvl="2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5"/>
            </a:lvl3pPr>
            <a:lvl4pPr marL="1660542" lvl="3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612"/>
            </a:lvl4pPr>
            <a:lvl5pPr marL="2075677" lvl="4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612"/>
            </a:lvl5pPr>
            <a:lvl6pPr marL="2490813" lvl="5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6pPr>
            <a:lvl7pPr marL="2905948" lvl="6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7pPr>
            <a:lvl8pPr marL="3321083" lvl="7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8pPr>
            <a:lvl9pPr marL="3736219" lvl="8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941152" y="1600206"/>
            <a:ext cx="4293117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369009" algn="l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553"/>
            </a:lvl1pPr>
            <a:lvl2pPr marL="830271" lvl="1" indent="-345888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399"/>
              <a:buChar char="–"/>
              <a:defRPr sz="2150"/>
            </a:lvl2pPr>
            <a:lvl3pPr marL="1245406" lvl="2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5"/>
            </a:lvl3pPr>
            <a:lvl4pPr marL="1660542" lvl="3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612"/>
            </a:lvl4pPr>
            <a:lvl5pPr marL="2075677" lvl="4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612"/>
            </a:lvl5pPr>
            <a:lvl6pPr marL="2490813" lvl="5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6pPr>
            <a:lvl7pPr marL="2905948" lvl="6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7pPr>
            <a:lvl8pPr marL="3321083" lvl="7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8pPr>
            <a:lvl9pPr marL="3736219" lvl="8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12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B1267A42-6A36-48DA-825D-47FBB5718B33}" type="datetime1">
              <a:rPr lang="ru-RU" smtClean="0"/>
              <a:t>28.09.2023</a:t>
            </a:fld>
            <a:endParaRPr lang="ru-RU"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613125"/>
      </p:ext>
    </p:extLst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олько заголовок" type="titleOnly">
  <p:cSld name="Только заголовок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DF00A5CD-D0AA-41E5-92AD-52E37032FDDE}" type="datetime1">
              <a:rPr lang="ru-RU" smtClean="0"/>
              <a:t>28.09.2023</a:t>
            </a:fld>
            <a:endParaRPr lang="ru-RU"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579260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67A42-6A36-48DA-825D-47FBB5718B33}" type="datetime1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290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Пустой слайд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4DFB350-0FEF-4C27-8B54-BAA001998D3F}" type="datetime1">
              <a:rPr lang="ru-RU" smtClean="0"/>
              <a:t>28.09.2023</a:t>
            </a:fld>
            <a:endParaRPr lang="ru-RU"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187151"/>
      </p:ext>
    </p:extLst>
  </p:cSld>
  <p:clrMapOvr>
    <a:masterClrMapping/>
  </p:clrMapOvr>
  <p:transition spd="slow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Объект с подписью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486023" y="273050"/>
            <a:ext cx="31979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1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3800357" y="273100"/>
            <a:ext cx="543389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392072" algn="l">
              <a:spcBef>
                <a:spcPts val="581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889"/>
            </a:lvl1pPr>
            <a:lvl2pPr marL="830271" lvl="1" indent="-369009" algn="l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553"/>
            </a:lvl2pPr>
            <a:lvl3pPr marL="1245406" lvl="2" indent="-345888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399"/>
              <a:buChar char="•"/>
              <a:defRPr sz="2150"/>
            </a:lvl3pPr>
            <a:lvl4pPr marL="1660542" lvl="3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1815"/>
            </a:lvl4pPr>
            <a:lvl5pPr marL="2075677" lvl="4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1815"/>
            </a:lvl5pPr>
            <a:lvl6pPr marL="2490813" lvl="5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5"/>
            </a:lvl6pPr>
            <a:lvl7pPr marL="2905948" lvl="6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5"/>
            </a:lvl7pPr>
            <a:lvl8pPr marL="3321083" lvl="7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5"/>
            </a:lvl8pPr>
            <a:lvl9pPr marL="3736219" lvl="8" indent="-322883" algn="l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815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486023" y="1435104"/>
            <a:ext cx="3197900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20756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77"/>
            </a:lvl1pPr>
            <a:lvl2pPr marL="830271" lvl="1" indent="-207567" algn="l">
              <a:spcBef>
                <a:spcPts val="21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75"/>
            </a:lvl2pPr>
            <a:lvl3pPr marL="1245406" lvl="2" indent="-207567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41"/>
            </a:lvl3pPr>
            <a:lvl4pPr marL="1660542" lvl="3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4pPr>
            <a:lvl5pPr marL="2075677" lvl="4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5pPr>
            <a:lvl6pPr marL="2490813" lvl="5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6pPr>
            <a:lvl7pPr marL="2905948" lvl="6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7pPr>
            <a:lvl8pPr marL="3321083" lvl="7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8pPr>
            <a:lvl9pPr marL="3736219" lvl="8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ED4CE99-1A98-46CC-9AB2-C70F8AD71C3B}" type="datetime1">
              <a:rPr lang="ru-RU" smtClean="0"/>
              <a:t>28.09.2023</a:t>
            </a:fld>
            <a:endParaRPr lang="ru-RU"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402822"/>
      </p:ext>
    </p:extLst>
  </p:cSld>
  <p:clrMapOvr>
    <a:masterClrMapping/>
  </p:clrMapOvr>
  <p:transition spd="slow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1905239" y="4800600"/>
            <a:ext cx="5832158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15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905239" y="612775"/>
            <a:ext cx="5832158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rmAutofit/>
          </a:bodyPr>
          <a:lstStyle>
            <a:lvl1pPr marR="0" lvl="0" algn="l" rtl="0">
              <a:spcBef>
                <a:spcPts val="581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8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09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5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399"/>
              <a:buFont typeface="Arial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8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1905239" y="5367338"/>
            <a:ext cx="5832158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207567" algn="l">
              <a:spcBef>
                <a:spcPts val="254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277"/>
            </a:lvl1pPr>
            <a:lvl2pPr marL="830271" lvl="1" indent="-207567" algn="l">
              <a:spcBef>
                <a:spcPts val="217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075"/>
            </a:lvl2pPr>
            <a:lvl3pPr marL="1245406" lvl="2" indent="-207567" algn="l">
              <a:spcBef>
                <a:spcPts val="182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941"/>
            </a:lvl3pPr>
            <a:lvl4pPr marL="1660542" lvl="3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4pPr>
            <a:lvl5pPr marL="2075677" lvl="4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5pPr>
            <a:lvl6pPr marL="2490813" lvl="5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6pPr>
            <a:lvl7pPr marL="2905948" lvl="6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7pPr>
            <a:lvl8pPr marL="3321083" lvl="7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8pPr>
            <a:lvl9pPr marL="3736219" lvl="8" indent="-207567" algn="l">
              <a:spcBef>
                <a:spcPts val="164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806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914630"/>
      </p:ext>
    </p:extLst>
  </p:cSld>
  <p:clrMapOvr>
    <a:masterClrMapping/>
  </p:clrMapOvr>
  <p:transition spd="slow">
    <p:wipe dir="r"/>
  </p:transition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и вертикальный текст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597172" y="-510929"/>
            <a:ext cx="4525963" cy="8748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0271" lvl="1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5406" lvl="2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60542" lvl="3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5677" lvl="4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90813" lvl="5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5948" lvl="6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21083" lvl="7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6219" lvl="8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DDCC082-1C0C-4D97-BD56-BA576506C117}" type="datetime1">
              <a:rPr lang="ru-RU" smtClean="0"/>
              <a:t>28.09.2023</a:t>
            </a:fld>
            <a:endParaRPr lang="ru-RU"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147803"/>
      </p:ext>
    </p:extLst>
  </p:cSld>
  <p:clrMapOvr>
    <a:masterClrMapping/>
  </p:clrMapOvr>
  <p:transition spd="slow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14977" y="2106903"/>
            <a:ext cx="5851525" cy="2187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759860" y="846"/>
            <a:ext cx="5851525" cy="6399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15136" lvl="0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830271" lvl="1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245406" lvl="2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660542" lvl="3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075677" lvl="4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490813" lvl="5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905948" lvl="6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321083" lvl="7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736219" lvl="8" indent="-311352" algn="l">
              <a:spcBef>
                <a:spcPts val="32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82B37B3F-1C2B-4A32-9637-892EBCDDD6B3}" type="datetime1">
              <a:rPr lang="ru-RU" smtClean="0"/>
              <a:t>28.09.2023</a:t>
            </a:fld>
            <a:endParaRPr lang="ru-RU"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ru-RU"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075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654280"/>
      </p:ext>
    </p:extLst>
  </p:cSld>
  <p:clrMapOvr>
    <a:masterClrMapping/>
  </p:clrMapOvr>
  <p:transition spd="slow"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23276" y="6480683"/>
            <a:ext cx="486897" cy="365125"/>
          </a:xfrm>
          <a:prstGeom prst="rect">
            <a:avLst/>
          </a:prstGeom>
          <a:solidFill>
            <a:schemeClr val="bg1"/>
          </a:solidFill>
        </p:spPr>
        <p:txBody>
          <a:bodyPr tIns="72466" bIns="72466"/>
          <a:lstStyle>
            <a:lvl1pPr algn="ctr" defTabSz="719195">
              <a:defRPr sz="1277" b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4008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" y="20"/>
            <a:ext cx="9730717" cy="836712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204" tIns="39601" rIns="79204" bIns="39601" rtlCol="0" anchor="ctr"/>
          <a:lstStyle/>
          <a:p>
            <a:pPr algn="ctr" defTabSz="792034" fontAlgn="base">
              <a:spcBef>
                <a:spcPct val="0"/>
              </a:spcBef>
              <a:spcAft>
                <a:spcPct val="0"/>
              </a:spcAft>
            </a:pPr>
            <a:endParaRPr lang="ru-RU" sz="1478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295607" y="6468625"/>
            <a:ext cx="9003351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48633" tIns="48633" rIns="48633" bIns="48633" anchor="ctr" anchorCtr="0"/>
          <a:lstStyle>
            <a:lvl1pPr algn="ctr">
              <a:defRPr sz="1612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9298949" y="6468625"/>
            <a:ext cx="406128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48633" tIns="48633" rIns="48633" bIns="48633" numCol="1" anchor="ctr" anchorCtr="0" compatLnSpc="1">
            <a:prstTxWarp prst="textNoShape">
              <a:avLst/>
            </a:prstTxWarp>
          </a:bodyPr>
          <a:lstStyle>
            <a:lvl1pPr>
              <a:defRPr lang="ru-RU" sz="1612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591195" y="51274"/>
            <a:ext cx="8497318" cy="715230"/>
          </a:xfrm>
          <a:noFill/>
          <a:ln w="9525">
            <a:noFill/>
            <a:miter lim="800000"/>
            <a:headEnd/>
            <a:tailEnd/>
          </a:ln>
        </p:spPr>
        <p:txBody>
          <a:bodyPr lIns="62957" tIns="31477" rIns="62957" bIns="31477" anchor="ctr"/>
          <a:lstStyle>
            <a:lvl1pPr>
              <a:defRPr lang="ru-RU" sz="1478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830028" eaLnBrk="1" latinLnBrk="0" hangingPunct="1"/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74" y="167518"/>
            <a:ext cx="1096892" cy="5365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491" y="133638"/>
            <a:ext cx="790888" cy="61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9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20"/>
            <a:ext cx="9730719" cy="836712"/>
          </a:xfrm>
          <a:prstGeom prst="rect">
            <a:avLst/>
          </a:prstGeom>
          <a:solidFill>
            <a:srgbClr val="0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180" tIns="28590" rIns="57180" bIns="28590" rtlCol="0" anchor="ctr"/>
          <a:lstStyle/>
          <a:p>
            <a:pPr algn="ctr" defTabSz="571808" fontAlgn="base">
              <a:spcBef>
                <a:spcPct val="0"/>
              </a:spcBef>
              <a:spcAft>
                <a:spcPct val="0"/>
              </a:spcAft>
            </a:pPr>
            <a:endParaRPr lang="ru-RU" sz="1075" dirty="0">
              <a:solidFill>
                <a:prstClr val="white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1" y="6468625"/>
            <a:ext cx="9298950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lIns="48107" tIns="48107" rIns="48107" bIns="48107" anchor="ctr" anchorCtr="0"/>
          <a:lstStyle>
            <a:lvl1pPr algn="ctr">
              <a:defRPr sz="1210">
                <a:solidFill>
                  <a:srgbClr val="004D84"/>
                </a:solidFill>
                <a:latin typeface="Calibri" panose="020F0502020204030204" pitchFamily="34" charset="0"/>
              </a:defRPr>
            </a:lvl1pPr>
          </a:lstStyle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9298949" y="6468625"/>
            <a:ext cx="406128" cy="371278"/>
          </a:xfrm>
          <a:solidFill>
            <a:schemeClr val="bg1"/>
          </a:solidFill>
          <a:ln w="28575">
            <a:solidFill>
              <a:srgbClr val="004D84"/>
            </a:solidFill>
          </a:ln>
        </p:spPr>
        <p:txBody>
          <a:bodyPr vert="horz" wrap="square" lIns="48107" tIns="48107" rIns="48107" bIns="48107" numCol="1" anchor="ctr" anchorCtr="0" compatLnSpc="1">
            <a:prstTxWarp prst="textNoShape">
              <a:avLst/>
            </a:prstTxWarp>
          </a:bodyPr>
          <a:lstStyle>
            <a:lvl1pPr algn="ctr">
              <a:defRPr lang="ru-RU" sz="874" b="0" smtClean="0">
                <a:solidFill>
                  <a:srgbClr val="004D84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 hasCustomPrompt="1"/>
          </p:nvPr>
        </p:nvSpPr>
        <p:spPr>
          <a:xfrm>
            <a:off x="994809" y="51274"/>
            <a:ext cx="7870683" cy="715230"/>
          </a:xfrm>
          <a:noFill/>
          <a:ln w="9525">
            <a:noFill/>
            <a:miter lim="800000"/>
            <a:headEnd/>
            <a:tailEnd/>
          </a:ln>
        </p:spPr>
        <p:txBody>
          <a:bodyPr lIns="62276" tIns="31138" rIns="62276" bIns="31138" anchor="ctr">
            <a:normAutofit/>
          </a:bodyPr>
          <a:lstStyle>
            <a:lvl1pPr algn="ctr">
              <a:defRPr lang="ru-RU" sz="806" kern="120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defTabSz="599238" eaLnBrk="1" latinLnBrk="0" hangingPunct="1"/>
            <a:r>
              <a:rPr lang="ru-RU" dirty="0" smtClean="0"/>
              <a:t>ОБРАЗЕЦ ЗАГОЛОВКА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80" y="167518"/>
            <a:ext cx="1096893" cy="53653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491" y="133638"/>
            <a:ext cx="790888" cy="611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87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19"/>
            <a:ext cx="9730718" cy="836712"/>
          </a:xfrm>
          <a:prstGeom prst="rect">
            <a:avLst/>
          </a:prstGeom>
          <a:solidFill>
            <a:srgbClr val="204D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946" tIns="34473" rIns="68946" bIns="34473" rtlCol="0" anchor="ctr"/>
          <a:lstStyle/>
          <a:p>
            <a:pPr algn="ctr" defTabSz="689504"/>
            <a:endParaRPr lang="ru-RU" sz="1007" dirty="0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128" y="35817"/>
            <a:ext cx="449291" cy="760084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43093" y="6674978"/>
            <a:ext cx="186238" cy="183057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lIns="0" tIns="0" rIns="0" bIns="0" anchor="ctr" anchorCtr="0"/>
          <a:lstStyle>
            <a:lvl1pPr algn="ctr">
              <a:defRPr sz="806" b="0" i="1">
                <a:solidFill>
                  <a:srgbClr val="0070C0"/>
                </a:solidFill>
                <a:latin typeface="+mn-lt"/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7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92" y="30052"/>
            <a:ext cx="626701" cy="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585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86013" y="274678"/>
            <a:ext cx="8748237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86013" y="6245225"/>
            <a:ext cx="2268061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21090" y="6245225"/>
            <a:ext cx="3078083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34251" y="6378575"/>
            <a:ext cx="486013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52054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534" y="365129"/>
            <a:ext cx="838372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1914" b="1"/>
            </a:lvl1pPr>
            <a:lvl2pPr marL="364526" indent="0">
              <a:buNone/>
              <a:defRPr sz="1595" b="1"/>
            </a:lvl2pPr>
            <a:lvl3pPr marL="729051" indent="0">
              <a:buNone/>
              <a:defRPr sz="1435" b="1"/>
            </a:lvl3pPr>
            <a:lvl4pPr marL="1093577" indent="0">
              <a:buNone/>
              <a:defRPr sz="1276" b="1"/>
            </a:lvl4pPr>
            <a:lvl5pPr marL="1458102" indent="0">
              <a:buNone/>
              <a:defRPr sz="1276" b="1"/>
            </a:lvl5pPr>
            <a:lvl6pPr marL="1822628" indent="0">
              <a:buNone/>
              <a:defRPr sz="1276" b="1"/>
            </a:lvl6pPr>
            <a:lvl7pPr marL="2187153" indent="0">
              <a:buNone/>
              <a:defRPr sz="1276" b="1"/>
            </a:lvl7pPr>
            <a:lvl8pPr marL="2551679" indent="0">
              <a:buNone/>
              <a:defRPr sz="1276" b="1"/>
            </a:lvl8pPr>
            <a:lvl9pPr marL="2916204" indent="0">
              <a:buNone/>
              <a:defRPr sz="127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20891" y="1681163"/>
            <a:ext cx="4132378" cy="823912"/>
          </a:xfrm>
        </p:spPr>
        <p:txBody>
          <a:bodyPr anchor="b"/>
          <a:lstStyle>
            <a:lvl1pPr marL="0" indent="0">
              <a:buNone/>
              <a:defRPr sz="1914" b="1"/>
            </a:lvl1pPr>
            <a:lvl2pPr marL="364526" indent="0">
              <a:buNone/>
              <a:defRPr sz="1595" b="1"/>
            </a:lvl2pPr>
            <a:lvl3pPr marL="729051" indent="0">
              <a:buNone/>
              <a:defRPr sz="1435" b="1"/>
            </a:lvl3pPr>
            <a:lvl4pPr marL="1093577" indent="0">
              <a:buNone/>
              <a:defRPr sz="1276" b="1"/>
            </a:lvl4pPr>
            <a:lvl5pPr marL="1458102" indent="0">
              <a:buNone/>
              <a:defRPr sz="1276" b="1"/>
            </a:lvl5pPr>
            <a:lvl6pPr marL="1822628" indent="0">
              <a:buNone/>
              <a:defRPr sz="1276" b="1"/>
            </a:lvl6pPr>
            <a:lvl7pPr marL="2187153" indent="0">
              <a:buNone/>
              <a:defRPr sz="1276" b="1"/>
            </a:lvl7pPr>
            <a:lvl8pPr marL="2551679" indent="0">
              <a:buNone/>
              <a:defRPr sz="1276" b="1"/>
            </a:lvl8pPr>
            <a:lvl9pPr marL="2916204" indent="0">
              <a:buNone/>
              <a:defRPr sz="127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920891" y="2505075"/>
            <a:ext cx="413237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B3DF4-78D3-4CF2-813D-073F60500479}" type="datetime1">
              <a:rPr lang="ru-RU" smtClean="0"/>
              <a:t>28.09.2023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86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0A5CD-D0AA-41E5-92AD-52E37032FDDE}" type="datetime1">
              <a:rPr lang="ru-RU" smtClean="0"/>
              <a:t>28.09.2023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8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B350-0FEF-4C27-8B54-BAA001998D3F}" type="datetime1">
              <a:rPr lang="ru-RU" smtClean="0"/>
              <a:t>28.09.2023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43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255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2380" y="987458"/>
            <a:ext cx="4920883" cy="4873625"/>
          </a:xfrm>
        </p:spPr>
        <p:txBody>
          <a:bodyPr/>
          <a:lstStyle>
            <a:lvl1pPr>
              <a:defRPr sz="2551"/>
            </a:lvl1pPr>
            <a:lvl2pPr>
              <a:defRPr sz="2232"/>
            </a:lvl2pPr>
            <a:lvl3pPr>
              <a:defRPr sz="1914"/>
            </a:lvl3pPr>
            <a:lvl4pPr>
              <a:defRPr sz="1595"/>
            </a:lvl4pPr>
            <a:lvl5pPr>
              <a:defRPr sz="1595"/>
            </a:lvl5pPr>
            <a:lvl6pPr>
              <a:defRPr sz="1595"/>
            </a:lvl6pPr>
            <a:lvl7pPr>
              <a:defRPr sz="1595"/>
            </a:lvl7pPr>
            <a:lvl8pPr>
              <a:defRPr sz="1595"/>
            </a:lvl8pPr>
            <a:lvl9pPr>
              <a:defRPr sz="159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276"/>
            </a:lvl1pPr>
            <a:lvl2pPr marL="364526" indent="0">
              <a:buNone/>
              <a:defRPr sz="1116"/>
            </a:lvl2pPr>
            <a:lvl3pPr marL="729051" indent="0">
              <a:buNone/>
              <a:defRPr sz="957"/>
            </a:lvl3pPr>
            <a:lvl4pPr marL="1093577" indent="0">
              <a:buNone/>
              <a:defRPr sz="797"/>
            </a:lvl4pPr>
            <a:lvl5pPr marL="1458102" indent="0">
              <a:buNone/>
              <a:defRPr sz="797"/>
            </a:lvl5pPr>
            <a:lvl6pPr marL="1822628" indent="0">
              <a:buNone/>
              <a:defRPr sz="797"/>
            </a:lvl6pPr>
            <a:lvl7pPr marL="2187153" indent="0">
              <a:buNone/>
              <a:defRPr sz="797"/>
            </a:lvl7pPr>
            <a:lvl8pPr marL="2551679" indent="0">
              <a:buNone/>
              <a:defRPr sz="797"/>
            </a:lvl8pPr>
            <a:lvl9pPr marL="2916204" indent="0">
              <a:buNone/>
              <a:defRPr sz="79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4CE99-1A98-46CC-9AB2-C70F8AD71C3B}" type="datetime1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080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255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132380" y="987458"/>
            <a:ext cx="4920883" cy="4873625"/>
          </a:xfrm>
        </p:spPr>
        <p:txBody>
          <a:bodyPr/>
          <a:lstStyle>
            <a:lvl1pPr marL="0" indent="0">
              <a:buNone/>
              <a:defRPr sz="2551"/>
            </a:lvl1pPr>
            <a:lvl2pPr marL="364526" indent="0">
              <a:buNone/>
              <a:defRPr sz="2232"/>
            </a:lvl2pPr>
            <a:lvl3pPr marL="729051" indent="0">
              <a:buNone/>
              <a:defRPr sz="1914"/>
            </a:lvl3pPr>
            <a:lvl4pPr marL="1093577" indent="0">
              <a:buNone/>
              <a:defRPr sz="1595"/>
            </a:lvl4pPr>
            <a:lvl5pPr marL="1458102" indent="0">
              <a:buNone/>
              <a:defRPr sz="1595"/>
            </a:lvl5pPr>
            <a:lvl6pPr marL="1822628" indent="0">
              <a:buNone/>
              <a:defRPr sz="1595"/>
            </a:lvl6pPr>
            <a:lvl7pPr marL="2187153" indent="0">
              <a:buNone/>
              <a:defRPr sz="1595"/>
            </a:lvl7pPr>
            <a:lvl8pPr marL="2551679" indent="0">
              <a:buNone/>
              <a:defRPr sz="1595"/>
            </a:lvl8pPr>
            <a:lvl9pPr marL="2916204" indent="0">
              <a:buNone/>
              <a:defRPr sz="159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276"/>
            </a:lvl1pPr>
            <a:lvl2pPr marL="364526" indent="0">
              <a:buNone/>
              <a:defRPr sz="1116"/>
            </a:lvl2pPr>
            <a:lvl3pPr marL="729051" indent="0">
              <a:buNone/>
              <a:defRPr sz="957"/>
            </a:lvl3pPr>
            <a:lvl4pPr marL="1093577" indent="0">
              <a:buNone/>
              <a:defRPr sz="797"/>
            </a:lvl4pPr>
            <a:lvl5pPr marL="1458102" indent="0">
              <a:buNone/>
              <a:defRPr sz="797"/>
            </a:lvl5pPr>
            <a:lvl6pPr marL="1822628" indent="0">
              <a:buNone/>
              <a:defRPr sz="797"/>
            </a:lvl6pPr>
            <a:lvl7pPr marL="2187153" indent="0">
              <a:buNone/>
              <a:defRPr sz="797"/>
            </a:lvl7pPr>
            <a:lvl8pPr marL="2551679" indent="0">
              <a:buNone/>
              <a:defRPr sz="797"/>
            </a:lvl8pPr>
            <a:lvl9pPr marL="2916204" indent="0">
              <a:buNone/>
              <a:defRPr sz="79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8EC3-9CE9-471A-8D8C-3C945F5E96D5}" type="datetime1">
              <a:rPr lang="ru-RU" smtClean="0"/>
              <a:t>28.09.2023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8268" y="365129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68268" y="6356383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19837" y="6356383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64939" y="6356383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375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hf hdr="0" ftr="0" dt="0"/>
  <p:txStyles>
    <p:titleStyle>
      <a:lvl1pPr algn="l" defTabSz="729051" rtl="0" eaLnBrk="1" latinLnBrk="0" hangingPunct="1">
        <a:lnSpc>
          <a:spcPct val="90000"/>
        </a:lnSpc>
        <a:spcBef>
          <a:spcPct val="0"/>
        </a:spcBef>
        <a:buNone/>
        <a:defRPr sz="35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263" indent="-182263" algn="l" defTabSz="729051" rtl="0" eaLnBrk="1" latinLnBrk="0" hangingPunct="1">
        <a:lnSpc>
          <a:spcPct val="90000"/>
        </a:lnSpc>
        <a:spcBef>
          <a:spcPts val="797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46788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4" kern="1200">
          <a:solidFill>
            <a:schemeClr val="tx1"/>
          </a:solidFill>
          <a:latin typeface="+mn-lt"/>
          <a:ea typeface="+mn-ea"/>
          <a:cs typeface="+mn-cs"/>
        </a:defRPr>
      </a:lvl2pPr>
      <a:lvl3pPr marL="911314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+mn-lt"/>
          <a:ea typeface="+mn-ea"/>
          <a:cs typeface="+mn-cs"/>
        </a:defRPr>
      </a:lvl3pPr>
      <a:lvl4pPr marL="1275839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4pPr>
      <a:lvl5pPr marL="1640365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5pPr>
      <a:lvl6pPr marL="2004891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6pPr>
      <a:lvl7pPr marL="2369416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7pPr>
      <a:lvl8pPr marL="2733942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8pPr>
      <a:lvl9pPr marL="3098467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1pPr>
      <a:lvl2pPr marL="364526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2pPr>
      <a:lvl3pPr marL="729051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3pPr>
      <a:lvl4pPr marL="1093577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4pPr>
      <a:lvl5pPr marL="1458102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5pPr>
      <a:lvl6pPr marL="1822628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6pPr>
      <a:lvl7pPr marL="2187153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7pPr>
      <a:lvl8pPr marL="2551679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8pPr>
      <a:lvl9pPr marL="2916204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86022" y="1600206"/>
            <a:ext cx="8748236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0936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99"/>
              <a:buFont typeface="Arial"/>
              <a:buChar char="•"/>
              <a:defRPr sz="23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86016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4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321092" y="6356398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4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ru-RU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966190" y="6356398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143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0793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ransition spd="slow">
    <p:wipe dir="r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5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13" y="274638"/>
            <a:ext cx="874823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86013" y="1600206"/>
            <a:ext cx="874823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86013" y="6356383"/>
            <a:ext cx="2268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21090" y="6356383"/>
            <a:ext cx="3078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66194" y="6356383"/>
            <a:ext cx="22680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81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86022" y="274638"/>
            <a:ext cx="8748236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486022" y="1600206"/>
            <a:ext cx="8748236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0936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399"/>
              <a:buFont typeface="Arial"/>
              <a:buChar char="•"/>
              <a:defRPr sz="23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86016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DD3424D5-612A-4DE6-AEFD-0053EF126A32}" type="datetime1">
              <a:rPr lang="ru-RU" smtClean="0"/>
              <a:t>28.09.2023</a:t>
            </a:fld>
            <a:endParaRPr lang="ru-RU"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321092" y="6356400"/>
            <a:ext cx="307808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7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ru-RU"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966190" y="6356400"/>
            <a:ext cx="226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3543" tIns="61754" rIns="123543" bIns="61754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075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4CE7F41-E2A5-4AB3-BEAD-AD12E2E312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66439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38" r:id="rId14"/>
  </p:sldLayoutIdLst>
  <p:transition spd="slow">
    <p:wipe dir="r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27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microsoft.com/office/2007/relationships/hdphoto" Target="../media/hdphoto3.wdp"/><Relationship Id="rId4" Type="http://schemas.microsoft.com/office/2007/relationships/hdphoto" Target="../media/hdphoto2.wdp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microsoft.com/office/2007/relationships/hdphoto" Target="../media/hdphoto1.wdp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2323" y="1633142"/>
            <a:ext cx="1384388" cy="182088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1357836" y="3927349"/>
            <a:ext cx="7375096" cy="923330"/>
          </a:xfrm>
          <a:prstGeom prst="rect">
            <a:avLst/>
          </a:prstGeom>
          <a:solidFill>
            <a:srgbClr val="DEA04E"/>
          </a:solidFill>
        </p:spPr>
        <p:txBody>
          <a:bodyPr wrap="square" rtlCol="0">
            <a:spAutoFit/>
          </a:bodyPr>
          <a:lstStyle/>
          <a:p>
            <a:pPr marL="0" marR="0" lvl="0" indent="0" algn="ctr" defTabSz="1378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ИНФОРМАЦИОННО-АНАЛИТИЧЕСКИЙ ОТЧЕТ </a:t>
            </a:r>
          </a:p>
          <a:p>
            <a:pPr marL="0" marR="0" lvl="0" indent="0" algn="ctr" defTabSz="1378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 результатах работы с обращениями граждан и организаций 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378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МЧС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России за 6 месяцев 2023 г.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Прямоугольник 9"/>
          <p:cNvSpPr>
            <a:spLocks noChangeArrowheads="1"/>
          </p:cNvSpPr>
          <p:nvPr/>
        </p:nvSpPr>
        <p:spPr bwMode="auto">
          <a:xfrm>
            <a:off x="1431897" y="22471"/>
            <a:ext cx="7226974" cy="98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3539" tIns="61767" rIns="123539" bIns="61767">
            <a:spAutoFit/>
          </a:bodyPr>
          <a:lstStyle/>
          <a:p>
            <a:pPr marL="0" marR="0" lvl="0" indent="0" algn="ctr" defTabSz="123337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378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  <a:t>Министерство Российской Федерации</a:t>
            </a:r>
            <a:b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  <a:t>по делам гражданской обороны, чрезвычайным ситуациям </a:t>
            </a:r>
            <a:b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</a:b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  <a:t>и ликвидации последствий стихийных бедствий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1262" y="6377869"/>
            <a:ext cx="3622202" cy="4801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  <a:t>Москва 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Pro Light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yriad Pro Light" pitchFamily="34" charset="0"/>
                <a:ea typeface="+mn-ea"/>
                <a:cs typeface="Arial" panose="020B0604020202020204" pitchFamily="34" charset="0"/>
              </a:rPr>
              <a:t>2023 г.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yriad Pro Light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24985" y="1078866"/>
            <a:ext cx="9719064" cy="80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276" y="77383"/>
            <a:ext cx="7741710" cy="353172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Тематика </a:t>
            </a:r>
            <a:r>
              <a:rPr lang="ru-RU" sz="1400" b="1" dirty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обращений </a:t>
            </a: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граждан и организаций, поступивших </a:t>
            </a:r>
            <a:b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 рассмотренных в МЧС России</a:t>
            </a:r>
            <a:endParaRPr lang="ru-RU" sz="1400" b="1" dirty="0">
              <a:solidFill>
                <a:srgbClr val="DEA04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152" y="8941"/>
            <a:ext cx="372584" cy="490056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2" name="Номер слайда 3"/>
          <p:cNvSpPr txBox="1">
            <a:spLocks/>
          </p:cNvSpPr>
          <p:nvPr/>
        </p:nvSpPr>
        <p:spPr>
          <a:xfrm>
            <a:off x="9160935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t>                                                   </a:t>
            </a:r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0" y="544662"/>
            <a:ext cx="9720263" cy="20533"/>
          </a:xfrm>
          <a:prstGeom prst="line">
            <a:avLst/>
          </a:prstGeom>
          <a:noFill/>
          <a:ln w="73025" cap="flat" cmpd="thickThin" algn="ctr">
            <a:solidFill>
              <a:srgbClr val="1F497D"/>
            </a:solidFill>
            <a:prstDash val="solid"/>
          </a:ln>
          <a:effectLst/>
        </p:spPr>
      </p:cxn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538744"/>
              </p:ext>
            </p:extLst>
          </p:nvPr>
        </p:nvGraphicFramePr>
        <p:xfrm>
          <a:off x="153016" y="654553"/>
          <a:ext cx="9414229" cy="6080903"/>
        </p:xfrm>
        <a:graphic>
          <a:graphicData uri="http://schemas.openxmlformats.org/drawingml/2006/table">
            <a:tbl>
              <a:tblPr/>
              <a:tblGrid>
                <a:gridCol w="463562">
                  <a:extLst>
                    <a:ext uri="{9D8B030D-6E8A-4147-A177-3AD203B41FA5}">
                      <a16:colId xmlns:a16="http://schemas.microsoft.com/office/drawing/2014/main" val="3718177213"/>
                    </a:ext>
                  </a:extLst>
                </a:gridCol>
                <a:gridCol w="5439063">
                  <a:extLst>
                    <a:ext uri="{9D8B030D-6E8A-4147-A177-3AD203B41FA5}">
                      <a16:colId xmlns:a16="http://schemas.microsoft.com/office/drawing/2014/main" val="3835803220"/>
                    </a:ext>
                  </a:extLst>
                </a:gridCol>
                <a:gridCol w="1247889">
                  <a:extLst>
                    <a:ext uri="{9D8B030D-6E8A-4147-A177-3AD203B41FA5}">
                      <a16:colId xmlns:a16="http://schemas.microsoft.com/office/drawing/2014/main" val="2300465522"/>
                    </a:ext>
                  </a:extLst>
                </a:gridCol>
                <a:gridCol w="1236739">
                  <a:extLst>
                    <a:ext uri="{9D8B030D-6E8A-4147-A177-3AD203B41FA5}">
                      <a16:colId xmlns:a16="http://schemas.microsoft.com/office/drawing/2014/main" val="4132794372"/>
                    </a:ext>
                  </a:extLst>
                </a:gridCol>
                <a:gridCol w="1026976">
                  <a:extLst>
                    <a:ext uri="{9D8B030D-6E8A-4147-A177-3AD203B41FA5}">
                      <a16:colId xmlns:a16="http://schemas.microsoft.com/office/drawing/2014/main" val="1898222714"/>
                    </a:ext>
                  </a:extLst>
                </a:gridCol>
              </a:tblGrid>
              <a:tr h="2456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000" b="1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Наименование вопроса</a:t>
                      </a:r>
                      <a:endParaRPr lang="ru-RU" sz="1000" b="1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ru-RU" sz="1000" b="1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месяцев</a:t>
                      </a:r>
                      <a:r>
                        <a:rPr lang="ru-RU" sz="1000" b="1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г.</a:t>
                      </a:r>
                      <a:endParaRPr lang="ru-RU" sz="1000" b="1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 месяцев 2023 г.</a:t>
                      </a:r>
                      <a:endParaRPr lang="ru-RU" sz="1000" b="1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Динамика %</a:t>
                      </a:r>
                      <a:endParaRPr lang="ru-RU" sz="1000" b="1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909392"/>
                  </a:ext>
                </a:extLst>
              </a:tr>
              <a:tr h="2056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Работа противопожарной службы и </a:t>
                      </a: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соблюдение </a:t>
                      </a: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требований пожарной безопасности 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33276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38998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 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938347"/>
                  </a:ext>
                </a:extLst>
              </a:tr>
              <a:tr h="1797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0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Деятельность ГИМС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15640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30450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994352"/>
                  </a:ext>
                </a:extLst>
              </a:tr>
              <a:tr h="602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0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Вопросы связанные с рассмотрением обращений граждан (прекращение рассмотрения обращения, результаты рассмотрения обращения, ознакомление с документами и материалами, касающимися рассмотрения обращения)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5913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4279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-27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474019"/>
                  </a:ext>
                </a:extLst>
              </a:tr>
              <a:tr h="3220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Деятельность и принимаемые решения МЧС России (отдельные вопросы касающиеся деятельности МЧС России)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3304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3084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-7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36310"/>
                  </a:ext>
                </a:extLst>
              </a:tr>
              <a:tr h="3522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Предупреждение и преодоление ЧС</a:t>
                      </a:r>
                      <a:endParaRPr lang="ru-RU" sz="1000" b="0" i="0" u="none" strike="noStrike" cap="none" dirty="0" smtClean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3379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2796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083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433393"/>
                  </a:ext>
                </a:extLst>
              </a:tr>
              <a:tr h="272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Запросы архивных данных</a:t>
                      </a:r>
                      <a:endParaRPr kumimoji="0" lang="ru-RU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1016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2557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увеличение                 в 2 раза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Предупреждение ЧС на объектах жилищно-коммунального хозяйства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i="0" u="none" strike="noStrike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(содержание общего имущества, ограждающие конструкции, места общего пользования, придомовая территория)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2032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2011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592495"/>
                  </a:ext>
                </a:extLst>
              </a:tr>
              <a:tr h="4175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Трудовые отношения (трудоустройство,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выплаты зарплаты, заключение/прекращение трудового контракта/договора)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1408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1398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838838"/>
                  </a:ext>
                </a:extLst>
              </a:tr>
              <a:tr h="2440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sym typeface="Arial"/>
                        </a:rPr>
                        <a:t>Социальная сфера (компенсационные выплаты, выдача  удостоверения участника ликвидации ЧАЭС)</a:t>
                      </a:r>
                      <a:endParaRPr kumimoji="0" lang="ru-RU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4F81BD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1060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1282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17261"/>
                  </a:ext>
                </a:extLst>
              </a:tr>
              <a:tr h="2440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Гражданская </a:t>
                      </a: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оборона (содержание и обслуживание ЗСГО)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719</a:t>
                      </a:r>
                      <a:endParaRPr lang="ru-RU" sz="1000" b="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1018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851145"/>
                  </a:ext>
                </a:extLst>
              </a:tr>
              <a:tr h="331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 возможных фактах коррупции, противоправного поведения сотрудников и </a:t>
                      </a: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обжалование </a:t>
                      </a:r>
                      <a:r>
                        <a:rPr lang="ru-RU" sz="1000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действий (бездействий) должностных лиц МЧС России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913</a:t>
                      </a:r>
                      <a:endParaRPr lang="ru-RU" sz="1000" b="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762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-17 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903764"/>
                  </a:ext>
                </a:extLst>
              </a:tr>
              <a:tr h="3213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483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680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077961"/>
                  </a:ext>
                </a:extLst>
              </a:tr>
              <a:tr h="3213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Myriad Pro Cond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Прохождение 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службы (прохождение военной, государственной службы, продление контракта, увольнение со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службы, награждение государственными наградами)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646</a:t>
                      </a:r>
                      <a:endParaRPr lang="en-US" sz="1000" b="0" i="0" u="none" strike="noStrike" kern="1200" cap="none" dirty="0" smtClean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3183"/>
                  </a:ext>
                </a:extLst>
              </a:tr>
              <a:tr h="2863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Здравоохранение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(медицинское обеспечение, санитарная эвакуация) 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587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1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Жилищные 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вопросы (предоставление субсидий,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ЕСВ, ГЖС, служебного жилья, выселение из служебного жилья)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</a:t>
                      </a:r>
                      <a:endParaRPr lang="ru-RU" sz="1000" b="0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n-US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5</a:t>
                      </a: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17</a:t>
                      </a: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-22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8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Законодательство 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 (вопросы по нормативному регулированию, законодательной инициативе 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своего ведения, </a:t>
                      </a:r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исполнения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судебных решений)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454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38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4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985" marR="6985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Наука (инновационная деятельность) 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ru-RU" sz="1000" b="0" i="0" u="none" strike="noStrike" kern="1200" cap="non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Arial"/>
                        </a:rPr>
                        <a:t>191</a:t>
                      </a:r>
                      <a:endParaRPr lang="ru-RU" sz="1000" b="0" i="0" u="none" strike="noStrike" kern="1200" cap="non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00" b="0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25" marR="101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C090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212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521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844755" y="3918029"/>
            <a:ext cx="21987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1F497D"/>
                </a:solidFill>
              </a:rPr>
              <a:t>Сибирский </a:t>
            </a:r>
            <a:r>
              <a:rPr lang="ru-RU" sz="1400" dirty="0">
                <a:solidFill>
                  <a:srgbClr val="1F497D"/>
                </a:solidFill>
              </a:rPr>
              <a:t>ФО – </a:t>
            </a:r>
            <a:r>
              <a:rPr lang="ru-RU" sz="1400" b="1" dirty="0" smtClean="0">
                <a:solidFill>
                  <a:srgbClr val="1F497D"/>
                </a:solidFill>
              </a:rPr>
              <a:t>1494</a:t>
            </a:r>
            <a:endParaRPr lang="ru-RU" sz="1400" b="1" dirty="0">
              <a:solidFill>
                <a:srgbClr val="1F497D"/>
              </a:solidFill>
            </a:endParaRPr>
          </a:p>
          <a:p>
            <a:r>
              <a:rPr lang="ru-RU" sz="1400" dirty="0" smtClean="0">
                <a:solidFill>
                  <a:srgbClr val="1F497D"/>
                </a:solidFill>
              </a:rPr>
              <a:t>Центральный </a:t>
            </a:r>
            <a:r>
              <a:rPr lang="ru-RU" sz="1400" dirty="0">
                <a:solidFill>
                  <a:srgbClr val="1F497D"/>
                </a:solidFill>
              </a:rPr>
              <a:t>ФО – </a:t>
            </a:r>
            <a:r>
              <a:rPr lang="ru-RU" sz="1400" b="1" dirty="0" smtClean="0">
                <a:solidFill>
                  <a:srgbClr val="1F497D"/>
                </a:solidFill>
              </a:rPr>
              <a:t>2373</a:t>
            </a:r>
            <a:endParaRPr lang="ru-RU" sz="1400" b="1" dirty="0">
              <a:solidFill>
                <a:srgbClr val="1F497D"/>
              </a:solidFill>
            </a:endParaRPr>
          </a:p>
          <a:p>
            <a:r>
              <a:rPr lang="ru-RU" sz="1400" dirty="0" smtClean="0">
                <a:solidFill>
                  <a:srgbClr val="1F497D"/>
                </a:solidFill>
              </a:rPr>
              <a:t>Приволжский </a:t>
            </a:r>
            <a:r>
              <a:rPr lang="ru-RU" sz="1400" dirty="0">
                <a:solidFill>
                  <a:srgbClr val="1F497D"/>
                </a:solidFill>
              </a:rPr>
              <a:t>ФО – </a:t>
            </a:r>
            <a:r>
              <a:rPr lang="ru-RU" sz="1400" b="1" dirty="0" smtClean="0">
                <a:solidFill>
                  <a:srgbClr val="1F497D"/>
                </a:solidFill>
              </a:rPr>
              <a:t>717</a:t>
            </a:r>
          </a:p>
          <a:p>
            <a:r>
              <a:rPr lang="ru-RU" sz="1400" dirty="0" smtClean="0">
                <a:solidFill>
                  <a:srgbClr val="1F497D"/>
                </a:solidFill>
              </a:rPr>
              <a:t>Южный </a:t>
            </a:r>
            <a:r>
              <a:rPr lang="ru-RU" sz="1400" dirty="0">
                <a:solidFill>
                  <a:srgbClr val="1F497D"/>
                </a:solidFill>
              </a:rPr>
              <a:t>ФО – </a:t>
            </a:r>
            <a:r>
              <a:rPr lang="ru-RU" sz="1400" b="1" dirty="0" smtClean="0">
                <a:solidFill>
                  <a:srgbClr val="1F497D"/>
                </a:solidFill>
              </a:rPr>
              <a:t>501</a:t>
            </a:r>
            <a:endParaRPr lang="ru-RU" sz="1400" b="1" dirty="0">
              <a:solidFill>
                <a:srgbClr val="1F497D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697"/>
                    </a14:imgEffect>
                    <a14:imgEffect>
                      <a14:saturation sa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976" y="899287"/>
            <a:ext cx="628715" cy="682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937" y="5847599"/>
            <a:ext cx="737774" cy="669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87" y="756807"/>
            <a:ext cx="808309" cy="5718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75234" y="28226"/>
            <a:ext cx="458017" cy="64039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-1283664" y="131206"/>
            <a:ext cx="12087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</a:t>
            </a:r>
            <a:r>
              <a:rPr lang="ru-RU" sz="1400" b="1" dirty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итогах работы телефонов доверия МЧС </a:t>
            </a: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lang="ru-RU" sz="1400" b="1" dirty="0">
              <a:solidFill>
                <a:srgbClr val="DEA0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V="1">
            <a:off x="0" y="665793"/>
            <a:ext cx="9719637" cy="3927"/>
          </a:xfrm>
          <a:prstGeom prst="line">
            <a:avLst/>
          </a:prstGeom>
          <a:noFill/>
          <a:ln w="73025" cap="flat" cmpd="thickThin" algn="ctr">
            <a:solidFill>
              <a:srgbClr val="1F497D"/>
            </a:solidFill>
            <a:prstDash val="solid"/>
          </a:ln>
          <a:effectLst/>
        </p:spPr>
      </p:cxnSp>
      <p:sp>
        <p:nvSpPr>
          <p:cNvPr id="12" name="Номер слайда 3"/>
          <p:cNvSpPr txBox="1">
            <a:spLocks/>
          </p:cNvSpPr>
          <p:nvPr/>
        </p:nvSpPr>
        <p:spPr>
          <a:xfrm>
            <a:off x="9211157" y="9416"/>
            <a:ext cx="345783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/>
            <a:fld id="{00000000-1234-1234-1234-123412341234}" type="slidenum">
              <a:rPr lang="ru-RU" sz="1900" b="1">
                <a:solidFill>
                  <a:srgbClr val="FFFFFF"/>
                </a:solidFill>
                <a:latin typeface="Arial"/>
              </a:rPr>
              <a:pPr algn="ctr"/>
              <a:t>11</a:t>
            </a:fld>
            <a:r>
              <a:rPr lang="ru-RU" sz="1900" b="1" dirty="0">
                <a:solidFill>
                  <a:srgbClr val="FFFFFF"/>
                </a:solidFill>
                <a:latin typeface="Arial"/>
              </a:rPr>
              <a:t>                                                 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15051" y="660214"/>
            <a:ext cx="389404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</a:rPr>
              <a:t>8787</a:t>
            </a:r>
            <a:r>
              <a:rPr lang="ru-RU" sz="14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</a:rPr>
              <a:t> </a:t>
            </a:r>
            <a:r>
              <a:rPr lang="ru-RU" sz="1400" b="1" cap="all" dirty="0" smtClean="0">
                <a:solidFill>
                  <a:srgbClr val="1F497D"/>
                </a:solidFill>
              </a:rPr>
              <a:t>звонков </a:t>
            </a:r>
            <a:r>
              <a:rPr lang="ru-RU" sz="1400" b="1" cap="all" dirty="0">
                <a:solidFill>
                  <a:srgbClr val="1F497D"/>
                </a:solidFill>
              </a:rPr>
              <a:t>принято по телефонам </a:t>
            </a:r>
            <a:endParaRPr lang="ru-RU" sz="1400" b="1" cap="all" dirty="0" smtClean="0">
              <a:solidFill>
                <a:srgbClr val="1F497D"/>
              </a:solidFill>
            </a:endParaRPr>
          </a:p>
          <a:p>
            <a:r>
              <a:rPr lang="ru-RU" sz="1400" b="1" cap="all" dirty="0" smtClean="0">
                <a:solidFill>
                  <a:srgbClr val="1F497D"/>
                </a:solidFill>
              </a:rPr>
              <a:t>доверия МЧС </a:t>
            </a:r>
            <a:r>
              <a:rPr lang="ru-RU" sz="1400" b="1" cap="all" dirty="0">
                <a:solidFill>
                  <a:srgbClr val="1F497D"/>
                </a:solidFill>
              </a:rPr>
              <a:t>России</a:t>
            </a:r>
            <a:r>
              <a:rPr lang="ru-RU" sz="1400" b="1" dirty="0" smtClean="0">
                <a:solidFill>
                  <a:srgbClr val="1F497D"/>
                </a:solidFill>
              </a:rPr>
              <a:t>:</a:t>
            </a:r>
          </a:p>
          <a:p>
            <a:endParaRPr lang="ru-RU" sz="900" dirty="0">
              <a:solidFill>
                <a:srgbClr val="1F497D"/>
              </a:solidFill>
            </a:endParaRPr>
          </a:p>
          <a:p>
            <a:r>
              <a:rPr lang="ru-RU" sz="1600" b="1" dirty="0">
                <a:solidFill>
                  <a:srgbClr val="F79646"/>
                </a:solidFill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</a:rPr>
              <a:t>1431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200" dirty="0" smtClean="0">
                <a:solidFill>
                  <a:schemeClr val="tx2"/>
                </a:solidFill>
              </a:rPr>
              <a:t>звонок принят </a:t>
            </a:r>
            <a:r>
              <a:rPr lang="ru-RU" sz="1200" dirty="0">
                <a:solidFill>
                  <a:schemeClr val="tx2"/>
                </a:solidFill>
              </a:rPr>
              <a:t>оперативной </a:t>
            </a:r>
            <a:endParaRPr lang="ru-RU" sz="1200" dirty="0" smtClean="0">
              <a:solidFill>
                <a:schemeClr val="tx2"/>
              </a:solidFill>
            </a:endParaRPr>
          </a:p>
          <a:p>
            <a:r>
              <a:rPr lang="ru-RU" sz="1200" dirty="0" smtClean="0">
                <a:solidFill>
                  <a:schemeClr val="tx2"/>
                </a:solidFill>
              </a:rPr>
              <a:t>дежурной </a:t>
            </a:r>
            <a:r>
              <a:rPr lang="ru-RU" sz="1200" dirty="0">
                <a:solidFill>
                  <a:schemeClr val="tx2"/>
                </a:solidFill>
              </a:rPr>
              <a:t>сменой ГУ НЦУКС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 smtClean="0">
                <a:solidFill>
                  <a:schemeClr val="tx2"/>
                </a:solidFill>
              </a:rPr>
              <a:t>7356 </a:t>
            </a:r>
            <a:r>
              <a:rPr lang="ru-RU" sz="1200" dirty="0" smtClean="0">
                <a:solidFill>
                  <a:schemeClr val="tx2"/>
                </a:solidFill>
              </a:rPr>
              <a:t>звонков </a:t>
            </a:r>
            <a:r>
              <a:rPr lang="ru-RU" sz="1200" dirty="0">
                <a:solidFill>
                  <a:schemeClr val="tx2"/>
                </a:solidFill>
              </a:rPr>
              <a:t>принято оперативной </a:t>
            </a:r>
            <a:endParaRPr lang="ru-RU" sz="1200" dirty="0" smtClean="0">
              <a:solidFill>
                <a:schemeClr val="tx2"/>
              </a:solidFill>
            </a:endParaRPr>
          </a:p>
          <a:p>
            <a:r>
              <a:rPr lang="ru-RU" sz="1200" dirty="0" smtClean="0">
                <a:solidFill>
                  <a:schemeClr val="tx2"/>
                </a:solidFill>
              </a:rPr>
              <a:t>дежурной </a:t>
            </a:r>
            <a:r>
              <a:rPr lang="ru-RU" sz="1200" dirty="0">
                <a:solidFill>
                  <a:schemeClr val="tx2"/>
                </a:solidFill>
              </a:rPr>
              <a:t>сменой ЦУКС ГУ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64098" y="894770"/>
            <a:ext cx="32049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1F497D"/>
                </a:solidFill>
              </a:rPr>
              <a:t>1892 </a:t>
            </a:r>
            <a:r>
              <a:rPr lang="ru-RU" sz="1400" dirty="0" smtClean="0">
                <a:solidFill>
                  <a:srgbClr val="1F497D"/>
                </a:solidFill>
              </a:rPr>
              <a:t>- зарегистрированы </a:t>
            </a:r>
            <a:r>
              <a:rPr lang="ru-RU" sz="1400" dirty="0">
                <a:solidFill>
                  <a:srgbClr val="1F497D"/>
                </a:solidFill>
              </a:rPr>
              <a:t>в </a:t>
            </a:r>
            <a:r>
              <a:rPr lang="ru-RU" sz="1400" dirty="0" smtClean="0">
                <a:solidFill>
                  <a:srgbClr val="1F497D"/>
                </a:solidFill>
              </a:rPr>
              <a:t>СЭД и рассмотрены </a:t>
            </a:r>
            <a:endParaRPr lang="ru-RU" sz="1400" dirty="0">
              <a:solidFill>
                <a:srgbClr val="1F497D"/>
              </a:solidFill>
            </a:endParaRPr>
          </a:p>
          <a:p>
            <a:endParaRPr lang="ru-RU" sz="1400" dirty="0">
              <a:solidFill>
                <a:srgbClr val="1F497D"/>
              </a:solidFill>
            </a:endParaRPr>
          </a:p>
          <a:p>
            <a:r>
              <a:rPr lang="ru-RU" sz="1400" b="1" dirty="0" smtClean="0">
                <a:solidFill>
                  <a:srgbClr val="1F497D"/>
                </a:solidFill>
              </a:rPr>
              <a:t>6895 - </a:t>
            </a:r>
            <a:r>
              <a:rPr lang="ru-RU" sz="1400" dirty="0" smtClean="0">
                <a:solidFill>
                  <a:srgbClr val="1F497D"/>
                </a:solidFill>
              </a:rPr>
              <a:t>даны </a:t>
            </a:r>
            <a:r>
              <a:rPr lang="ru-RU" sz="1400" dirty="0">
                <a:solidFill>
                  <a:srgbClr val="1F497D"/>
                </a:solidFill>
              </a:rPr>
              <a:t>разъяснения в процессе разговора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7642" y="2501796"/>
            <a:ext cx="870640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1F497D"/>
                </a:solidFill>
              </a:rPr>
              <a:t>  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0282" y="2280253"/>
            <a:ext cx="48503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1F497D"/>
                </a:solidFill>
              </a:rPr>
              <a:t>Тематика звонков, поступивших на телефоны </a:t>
            </a:r>
            <a:r>
              <a:rPr lang="ru-RU" sz="1200" b="1" dirty="0" smtClean="0">
                <a:solidFill>
                  <a:srgbClr val="1F497D"/>
                </a:solidFill>
              </a:rPr>
              <a:t>доверия МЧС России</a:t>
            </a:r>
            <a:endParaRPr lang="ru-RU" sz="1200" b="1" dirty="0">
              <a:solidFill>
                <a:srgbClr val="1F497D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827581" y="5788498"/>
            <a:ext cx="24487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1F497D"/>
                </a:solidFill>
              </a:rPr>
              <a:t>Первичные</a:t>
            </a:r>
            <a:r>
              <a:rPr lang="en-US" sz="1200" b="1" dirty="0">
                <a:solidFill>
                  <a:srgbClr val="1F497D"/>
                </a:solidFill>
              </a:rPr>
              <a:t>                 </a:t>
            </a:r>
            <a:r>
              <a:rPr lang="ru-RU" sz="1200" b="1" dirty="0">
                <a:solidFill>
                  <a:srgbClr val="1F497D"/>
                </a:solidFill>
              </a:rPr>
              <a:t>  </a:t>
            </a:r>
            <a:r>
              <a:rPr lang="ru-RU" sz="1200" b="1" dirty="0" smtClean="0">
                <a:solidFill>
                  <a:schemeClr val="accent6">
                    <a:lumMod val="75000"/>
                  </a:schemeClr>
                </a:solidFill>
              </a:rPr>
              <a:t>2934</a:t>
            </a:r>
            <a:endParaRPr lang="ru-RU" sz="12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1200" b="1" dirty="0">
                <a:solidFill>
                  <a:srgbClr val="1F497D"/>
                </a:solidFill>
              </a:rPr>
              <a:t>Анонимные                  </a:t>
            </a:r>
            <a:r>
              <a:rPr lang="ru-RU" sz="1200" b="1" dirty="0" smtClean="0">
                <a:solidFill>
                  <a:srgbClr val="F79646">
                    <a:lumMod val="75000"/>
                  </a:srgbClr>
                </a:solidFill>
              </a:rPr>
              <a:t>2751</a:t>
            </a:r>
            <a:endParaRPr lang="ru-RU" sz="1200" b="1" dirty="0">
              <a:solidFill>
                <a:srgbClr val="F79646">
                  <a:lumMod val="75000"/>
                </a:srgbClr>
              </a:solidFill>
            </a:endParaRPr>
          </a:p>
          <a:p>
            <a:r>
              <a:rPr lang="ru-RU" sz="1200" b="1" dirty="0">
                <a:solidFill>
                  <a:srgbClr val="1F497D"/>
                </a:solidFill>
              </a:rPr>
              <a:t>Коллективные             </a:t>
            </a:r>
            <a:r>
              <a:rPr lang="ru-RU" sz="1200" b="1" dirty="0" smtClean="0">
                <a:solidFill>
                  <a:srgbClr val="1F497D"/>
                </a:solidFill>
              </a:rPr>
              <a:t>   </a:t>
            </a:r>
            <a:r>
              <a:rPr lang="ru-RU" sz="1200" b="1" dirty="0" smtClean="0">
                <a:solidFill>
                  <a:srgbClr val="F79646">
                    <a:lumMod val="75000"/>
                  </a:srgbClr>
                </a:solidFill>
              </a:rPr>
              <a:t>183</a:t>
            </a:r>
            <a:r>
              <a:rPr lang="ru-RU" sz="1200" b="1" dirty="0" smtClean="0">
                <a:solidFill>
                  <a:srgbClr val="1F497D"/>
                </a:solidFill>
              </a:rPr>
              <a:t>  </a:t>
            </a:r>
            <a:endParaRPr lang="ru-RU" sz="1200" b="1" dirty="0">
              <a:solidFill>
                <a:srgbClr val="1F497D"/>
              </a:solidFill>
            </a:endParaRPr>
          </a:p>
          <a:p>
            <a:r>
              <a:rPr lang="ru-RU" sz="1200" b="1" dirty="0">
                <a:solidFill>
                  <a:srgbClr val="1F497D"/>
                </a:solidFill>
              </a:rPr>
              <a:t>Повторные                      </a:t>
            </a:r>
            <a:r>
              <a:rPr lang="ru-RU" sz="1200" b="1" dirty="0" smtClean="0">
                <a:solidFill>
                  <a:srgbClr val="1F497D"/>
                </a:solidFill>
              </a:rPr>
              <a:t>   </a:t>
            </a:r>
            <a:r>
              <a:rPr lang="ru-RU" sz="1200" b="1" dirty="0" smtClean="0">
                <a:solidFill>
                  <a:srgbClr val="F79646">
                    <a:lumMod val="75000"/>
                  </a:srgbClr>
                </a:solidFill>
              </a:rPr>
              <a:t>51</a:t>
            </a:r>
            <a:endParaRPr lang="ru-RU" sz="1200" b="1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814" y="1317287"/>
            <a:ext cx="143283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rgbClr val="1F497D"/>
                </a:solidFill>
              </a:rPr>
              <a:t>+7 (495) 400-99-99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577988"/>
              </p:ext>
            </p:extLst>
          </p:nvPr>
        </p:nvGraphicFramePr>
        <p:xfrm>
          <a:off x="158814" y="2763406"/>
          <a:ext cx="4526964" cy="3829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7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8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Работа противопожарной службы и соблюдение </a:t>
                      </a:r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требований </a:t>
                      </a:r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пожарной безопасности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2817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Коммунальное хозяйство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1412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Вопросы связанные с рассмотрением обращений граждан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2577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8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Предупреждение чрезвычайных ситуаций природного и техногенного характера, </a:t>
                      </a:r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ликвидации </a:t>
                      </a:r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последствий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1024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Информация и информатизация (архивные данные)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304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Транспорт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422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Гражданская оборона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111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Деятельность и принимаемые решения МЧС России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210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Здравоохранение. Физическая культура и спорт. 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86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Противоправное поведение. Коррупция.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115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Трудовые отношения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93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Прохождение службы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79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Социальная сфера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141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Законодательство РФ. Исполнительное производство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119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Жилищные вопросы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108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Образование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tx2"/>
                          </a:solidFill>
                          <a:effectLst/>
                        </a:rPr>
                        <a:t>Наука 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49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Вопросы, не входящие в компетенцию МЧС России</a:t>
                      </a:r>
                    </a:p>
                  </a:txBody>
                  <a:tcPr marL="8960" marR="896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</a:t>
                      </a:r>
                      <a:endParaRPr lang="ru-RU" sz="1200" b="0" i="0" u="none" strike="noStrike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60" marR="8960" marT="95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092038" y="5913317"/>
            <a:ext cx="728686" cy="47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Прямая соединительная линия 23"/>
          <p:cNvCxnSpPr/>
          <p:nvPr/>
        </p:nvCxnSpPr>
        <p:spPr>
          <a:xfrm>
            <a:off x="1282461" y="1432798"/>
            <a:ext cx="3698214" cy="151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58814" y="2643839"/>
            <a:ext cx="4674902" cy="8245"/>
          </a:xfrm>
          <a:prstGeom prst="line">
            <a:avLst/>
          </a:prstGeom>
          <a:noFill/>
          <a:ln w="73025" cap="flat" cmpd="dbl" algn="ctr">
            <a:solidFill>
              <a:srgbClr val="1F497D"/>
            </a:solidFill>
            <a:prstDash val="solid"/>
          </a:ln>
          <a:effectLst/>
        </p:spPr>
      </p:cxnSp>
      <p:sp>
        <p:nvSpPr>
          <p:cNvPr id="31" name="Прямоугольник 30"/>
          <p:cNvSpPr/>
          <p:nvPr/>
        </p:nvSpPr>
        <p:spPr>
          <a:xfrm>
            <a:off x="4838970" y="2109792"/>
            <a:ext cx="4536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1F497D"/>
                </a:solidFill>
              </a:rPr>
              <a:t>Количество звонков, принятых на телефоны доверия </a:t>
            </a:r>
          </a:p>
          <a:p>
            <a:r>
              <a:rPr lang="ru-RU" sz="1200" b="1" dirty="0">
                <a:solidFill>
                  <a:srgbClr val="1F497D"/>
                </a:solidFill>
              </a:rPr>
              <a:t>МЧС </a:t>
            </a:r>
            <a:r>
              <a:rPr lang="ru-RU" sz="1200" b="1" dirty="0" smtClean="0">
                <a:solidFill>
                  <a:srgbClr val="1F497D"/>
                </a:solidFill>
              </a:rPr>
              <a:t>России </a:t>
            </a:r>
            <a:r>
              <a:rPr lang="ru-RU" sz="1200" b="1" dirty="0">
                <a:solidFill>
                  <a:srgbClr val="1F497D"/>
                </a:solidFill>
              </a:rPr>
              <a:t>по федеральным округам Российской Федерации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5074842" y="2681296"/>
            <a:ext cx="4488330" cy="8740"/>
          </a:xfrm>
          <a:prstGeom prst="line">
            <a:avLst/>
          </a:prstGeom>
          <a:noFill/>
          <a:ln w="73025" cap="flat" cmpd="dbl" algn="ctr">
            <a:solidFill>
              <a:srgbClr val="1F497D"/>
            </a:solidFill>
            <a:prstDash val="solid"/>
          </a:ln>
          <a:effectLst/>
        </p:spPr>
      </p:cxnSp>
      <p:sp>
        <p:nvSpPr>
          <p:cNvPr id="42" name="Прямоугольник 41"/>
          <p:cNvSpPr/>
          <p:nvPr/>
        </p:nvSpPr>
        <p:spPr>
          <a:xfrm>
            <a:off x="4833716" y="5116997"/>
            <a:ext cx="4536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1F497D"/>
                </a:solidFill>
              </a:rPr>
              <a:t>Количество звонков, принятых на телефоны доверия</a:t>
            </a:r>
          </a:p>
          <a:p>
            <a:r>
              <a:rPr lang="ru-RU" sz="1200" b="1" dirty="0">
                <a:solidFill>
                  <a:srgbClr val="1F497D"/>
                </a:solidFill>
              </a:rPr>
              <a:t> МЧС России по </a:t>
            </a:r>
            <a:r>
              <a:rPr lang="ru-RU" sz="1200" b="1" dirty="0" smtClean="0">
                <a:solidFill>
                  <a:srgbClr val="1F497D"/>
                </a:solidFill>
              </a:rPr>
              <a:t>категориям</a:t>
            </a:r>
            <a:r>
              <a:rPr lang="ru-RU" sz="1200" b="1" dirty="0">
                <a:solidFill>
                  <a:srgbClr val="1F497D"/>
                </a:solidFill>
              </a:rPr>
              <a:t>: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940674" y="3863298"/>
            <a:ext cx="24487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1F497D"/>
                </a:solidFill>
              </a:rPr>
              <a:t>Северо-Западный </a:t>
            </a:r>
            <a:r>
              <a:rPr lang="ru-RU" sz="1400" dirty="0">
                <a:solidFill>
                  <a:srgbClr val="1F497D"/>
                </a:solidFill>
              </a:rPr>
              <a:t>ФО – </a:t>
            </a:r>
            <a:r>
              <a:rPr lang="ru-RU" sz="1400" b="1" dirty="0" smtClean="0">
                <a:solidFill>
                  <a:srgbClr val="1F497D"/>
                </a:solidFill>
              </a:rPr>
              <a:t>305</a:t>
            </a:r>
          </a:p>
          <a:p>
            <a:r>
              <a:rPr lang="ru-RU" sz="1400" dirty="0" smtClean="0">
                <a:solidFill>
                  <a:srgbClr val="1F497D"/>
                </a:solidFill>
              </a:rPr>
              <a:t>Дальневосточный ФО – </a:t>
            </a:r>
            <a:r>
              <a:rPr lang="ru-RU" sz="1400" b="1" dirty="0" smtClean="0">
                <a:solidFill>
                  <a:srgbClr val="1F497D"/>
                </a:solidFill>
              </a:rPr>
              <a:t>126</a:t>
            </a:r>
          </a:p>
          <a:p>
            <a:r>
              <a:rPr lang="ru-RU" sz="1400" dirty="0" smtClean="0">
                <a:solidFill>
                  <a:srgbClr val="1F497D"/>
                </a:solidFill>
              </a:rPr>
              <a:t>Северо-Кавказский </a:t>
            </a:r>
            <a:r>
              <a:rPr lang="ru-RU" sz="1400" dirty="0">
                <a:solidFill>
                  <a:srgbClr val="1F497D"/>
                </a:solidFill>
              </a:rPr>
              <a:t>ФО – </a:t>
            </a:r>
            <a:r>
              <a:rPr lang="ru-RU" sz="1400" b="1" dirty="0" smtClean="0">
                <a:solidFill>
                  <a:srgbClr val="1F497D"/>
                </a:solidFill>
              </a:rPr>
              <a:t>314</a:t>
            </a:r>
            <a:r>
              <a:rPr lang="ru-RU" sz="1400" dirty="0" smtClean="0">
                <a:solidFill>
                  <a:srgbClr val="1F497D"/>
                </a:solidFill>
              </a:rPr>
              <a:t>                          </a:t>
            </a:r>
            <a:r>
              <a:rPr lang="ru-RU" sz="1400" dirty="0">
                <a:solidFill>
                  <a:srgbClr val="1F497D"/>
                </a:solidFill>
              </a:rPr>
              <a:t>Уральский ФО –  </a:t>
            </a:r>
            <a:r>
              <a:rPr lang="ru-RU" sz="1400" b="1" dirty="0" smtClean="0">
                <a:solidFill>
                  <a:srgbClr val="1F497D"/>
                </a:solidFill>
              </a:rPr>
              <a:t>1526</a:t>
            </a:r>
            <a:endParaRPr lang="ru-RU" sz="1400" b="1" dirty="0">
              <a:solidFill>
                <a:srgbClr val="1F497D"/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109396" y="1083241"/>
            <a:ext cx="420533" cy="163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9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4700"/>
                    </a14:imgEffect>
                    <a14:imgEffect>
                      <a14:saturation sat="3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242" y="2799064"/>
            <a:ext cx="2172506" cy="1064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85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14" y="37517"/>
            <a:ext cx="407263" cy="53567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19" name="Номер слайда 3"/>
          <p:cNvSpPr txBox="1">
            <a:spLocks/>
          </p:cNvSpPr>
          <p:nvPr/>
        </p:nvSpPr>
        <p:spPr>
          <a:xfrm>
            <a:off x="9160948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21630" y="33517"/>
            <a:ext cx="73991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</a:t>
            </a:r>
            <a:r>
              <a:rPr lang="ru-RU" sz="1400" b="1" dirty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обращений </a:t>
            </a: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организаций, </a:t>
            </a:r>
            <a:endParaRPr lang="en-US" sz="1400" b="1" dirty="0" smtClean="0">
              <a:solidFill>
                <a:srgbClr val="DEA0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поступивших </a:t>
            </a:r>
            <a:r>
              <a:rPr lang="ru-RU" sz="1400" b="1" dirty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рассмотренных в МЧС </a:t>
            </a: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DEA0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21" name="Прямая соединительная линия 120"/>
          <p:cNvCxnSpPr/>
          <p:nvPr/>
        </p:nvCxnSpPr>
        <p:spPr>
          <a:xfrm>
            <a:off x="0" y="632199"/>
            <a:ext cx="9695355" cy="16009"/>
          </a:xfrm>
          <a:prstGeom prst="line">
            <a:avLst/>
          </a:prstGeom>
          <a:ln w="73025" cmpd="thickThin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Freeform 8"/>
          <p:cNvSpPr>
            <a:spLocks noChangeAspect="1"/>
          </p:cNvSpPr>
          <p:nvPr/>
        </p:nvSpPr>
        <p:spPr bwMode="gray">
          <a:xfrm rot="10800000">
            <a:off x="2270548" y="3675164"/>
            <a:ext cx="296738" cy="255512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2513148" y="3655840"/>
            <a:ext cx="617605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marL="0" marR="0" lvl="0" indent="0" algn="l" defTabSz="1235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bg2"/>
                </a:solidFill>
                <a:latin typeface="Arial"/>
              </a:rPr>
              <a:t>3</a:t>
            </a:r>
            <a:r>
              <a:rPr lang="ru-RU" sz="1400" dirty="0" smtClean="0">
                <a:solidFill>
                  <a:schemeClr val="bg2"/>
                </a:solidFill>
                <a:latin typeface="Arial"/>
              </a:rPr>
              <a:t>3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8" name="Прямоугольник 227"/>
          <p:cNvSpPr/>
          <p:nvPr/>
        </p:nvSpPr>
        <p:spPr>
          <a:xfrm>
            <a:off x="3841973" y="2264828"/>
            <a:ext cx="1507160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9699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229" name="Прямоугольник 228"/>
          <p:cNvSpPr/>
          <p:nvPr/>
        </p:nvSpPr>
        <p:spPr>
          <a:xfrm>
            <a:off x="5850479" y="2273370"/>
            <a:ext cx="1486359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80234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230" name="Прямоугольник 229"/>
          <p:cNvSpPr/>
          <p:nvPr/>
        </p:nvSpPr>
        <p:spPr>
          <a:xfrm>
            <a:off x="7665680" y="2287375"/>
            <a:ext cx="1913473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4955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231" name="Freeform 8"/>
          <p:cNvSpPr>
            <a:spLocks noChangeAspect="1"/>
          </p:cNvSpPr>
          <p:nvPr/>
        </p:nvSpPr>
        <p:spPr bwMode="gray">
          <a:xfrm rot="10800000">
            <a:off x="4155800" y="3688028"/>
            <a:ext cx="296738" cy="255512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2" name="Freeform 8"/>
          <p:cNvSpPr>
            <a:spLocks noChangeAspect="1"/>
          </p:cNvSpPr>
          <p:nvPr/>
        </p:nvSpPr>
        <p:spPr bwMode="gray">
          <a:xfrm rot="10800000">
            <a:off x="6040208" y="3678724"/>
            <a:ext cx="296738" cy="255512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4" name="Прямоугольник 233"/>
          <p:cNvSpPr/>
          <p:nvPr/>
        </p:nvSpPr>
        <p:spPr>
          <a:xfrm>
            <a:off x="3892024" y="4878117"/>
            <a:ext cx="182319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lang="ru-RU" sz="1400" dirty="0" smtClean="0">
                <a:solidFill>
                  <a:srgbClr val="1F497D"/>
                </a:solidFill>
              </a:rPr>
              <a:t>(6 </a:t>
            </a:r>
            <a:r>
              <a:rPr lang="ru-RU" sz="1400" dirty="0">
                <a:solidFill>
                  <a:srgbClr val="1F497D"/>
                </a:solidFill>
              </a:rPr>
              <a:t>месяцев 2022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5" name="Прямоугольник 234"/>
          <p:cNvSpPr/>
          <p:nvPr/>
        </p:nvSpPr>
        <p:spPr>
          <a:xfrm>
            <a:off x="4400913" y="3645095"/>
            <a:ext cx="518219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marL="0" marR="0" lvl="0" indent="0" algn="l" defTabSz="1235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6" name="Прямоугольник 235"/>
          <p:cNvSpPr/>
          <p:nvPr/>
        </p:nvSpPr>
        <p:spPr>
          <a:xfrm>
            <a:off x="4221792" y="4378372"/>
            <a:ext cx="1007843" cy="534069"/>
          </a:xfrm>
          <a:prstGeom prst="rect">
            <a:avLst/>
          </a:prstGeom>
          <a:noFill/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none" lIns="102173" tIns="51092" rIns="102173" bIns="51092">
            <a:spAutoFit/>
          </a:bodyPr>
          <a:lstStyle/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9152</a:t>
            </a:r>
          </a:p>
        </p:txBody>
      </p:sp>
      <p:sp>
        <p:nvSpPr>
          <p:cNvPr id="237" name="Прямоугольник 236"/>
          <p:cNvSpPr/>
          <p:nvPr/>
        </p:nvSpPr>
        <p:spPr>
          <a:xfrm>
            <a:off x="5814145" y="4853553"/>
            <a:ext cx="182319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2022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8" name="Прямоугольник 237"/>
          <p:cNvSpPr/>
          <p:nvPr/>
        </p:nvSpPr>
        <p:spPr>
          <a:xfrm>
            <a:off x="5986979" y="4371238"/>
            <a:ext cx="1208219" cy="534069"/>
          </a:xfrm>
          <a:prstGeom prst="rect">
            <a:avLst/>
          </a:prstGeom>
          <a:noFill/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none" lIns="102173" tIns="51092" rIns="102173" bIns="51092">
            <a:spAutoFit/>
          </a:bodyPr>
          <a:lstStyle/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57849</a:t>
            </a:r>
          </a:p>
        </p:txBody>
      </p:sp>
      <p:sp>
        <p:nvSpPr>
          <p:cNvPr id="239" name="Прямоугольник 238"/>
          <p:cNvSpPr/>
          <p:nvPr/>
        </p:nvSpPr>
        <p:spPr>
          <a:xfrm>
            <a:off x="7770261" y="4853553"/>
            <a:ext cx="182319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2022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0" name="Прямоугольник 239"/>
          <p:cNvSpPr/>
          <p:nvPr/>
        </p:nvSpPr>
        <p:spPr>
          <a:xfrm>
            <a:off x="8111739" y="4358607"/>
            <a:ext cx="1007843" cy="534069"/>
          </a:xfrm>
          <a:prstGeom prst="rect">
            <a:avLst/>
          </a:prstGeom>
          <a:noFill/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none" lIns="102173" tIns="51092" rIns="102173" bIns="51092">
            <a:spAutoFit/>
          </a:bodyPr>
          <a:lstStyle/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4590</a:t>
            </a:r>
          </a:p>
        </p:txBody>
      </p:sp>
      <p:sp>
        <p:nvSpPr>
          <p:cNvPr id="243" name="Прямоугольник 242"/>
          <p:cNvSpPr/>
          <p:nvPr/>
        </p:nvSpPr>
        <p:spPr>
          <a:xfrm>
            <a:off x="6279291" y="3642433"/>
            <a:ext cx="617605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marL="0" marR="0" lvl="0" indent="0" algn="l" defTabSz="1235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39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4" name="Прямоугольник 243"/>
          <p:cNvSpPr/>
          <p:nvPr/>
        </p:nvSpPr>
        <p:spPr>
          <a:xfrm>
            <a:off x="8402948" y="3603510"/>
            <a:ext cx="518219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marL="0" marR="0" lvl="0" indent="0" algn="l" defTabSz="12350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bg2"/>
                </a:solidFill>
                <a:latin typeface="Arial"/>
              </a:rPr>
              <a:t>8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%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45" name="Рисунок 244">
            <a:extLst>
              <a:ext uri="{FF2B5EF4-FFF2-40B4-BE49-F238E27FC236}">
                <a16:creationId xmlns:a16="http://schemas.microsoft.com/office/drawing/2014/main" id="{3FA8FC7F-4F4F-42DD-83CA-BE4A6B0B79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759" y="2244760"/>
            <a:ext cx="1014244" cy="1077216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559796" y="1424630"/>
            <a:ext cx="235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ВСЕГО</a:t>
            </a:r>
            <a:endParaRPr lang="ru-RU" sz="1400" b="1" cap="all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400" b="1" cap="all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ОБРАЩЕНИЙ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59575" y="1403432"/>
            <a:ext cx="232183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Центральный Аппарат</a:t>
            </a:r>
          </a:p>
          <a:p>
            <a:pPr lvl="0" algn="ctr">
              <a:defRPr/>
            </a:pP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МЧС </a:t>
            </a:r>
            <a:r>
              <a:rPr lang="ru-RU" sz="1400" b="1" cap="all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России</a:t>
            </a:r>
          </a:p>
          <a:p>
            <a:pPr algn="ctr">
              <a:defRPr/>
            </a:pPr>
            <a:r>
              <a:rPr lang="ru-RU" sz="1000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000" cap="all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72100" y="1407654"/>
            <a:ext cx="25070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Территориальные</a:t>
            </a:r>
            <a:endParaRPr kumimoji="0" lang="ru-RU" sz="1400" b="1" i="0" u="none" strike="noStrike" kern="1200" cap="all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МЧС РОССИИ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422785" y="1401181"/>
            <a:ext cx="23992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b="1" cap="all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</a:t>
            </a:r>
            <a:r>
              <a:rPr kumimoji="0" lang="ru-RU" sz="1400" b="1" i="0" u="none" strike="noStrike" kern="1200" cap="all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 учреждения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all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МЧС России </a:t>
            </a:r>
            <a:endParaRPr kumimoji="0" lang="ru-RU" sz="1400" b="1" i="0" u="none" strike="noStrike" kern="1200" cap="all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985504" y="4876157"/>
            <a:ext cx="182319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2022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55637" y="4371238"/>
            <a:ext cx="1446318" cy="534069"/>
          </a:xfrm>
          <a:prstGeom prst="rect">
            <a:avLst/>
          </a:prstGeom>
          <a:noFill/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102173" tIns="51092" rIns="102173" bIns="51092">
            <a:spAutoFit/>
          </a:bodyPr>
          <a:lstStyle/>
          <a:p>
            <a:pPr lvl="0" defTabSz="1235007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71591</a:t>
            </a:r>
            <a:endParaRPr kumimoji="0" lang="ru-RU" sz="2800" b="1" i="0" u="none" strike="noStrike" kern="0" cap="none" spc="0" normalizeH="0" baseline="0" noProof="0" dirty="0" smtClean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14116" y="2674298"/>
            <a:ext cx="182319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2023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689202" y="2674868"/>
            <a:ext cx="1872885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lang="ru-RU" sz="1400" dirty="0" smtClean="0">
                <a:solidFill>
                  <a:srgbClr val="1F497D"/>
                </a:solidFill>
              </a:rPr>
              <a:t>6 </a:t>
            </a:r>
            <a:r>
              <a:rPr lang="ru-RU" sz="1400" dirty="0">
                <a:solidFill>
                  <a:srgbClr val="1F497D"/>
                </a:solidFill>
              </a:rPr>
              <a:t>месяцев 2023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730424" y="2674298"/>
            <a:ext cx="1922578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2023 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801651" y="2664907"/>
            <a:ext cx="1823191" cy="344710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defTabSz="1235007"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lang="ru-RU" sz="1400" dirty="0" smtClean="0">
                <a:solidFill>
                  <a:srgbClr val="1F497D"/>
                </a:solidFill>
              </a:rPr>
              <a:t>6 месяцев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2023 г.)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870" b="100000" l="240" r="100000">
                        <a14:foregroundMark x1="2158" y1="60000" x2="2158" y2="60000"/>
                        <a14:foregroundMark x1="16067" y1="62174" x2="16067" y2="62174"/>
                        <a14:foregroundMark x1="28777" y1="63913" x2="28777" y2="63913"/>
                        <a14:foregroundMark x1="15108" y1="88261" x2="15108" y2="88261"/>
                        <a14:foregroundMark x1="21103" y1="86522" x2="21103" y2="86522"/>
                        <a14:foregroundMark x1="26379" y1="86087" x2="26379" y2="86087"/>
                        <a14:foregroundMark x1="30935" y1="85652" x2="30935" y2="85652"/>
                        <a14:foregroundMark x1="34532" y1="86522" x2="34532" y2="86522"/>
                        <a14:foregroundMark x1="42206" y1="87391" x2="42206" y2="87391"/>
                        <a14:foregroundMark x1="41007" y1="66522" x2="41007" y2="66522"/>
                        <a14:foregroundMark x1="43645" y1="57391" x2="43645" y2="57391"/>
                        <a14:foregroundMark x1="48201" y1="51304" x2="48201" y2="51304"/>
                        <a14:foregroundMark x1="53477" y1="58696" x2="53477" y2="58696"/>
                        <a14:foregroundMark x1="44125" y1="74348" x2="44125" y2="74348"/>
                        <a14:foregroundMark x1="48201" y1="78696" x2="48201" y2="78696"/>
                        <a14:foregroundMark x1="52278" y1="73913" x2="52278" y2="73913"/>
                        <a14:foregroundMark x1="55396" y1="66087" x2="55396" y2="66087"/>
                        <a14:foregroundMark x1="54916" y1="62609" x2="54197" y2="626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424"/>
          <a:stretch/>
        </p:blipFill>
        <p:spPr>
          <a:xfrm>
            <a:off x="195450" y="3402252"/>
            <a:ext cx="1792819" cy="747956"/>
          </a:xfrm>
          <a:prstGeom prst="rect">
            <a:avLst/>
          </a:prstGeom>
        </p:spPr>
      </p:pic>
      <p:sp>
        <p:nvSpPr>
          <p:cNvPr id="123" name="Прямоугольник 122"/>
          <p:cNvSpPr/>
          <p:nvPr/>
        </p:nvSpPr>
        <p:spPr>
          <a:xfrm>
            <a:off x="1801651" y="2290897"/>
            <a:ext cx="1913473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94888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44" name="Freeform 8"/>
          <p:cNvSpPr>
            <a:spLocks noChangeAspect="1"/>
          </p:cNvSpPr>
          <p:nvPr/>
        </p:nvSpPr>
        <p:spPr bwMode="gray">
          <a:xfrm rot="10800000">
            <a:off x="8111739" y="3621081"/>
            <a:ext cx="296738" cy="255512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92380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6083" y="79483"/>
            <a:ext cx="8229599" cy="475346"/>
          </a:xfrm>
        </p:spPr>
        <p:txBody>
          <a:bodyPr/>
          <a:lstStyle/>
          <a:p>
            <a:pPr lvl="0">
              <a:buClrTx/>
              <a:buSzTx/>
              <a:defRPr/>
            </a:pPr>
            <a:r>
              <a:rPr lang="ru-RU" sz="1400" b="1" kern="1200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Количество </a:t>
            </a:r>
            <a:r>
              <a:rPr lang="ru-RU" sz="1400" b="1" kern="1200" dirty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обращений </a:t>
            </a:r>
            <a:r>
              <a:rPr lang="ru-RU" sz="1400" b="1" kern="1200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граждан и организаций, </a:t>
            </a:r>
            <a:r>
              <a:rPr lang="ru-RU" sz="1400" b="1" kern="1200" dirty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рассмотренных  </a:t>
            </a:r>
            <a:r>
              <a:rPr lang="ru-RU" sz="1400" b="1" kern="1200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ru-RU" sz="1400" b="1" kern="1200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ru-RU" sz="1400" b="1" kern="1200" dirty="0" smtClean="0">
                <a:solidFill>
                  <a:srgbClr val="DEA04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территориальных органах МЧС России</a:t>
            </a:r>
            <a:endParaRPr lang="ru-RU" sz="1400" b="1" kern="1200" dirty="0">
              <a:solidFill>
                <a:srgbClr val="DEA04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893" y="742226"/>
            <a:ext cx="90696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457200" algn="just" defTabSz="1235581"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Наибольшее количество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обращений граждан  и организаций рассмотрено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в ГУ МЧС России по субъектам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РФ, входящим в 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ПФО (Саратовская область -</a:t>
            </a:r>
            <a:r>
              <a:rPr lang="ru-RU" sz="1400" b="1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F79646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3221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Удмуртская Республика - </a:t>
            </a:r>
            <a:r>
              <a:rPr lang="ru-RU" sz="1400" b="1" dirty="0">
                <a:solidFill>
                  <a:srgbClr val="F79646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2525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ru-RU" sz="1400" dirty="0" smtClean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ЦФО           (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г. Москва - </a:t>
            </a:r>
            <a:r>
              <a:rPr lang="ru-RU" sz="1400" b="1" dirty="0">
                <a:solidFill>
                  <a:srgbClr val="F79646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6375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Московская область - </a:t>
            </a:r>
            <a:r>
              <a:rPr lang="ru-RU" sz="1400" b="1" dirty="0" smtClean="0">
                <a:solidFill>
                  <a:srgbClr val="F79646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3313</a:t>
            </a:r>
            <a:r>
              <a:rPr lang="ru-RU" sz="1400" dirty="0" smtClean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СФО (Кемеровская область – </a:t>
            </a:r>
            <a:r>
              <a:rPr lang="ru-RU" sz="1400" b="1" dirty="0">
                <a:solidFill>
                  <a:srgbClr val="F79646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3473</a:t>
            </a:r>
            <a:r>
              <a:rPr lang="ru-RU" sz="1400" dirty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, Новосибирская область – </a:t>
            </a:r>
            <a:r>
              <a:rPr lang="ru-RU" sz="1400" b="1" dirty="0">
                <a:solidFill>
                  <a:srgbClr val="F79646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2537</a:t>
            </a:r>
            <a:r>
              <a:rPr lang="ru-RU" sz="1400" dirty="0" smtClean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СЗФО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(г. Санкт-Петербург -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2861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Ленинградская область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1415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sz="1400" dirty="0" smtClean="0">
                <a:solidFill>
                  <a:srgbClr val="4F81B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Arial"/>
              <a:cs typeface="Arial" panose="020B0604020202020204" pitchFamily="34" charset="0"/>
            </a:endParaRPr>
          </a:p>
        </p:txBody>
      </p:sp>
      <p:sp>
        <p:nvSpPr>
          <p:cNvPr id="14" name="Номер слайда 3"/>
          <p:cNvSpPr txBox="1">
            <a:spLocks/>
          </p:cNvSpPr>
          <p:nvPr/>
        </p:nvSpPr>
        <p:spPr>
          <a:xfrm>
            <a:off x="9160948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6" y="8941"/>
            <a:ext cx="391053" cy="51435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0" y="618517"/>
            <a:ext cx="9720263" cy="20533"/>
          </a:xfrm>
          <a:prstGeom prst="line">
            <a:avLst/>
          </a:prstGeom>
          <a:ln w="73025" cmpd="thickThin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009621"/>
              </p:ext>
            </p:extLst>
          </p:nvPr>
        </p:nvGraphicFramePr>
        <p:xfrm>
          <a:off x="308114" y="1967951"/>
          <a:ext cx="9220409" cy="4829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342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2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27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501">
                <a:tc rowSpan="2"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Федеральные округа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4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Количество поступивших обращений: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39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Динамика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 месяцев 2022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г.</a:t>
                      </a:r>
                    </a:p>
                  </a:txBody>
                  <a:tcPr marL="72902" marR="72902" marT="36451" marB="3645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 месяцев 2023 г.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в % отношении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alpha val="4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ПФО</a:t>
                      </a: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12057</a:t>
                      </a: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19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896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65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357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ЦФО</a:t>
                      </a:r>
                    </a:p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14330</a:t>
                      </a:r>
                      <a:endParaRPr lang="ru-RU" sz="136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19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010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32,7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357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СФО</a:t>
                      </a: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8092</a:t>
                      </a:r>
                      <a:endParaRPr lang="ru-RU" sz="136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12413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53,4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357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СЗФО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8114</a:t>
                      </a:r>
                      <a:endParaRPr lang="ru-RU" sz="136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8875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+ 9,4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УФО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36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682</a:t>
                      </a:r>
                      <a:endParaRPr lang="ru-RU" sz="136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7350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29,4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ЮФО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36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</a:t>
                      </a:r>
                      <a:endParaRPr lang="ru-RU" sz="136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6020</a:t>
                      </a: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17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ДФО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36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</a:t>
                      </a:r>
                      <a:endParaRPr lang="ru-RU" sz="1360" b="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5181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60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328"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СКФО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60" b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360" b="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182</a:t>
                      </a:r>
                      <a:endParaRPr lang="en-US" sz="1360" b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6450" marB="3645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1489</a:t>
                      </a:r>
                      <a:endParaRPr lang="ru-RU" sz="1357" b="0" i="0" u="none" strike="noStrike" cap="none" dirty="0" smtClean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26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7454"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Итого по Российской Федерации: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6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57849</a:t>
                      </a: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ru-RU" sz="1357" b="0" i="0" u="none" strike="noStrike" cap="none" dirty="0" smtClean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80</a:t>
                      </a:r>
                      <a:r>
                        <a:rPr lang="en-US" sz="1357" b="0" i="0" u="none" strike="noStrike" cap="none" baseline="0" dirty="0" smtClean="0">
                          <a:solidFill>
                            <a:schemeClr val="bg2"/>
                          </a:solidFill>
                          <a:latin typeface="+mj-lt"/>
                          <a:ea typeface="+mn-ea"/>
                          <a:cs typeface="+mn-cs"/>
                          <a:sym typeface="Arial"/>
                        </a:rPr>
                        <a:t>234</a:t>
                      </a:r>
                      <a:endParaRPr lang="ru-RU" sz="1357" b="0" i="0" u="none" strike="noStrike" cap="none" dirty="0" smtClean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j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72902" marR="72902" marT="36451" marB="3645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+</a:t>
                      </a:r>
                      <a:r>
                        <a:rPr lang="en-US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4</a:t>
                      </a:r>
                      <a:r>
                        <a:rPr lang="ru-RU" sz="1357" b="0" i="0" u="none" strike="noStrike" cap="none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6,6</a:t>
                      </a:r>
                      <a:endParaRPr lang="ru-RU" sz="1357" b="0" i="0" u="none" strike="noStrike" cap="none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8941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913" y="1007432"/>
            <a:ext cx="5026421" cy="2785570"/>
          </a:xfrm>
          <a:prstGeom prst="rect">
            <a:avLst/>
          </a:prstGeom>
        </p:spPr>
      </p:pic>
      <p:sp>
        <p:nvSpPr>
          <p:cNvPr id="4" name="Rectangle 65"/>
          <p:cNvSpPr>
            <a:spLocks noChangeArrowheads="1"/>
          </p:cNvSpPr>
          <p:nvPr/>
        </p:nvSpPr>
        <p:spPr bwMode="auto">
          <a:xfrm>
            <a:off x="1464716" y="1809839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СЗФО 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6,4</a:t>
            </a: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851583" y="2087333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</a:t>
            </a: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4,7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65"/>
          <p:cNvSpPr>
            <a:spLocks noChangeArrowheads="1"/>
          </p:cNvSpPr>
          <p:nvPr/>
        </p:nvSpPr>
        <p:spPr bwMode="auto">
          <a:xfrm>
            <a:off x="1298951" y="2413040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667913" y="2526963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ЮФО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,6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510209" y="2810909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СКФО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,5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ectangle 65"/>
          <p:cNvSpPr>
            <a:spLocks noChangeArrowheads="1"/>
          </p:cNvSpPr>
          <p:nvPr/>
        </p:nvSpPr>
        <p:spPr bwMode="auto">
          <a:xfrm>
            <a:off x="2079331" y="2413041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5,1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65"/>
          <p:cNvSpPr>
            <a:spLocks noChangeArrowheads="1"/>
          </p:cNvSpPr>
          <p:nvPr/>
        </p:nvSpPr>
        <p:spPr bwMode="auto">
          <a:xfrm>
            <a:off x="2838662" y="2796747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7,5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Rectangle 65"/>
          <p:cNvSpPr>
            <a:spLocks noChangeArrowheads="1"/>
          </p:cNvSpPr>
          <p:nvPr/>
        </p:nvSpPr>
        <p:spPr bwMode="auto">
          <a:xfrm>
            <a:off x="4022486" y="1973410"/>
            <a:ext cx="1006522" cy="3271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63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ДФО</a:t>
            </a:r>
          </a:p>
          <a:p>
            <a:pPr marL="0" marR="0" lvl="0" indent="0" algn="ctr" defTabSz="9202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63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6,6</a:t>
            </a:r>
            <a:endParaRPr kumimoji="0" lang="ru-RU" sz="106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570" y="0"/>
            <a:ext cx="451765" cy="59420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3" name="Заголовок 1"/>
          <p:cNvSpPr txBox="1">
            <a:spLocks/>
          </p:cNvSpPr>
          <p:nvPr/>
        </p:nvSpPr>
        <p:spPr>
          <a:xfrm>
            <a:off x="1071406" y="-7169"/>
            <a:ext cx="7741710" cy="479265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Карта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территориальной интенсивности обращений на 10 тыс. человек по субъектам Российской Федерации  и федеральным округам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DEA04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634896"/>
            <a:ext cx="9720263" cy="20533"/>
          </a:xfrm>
          <a:prstGeom prst="line">
            <a:avLst/>
          </a:prstGeom>
          <a:noFill/>
          <a:ln w="73025" cap="flat" cmpd="thickThin" algn="ctr">
            <a:solidFill>
              <a:srgbClr val="1F497D"/>
            </a:solidFill>
            <a:prstDash val="solid"/>
          </a:ln>
          <a:effectLst/>
        </p:spPr>
      </p:cxnSp>
      <p:sp>
        <p:nvSpPr>
          <p:cNvPr id="15" name="Номер слайда 3"/>
          <p:cNvSpPr txBox="1">
            <a:spLocks/>
          </p:cNvSpPr>
          <p:nvPr/>
        </p:nvSpPr>
        <p:spPr>
          <a:xfrm>
            <a:off x="9177377" y="-10228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sym typeface="Calibri"/>
              </a:rPr>
              <a:t>4</a:t>
            </a:r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25717"/>
              </p:ext>
            </p:extLst>
          </p:nvPr>
        </p:nvGraphicFramePr>
        <p:xfrm>
          <a:off x="150051" y="3470728"/>
          <a:ext cx="6629066" cy="2433828"/>
        </p:xfrm>
        <a:graphic>
          <a:graphicData uri="http://schemas.openxmlformats.org/drawingml/2006/table">
            <a:tbl>
              <a:tblPr/>
              <a:tblGrid>
                <a:gridCol w="1631158">
                  <a:extLst>
                    <a:ext uri="{9D8B030D-6E8A-4147-A177-3AD203B41FA5}">
                      <a16:colId xmlns:a16="http://schemas.microsoft.com/office/drawing/2014/main" val="574877119"/>
                    </a:ext>
                  </a:extLst>
                </a:gridCol>
                <a:gridCol w="1651123">
                  <a:extLst>
                    <a:ext uri="{9D8B030D-6E8A-4147-A177-3AD203B41FA5}">
                      <a16:colId xmlns:a16="http://schemas.microsoft.com/office/drawing/2014/main" val="1223820877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2102330344"/>
                    </a:ext>
                  </a:extLst>
                </a:gridCol>
                <a:gridCol w="1587835">
                  <a:extLst>
                    <a:ext uri="{9D8B030D-6E8A-4147-A177-3AD203B41FA5}">
                      <a16:colId xmlns:a16="http://schemas.microsoft.com/office/drawing/2014/main" val="922540477"/>
                    </a:ext>
                  </a:extLst>
                </a:gridCol>
              </a:tblGrid>
              <a:tr h="24243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Центральный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(4,7)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Тверская область	7,9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Орловская область	7,3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Владимирская область	7,0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Ивановская область	6,9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Ярославская область	6,4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ГУ по Калужской </a:t>
                      </a:r>
                      <a:r>
                        <a:rPr lang="ru-RU" sz="700" u="non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обл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6,3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Тульская область	5,2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Костромская область	5,1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Рязанская область	5,0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sng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г.Москва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4,9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Тамбовская область	4,8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Воронежская область	4,6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Смоленская область	4,1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Брянская область	3,9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Московская область	3,9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Курская область	3,4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Липецкая область	2,5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26185" algn="l"/>
                        </a:tabLs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Белгородская область	1,9</a:t>
                      </a: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8F1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Приволжский ФО (7,0)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Удмуртская Республика	17,5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Марий-Эл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Мордовия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16,1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Саратовская область	  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13,4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Чувашская Республика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8,3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Оренбургская область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Самарская область	                    6,9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Кировская область	                    6,6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Пензенская область	                    5,7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Башкортостан	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Пермский край	                    4,7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Нижегородская область</a:t>
                      </a:r>
                      <a:r>
                        <a:rPr lang="en-US" sz="700" u="sng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4,2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Ульяновская область	                    3,0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Татарстан</a:t>
                      </a:r>
                      <a:r>
                        <a:rPr lang="en-US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2,7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304290" algn="l"/>
                        </a:tabLs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Сибирский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(7,5)</a:t>
                      </a: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	</a:t>
                      </a:r>
                      <a:endParaRPr lang="ru-RU" sz="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Кемеровская</a:t>
                      </a:r>
                      <a:r>
                        <a:rPr lang="ru-RU" sz="700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область                      13,5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Алтай                            10,8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  <a:tab pos="1701800" algn="l"/>
                        </a:tabLst>
                        <a:defRPr/>
                      </a:pP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Новосибирская область	9,1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Омская область	8,3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Тыва	7,5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Хакасия	6,8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Томская область	6,8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Алтайский край	5,9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Иркутская область	4,3</a:t>
                      </a:r>
                    </a:p>
                    <a:p>
                      <a:pPr marL="0" marR="0" indent="0" algn="just" defTabSz="15240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Красноярский край	3,7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171700" algn="l"/>
                        </a:tabLs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9144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Северо-Западный ФО (6,4)</a:t>
                      </a:r>
                      <a:endParaRPr lang="ru-RU" sz="7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Псковская область             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19,1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Ненецкий автономный округ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1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4,0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Карелия      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9,6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Республика Коми	                    9,2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Ленинградская область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7,0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Архангельская область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6,6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Мурманская область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6,0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г.Санкт</a:t>
                      </a: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-Петербург	                    5,1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Новгородская область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4,6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Калининградская область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4,5</a:t>
                      </a:r>
                    </a:p>
                    <a:p>
                      <a:pPr marL="8890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Вологодская область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8679"/>
                  </a:ext>
                </a:extLst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56670"/>
              </p:ext>
            </p:extLst>
          </p:nvPr>
        </p:nvGraphicFramePr>
        <p:xfrm>
          <a:off x="3464584" y="4984934"/>
          <a:ext cx="5896580" cy="1697736"/>
        </p:xfrm>
        <a:graphic>
          <a:graphicData uri="http://schemas.openxmlformats.org/drawingml/2006/table">
            <a:tbl>
              <a:tblPr/>
              <a:tblGrid>
                <a:gridCol w="1317994">
                  <a:extLst>
                    <a:ext uri="{9D8B030D-6E8A-4147-A177-3AD203B41FA5}">
                      <a16:colId xmlns:a16="http://schemas.microsoft.com/office/drawing/2014/main" val="1938575886"/>
                    </a:ext>
                  </a:extLst>
                </a:gridCol>
                <a:gridCol w="1374058">
                  <a:extLst>
                    <a:ext uri="{9D8B030D-6E8A-4147-A177-3AD203B41FA5}">
                      <a16:colId xmlns:a16="http://schemas.microsoft.com/office/drawing/2014/main" val="1813828064"/>
                    </a:ext>
                  </a:extLst>
                </a:gridCol>
                <a:gridCol w="1410059">
                  <a:extLst>
                    <a:ext uri="{9D8B030D-6E8A-4147-A177-3AD203B41FA5}">
                      <a16:colId xmlns:a16="http://schemas.microsoft.com/office/drawing/2014/main" val="2600139520"/>
                    </a:ext>
                  </a:extLst>
                </a:gridCol>
                <a:gridCol w="1794469">
                  <a:extLst>
                    <a:ext uri="{9D8B030D-6E8A-4147-A177-3AD203B41FA5}">
                      <a16:colId xmlns:a16="http://schemas.microsoft.com/office/drawing/2014/main" val="267043635"/>
                    </a:ext>
                  </a:extLst>
                </a:gridCol>
              </a:tblGrid>
              <a:tr h="158523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Южный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(3,6)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Астраханская область	5,3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г.Севастополь</a:t>
                      </a: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4,9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Волгоградская область	4,6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Краснодарский край	3,5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Крым	3,3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Адыгея	3,3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Ростовская область	3,0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Калмыкия	2,3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ФО (5,1)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ХМАО - Югра	    7,8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Свердловская область	    7,3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Курганская область	    7,1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Ямало-Ненецкий А.О.	    3,7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Челябинская область	    3,1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Тюменская область	    2,9</a:t>
                      </a: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(6,6)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Амурская область	          9,9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Магаданская область	          9,7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Сахалинская область	          9,7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Камчатский край	          8,0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Приморский край	          7,7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Забайкальский край	          7,6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Еврейская А.О.	          6,8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Хабаровский край	          5,1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Чукотский А.О.	          4,6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 Бурятия	          4,2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  <a:r>
                        <a:rPr lang="ru-RU" sz="7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7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51435" marB="51435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Северо-Кавказский ФО </a:t>
                      </a:r>
                      <a:r>
                        <a:rPr lang="ru-RU" sz="7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(1,5)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Северная Осетия-Алания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sng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Ставропольский край	                               2,3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Карачаево-Черкесская Республика            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Дагестан	                              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</a:t>
                      </a:r>
                      <a:r>
                        <a:rPr lang="ru-RU" sz="700" u="non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Ингушетия	                               0,6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u="none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Чеченкая</a:t>
                      </a:r>
                      <a:r>
                        <a:rPr lang="ru-RU" sz="700" u="non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Республика	                               0,4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700" kern="12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22240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5533434" y="679580"/>
            <a:ext cx="3993875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 defTabSz="1235581"/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Наибольший коэффициент интенсивности обращений граждан и организаций отмечается в:</a:t>
            </a:r>
          </a:p>
          <a:p>
            <a:pPr indent="457200" algn="just" defTabSz="1235581"/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Псковской области – </a:t>
            </a: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19,1</a:t>
            </a:r>
            <a:r>
              <a:rPr lang="ru-RU" sz="1100" b="1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(по вопросам обеспечения противопожарной безопасности, деятельности ГИМС, запросы архивных данных);</a:t>
            </a:r>
          </a:p>
          <a:p>
            <a:pPr indent="457200" algn="just" defTabSz="1235581"/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Удмуртской Республике – </a:t>
            </a: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17,5</a:t>
            </a:r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 (по вопросам деятельности ГИМС, обеспечение противопожарной безопасности, касающиеся рассмотрения обращений граждан);</a:t>
            </a:r>
          </a:p>
          <a:p>
            <a:pPr indent="457200" algn="just" defTabSz="1235581"/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Республике Марий Эл – </a:t>
            </a: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16,3</a:t>
            </a:r>
            <a:r>
              <a:rPr lang="ru-RU" sz="1100" b="1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100" dirty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(по вопросам деятельности ГИМС, </a:t>
            </a:r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противопожарной безопасности, предупреждения и ликвидации аварий на объектах коммунального хозяйства)</a:t>
            </a:r>
            <a:r>
              <a:rPr lang="ru-RU" sz="1100" dirty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100" dirty="0" smtClean="0">
              <a:solidFill>
                <a:schemeClr val="tx2"/>
              </a:solidFill>
              <a:latin typeface="Arial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 defTabSz="1235581"/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Республике </a:t>
            </a:r>
            <a:r>
              <a:rPr lang="ru-RU" sz="1100" dirty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Мордовия –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16,1 </a:t>
            </a:r>
            <a:r>
              <a:rPr lang="ru-RU" sz="1100" dirty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(по вопросам деятельности ГИМС, предупреждения и ликвидации ЧС, обеспечения противопожарной безопасности</a:t>
            </a:r>
            <a:r>
              <a:rPr lang="ru-RU" sz="11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sz="1100" dirty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1100" b="1" dirty="0">
              <a:solidFill>
                <a:schemeClr val="tx2"/>
              </a:solidFill>
              <a:latin typeface="Arial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 defTabSz="1235581"/>
            <a:endParaRPr lang="ru-RU" sz="1100" dirty="0">
              <a:solidFill>
                <a:schemeClr val="tx2"/>
              </a:solidFill>
              <a:latin typeface="Arial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7200" algn="just" defTabSz="1235581"/>
            <a:r>
              <a:rPr lang="ru-RU" sz="1200" dirty="0" smtClean="0">
                <a:solidFill>
                  <a:schemeClr val="tx2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457200" algn="just" defTabSz="1235581"/>
            <a:r>
              <a:rPr lang="ru-RU" sz="1200" dirty="0" smtClean="0">
                <a:solidFill>
                  <a:srgbClr val="4F81BD"/>
                </a:solidFill>
                <a:latin typeface="Arial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300" dirty="0">
              <a:solidFill>
                <a:srgbClr val="4F81BD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132" y="711285"/>
            <a:ext cx="2009199" cy="835934"/>
          </a:xfrm>
          <a:prstGeom prst="rect">
            <a:avLst/>
          </a:prstGeom>
          <a:solidFill>
            <a:srgbClr val="FF0000">
              <a:alpha val="57000"/>
            </a:srgb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Новые субъекты Российской Федерации (кол-во обращений, поступивших и рассмотренных во </a:t>
            </a:r>
            <a:r>
              <a:rPr lang="en-US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ru-RU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квартале</a:t>
            </a:r>
            <a:r>
              <a:rPr lang="en-US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2023 </a:t>
            </a:r>
            <a:r>
              <a:rPr lang="ru-RU" sz="7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г.) :</a:t>
            </a:r>
          </a:p>
          <a:p>
            <a:r>
              <a:rPr lang="ru-RU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ЛНР                                                            25</a:t>
            </a:r>
          </a:p>
          <a:p>
            <a:r>
              <a:rPr lang="ru-RU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ДНР                                                          287</a:t>
            </a:r>
          </a:p>
          <a:p>
            <a:r>
              <a:rPr lang="ru-RU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Херсонская область                                 57</a:t>
            </a:r>
          </a:p>
          <a:p>
            <a:r>
              <a:rPr lang="ru-RU" sz="7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Запорожская область                                4</a:t>
            </a:r>
            <a:endParaRPr lang="ru-RU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Соединительная линия уступом 17"/>
          <p:cNvCxnSpPr/>
          <p:nvPr/>
        </p:nvCxnSpPr>
        <p:spPr>
          <a:xfrm rot="16200000" flipH="1">
            <a:off x="363180" y="1835338"/>
            <a:ext cx="885230" cy="308990"/>
          </a:xfrm>
          <a:prstGeom prst="bentConnector3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0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Рисунок 10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223" y="32"/>
            <a:ext cx="405451" cy="53328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6" name="Номер слайда 3"/>
          <p:cNvSpPr txBox="1">
            <a:spLocks/>
          </p:cNvSpPr>
          <p:nvPr/>
        </p:nvSpPr>
        <p:spPr>
          <a:xfrm>
            <a:off x="9160948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598370" y="-9437"/>
            <a:ext cx="7047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Формы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 типы обращений граждан и организаций, поступивших и рассмотренных в </a:t>
            </a:r>
            <a:r>
              <a:rPr lang="ru-RU" sz="1400" b="1" dirty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МЧС </a:t>
            </a: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DEA0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0" y="575301"/>
            <a:ext cx="9594292" cy="20201"/>
          </a:xfrm>
          <a:prstGeom prst="line">
            <a:avLst/>
          </a:prstGeom>
          <a:ln w="73025" cmpd="thickThin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Прямоугольник 143"/>
          <p:cNvSpPr/>
          <p:nvPr/>
        </p:nvSpPr>
        <p:spPr>
          <a:xfrm>
            <a:off x="101718" y="5609711"/>
            <a:ext cx="47333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</a:rPr>
              <a:t>      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576470" y="2735882"/>
            <a:ext cx="8584478" cy="7961"/>
          </a:xfrm>
          <a:prstGeom prst="line">
            <a:avLst/>
          </a:prstGeom>
          <a:ln w="60325" cmpd="dbl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409889" y="2883960"/>
            <a:ext cx="2081018" cy="2554545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Повторные обращения*</a:t>
            </a:r>
            <a:endParaRPr lang="ru-RU" sz="14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ru-RU" sz="800" b="1" dirty="0" smtClean="0">
              <a:solidFill>
                <a:schemeClr val="bg2"/>
              </a:solidFill>
            </a:endParaRPr>
          </a:p>
          <a:p>
            <a:pPr algn="ctr">
              <a:defRPr/>
            </a:pPr>
            <a:r>
              <a:rPr lang="ru-RU" sz="28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1983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  <a:p>
            <a:pPr lvl="0" algn="ctr"/>
            <a:r>
              <a:rPr lang="ru-RU" sz="1400" dirty="0">
                <a:solidFill>
                  <a:srgbClr val="1F497D"/>
                </a:solidFill>
              </a:rPr>
              <a:t>(6 месяцев 2023 г.)</a:t>
            </a:r>
          </a:p>
          <a:p>
            <a:pPr lvl="0" algn="ctr"/>
            <a:endParaRPr lang="ru-RU" sz="1000" b="1" dirty="0" smtClean="0">
              <a:solidFill>
                <a:schemeClr val="bg2"/>
              </a:solidFill>
            </a:endParaRPr>
          </a:p>
          <a:p>
            <a:pPr lvl="0" algn="ctr"/>
            <a:endParaRPr lang="en-US" sz="1000" b="1" dirty="0" smtClean="0">
              <a:solidFill>
                <a:schemeClr val="bg2"/>
              </a:solidFill>
            </a:endParaRPr>
          </a:p>
          <a:p>
            <a:pPr lvl="0" algn="ctr"/>
            <a:endParaRPr lang="ru-RU" sz="1000" b="1" dirty="0">
              <a:solidFill>
                <a:schemeClr val="bg2"/>
              </a:solidFill>
            </a:endParaRPr>
          </a:p>
          <a:p>
            <a:pPr lvl="0" algn="ctr"/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1662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algn="ctr"/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2022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  <a:p>
            <a:pPr lvl="0" algn="ctr"/>
            <a:endParaRPr lang="ru-RU" sz="1000" b="1" dirty="0">
              <a:solidFill>
                <a:schemeClr val="bg2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845471" y="2883960"/>
            <a:ext cx="2194192" cy="2400657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cap="all" dirty="0">
                <a:solidFill>
                  <a:schemeClr val="accent1">
                    <a:lumMod val="75000"/>
                  </a:schemeClr>
                </a:solidFill>
              </a:rPr>
              <a:t>неоднократные </a:t>
            </a:r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обращения**</a:t>
            </a:r>
            <a:endParaRPr lang="ru-RU" sz="14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ru-RU" sz="800" b="1" dirty="0" smtClean="0">
              <a:solidFill>
                <a:schemeClr val="bg2"/>
              </a:solidFill>
            </a:endParaRPr>
          </a:p>
          <a:p>
            <a:pPr algn="ctr">
              <a:defRPr/>
            </a:pPr>
            <a:r>
              <a:rPr lang="ru-RU" sz="28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1785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  <a:p>
            <a:pPr algn="ctr"/>
            <a:r>
              <a:rPr lang="ru-RU" sz="1400" dirty="0">
                <a:solidFill>
                  <a:srgbClr val="1F497D"/>
                </a:solidFill>
              </a:rPr>
              <a:t>(6 месяцев 2023 г.)</a:t>
            </a:r>
          </a:p>
          <a:p>
            <a:pPr lvl="0" algn="ctr"/>
            <a:endParaRPr lang="ru-RU" sz="1000" b="1" dirty="0" smtClean="0">
              <a:solidFill>
                <a:schemeClr val="bg2"/>
              </a:solidFill>
            </a:endParaRPr>
          </a:p>
          <a:p>
            <a:pPr lvl="0" algn="ctr"/>
            <a:endParaRPr lang="en-US" sz="1000" b="1" dirty="0" smtClean="0">
              <a:solidFill>
                <a:schemeClr val="bg2"/>
              </a:solidFill>
            </a:endParaRPr>
          </a:p>
          <a:p>
            <a:pPr lvl="0" algn="ctr"/>
            <a:endParaRPr lang="ru-RU" sz="1000" b="1" dirty="0" smtClean="0">
              <a:solidFill>
                <a:schemeClr val="bg2"/>
              </a:solidFill>
            </a:endParaRPr>
          </a:p>
          <a:p>
            <a:pPr algn="ctr"/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988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lvl="0" algn="ctr"/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2022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</p:txBody>
      </p:sp>
      <p:sp>
        <p:nvSpPr>
          <p:cNvPr id="89" name="Freeform 8"/>
          <p:cNvSpPr>
            <a:spLocks noChangeAspect="1"/>
          </p:cNvSpPr>
          <p:nvPr/>
        </p:nvSpPr>
        <p:spPr bwMode="gray">
          <a:xfrm rot="10800000" flipH="1">
            <a:off x="827204" y="4238004"/>
            <a:ext cx="251288" cy="216377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en-US" sz="1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Freeform 8"/>
          <p:cNvSpPr>
            <a:spLocks noChangeAspect="1"/>
          </p:cNvSpPr>
          <p:nvPr/>
        </p:nvSpPr>
        <p:spPr bwMode="gray">
          <a:xfrm rot="10800000" flipH="1">
            <a:off x="3483095" y="4219902"/>
            <a:ext cx="251288" cy="216377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en-US" sz="1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1173173" y="684219"/>
            <a:ext cx="2364676" cy="2092881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Обращения, поступившие в электронном виде </a:t>
            </a:r>
            <a:endParaRPr lang="ru-RU" sz="14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ru-RU" sz="800" b="1" dirty="0" smtClean="0">
              <a:solidFill>
                <a:schemeClr val="bg2"/>
              </a:solidFill>
            </a:endParaRPr>
          </a:p>
          <a:p>
            <a:pPr lvl="0"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61421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  <a:p>
            <a:pPr lvl="0" algn="ctr"/>
            <a:r>
              <a:rPr lang="ru-RU" sz="1400" dirty="0">
                <a:solidFill>
                  <a:schemeClr val="bg2"/>
                </a:solidFill>
              </a:rPr>
              <a:t>(6 месяцев 2023 г.)</a:t>
            </a:r>
          </a:p>
          <a:p>
            <a:pPr lvl="0" algn="ctr"/>
            <a:endParaRPr lang="ru-RU" sz="1400" dirty="0">
              <a:solidFill>
                <a:schemeClr val="bg2"/>
              </a:solidFill>
            </a:endParaRPr>
          </a:p>
          <a:p>
            <a:pPr lvl="0" algn="ctr"/>
            <a:endParaRPr lang="ru-RU" sz="1400" dirty="0">
              <a:solidFill>
                <a:schemeClr val="bg2"/>
              </a:solidFill>
            </a:endParaRPr>
          </a:p>
          <a:p>
            <a:pPr lvl="0" algn="ctr"/>
            <a:endParaRPr lang="ru-RU" sz="1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674512" y="701638"/>
            <a:ext cx="2386720" cy="1969770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ОБРАЩЕНИЯ, </a:t>
            </a:r>
            <a:r>
              <a:rPr lang="ru-RU" sz="1400" b="1" cap="all" dirty="0">
                <a:solidFill>
                  <a:schemeClr val="accent1">
                    <a:lumMod val="75000"/>
                  </a:schemeClr>
                </a:solidFill>
              </a:rPr>
              <a:t>поступившие в </a:t>
            </a:r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письменном виде    </a:t>
            </a:r>
            <a:endParaRPr lang="ru-RU" sz="14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800" b="1" cap="all" dirty="0" smtClean="0">
              <a:solidFill>
                <a:schemeClr val="bg2"/>
              </a:solidFill>
            </a:endParaRPr>
          </a:p>
          <a:p>
            <a:pPr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33467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  <a:p>
            <a:pPr algn="ctr"/>
            <a:r>
              <a:rPr lang="ru-RU" sz="1400" dirty="0">
                <a:solidFill>
                  <a:schemeClr val="bg2"/>
                </a:solidFill>
              </a:rPr>
              <a:t>(6 месяцев 2023 г.)</a:t>
            </a:r>
          </a:p>
          <a:p>
            <a:pPr algn="ctr"/>
            <a:endParaRPr lang="ru-RU" sz="10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10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ru-RU" sz="1000" b="1" cap="al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5189662" y="2891240"/>
            <a:ext cx="2135704" cy="2554545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cap="all" dirty="0">
                <a:solidFill>
                  <a:srgbClr val="4F81BD">
                    <a:lumMod val="75000"/>
                  </a:srgbClr>
                </a:solidFill>
              </a:rPr>
              <a:t>Коллективные </a:t>
            </a:r>
          </a:p>
          <a:p>
            <a:pPr lvl="0" algn="ctr"/>
            <a:r>
              <a:rPr lang="ru-RU" sz="1400" b="1" cap="all" dirty="0">
                <a:solidFill>
                  <a:srgbClr val="4F81BD">
                    <a:lumMod val="75000"/>
                  </a:srgbClr>
                </a:solidFill>
              </a:rPr>
              <a:t>обращения</a:t>
            </a:r>
          </a:p>
          <a:p>
            <a:pPr lvl="0" algn="ctr"/>
            <a:endParaRPr lang="ru-RU" sz="800" b="1" dirty="0" smtClean="0">
              <a:solidFill>
                <a:schemeClr val="bg2"/>
              </a:solidFill>
            </a:endParaRPr>
          </a:p>
          <a:p>
            <a:pPr lvl="0" algn="ctr">
              <a:defRPr/>
            </a:pPr>
            <a:r>
              <a:rPr lang="ru-RU" sz="28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1871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  <a:p>
            <a:pPr lvl="0" algn="ctr"/>
            <a:r>
              <a:rPr lang="ru-RU" sz="1400" dirty="0">
                <a:solidFill>
                  <a:srgbClr val="1F497D"/>
                </a:solidFill>
              </a:rPr>
              <a:t>(6 месяцев 2023 г.)</a:t>
            </a:r>
          </a:p>
          <a:p>
            <a:pPr lvl="0" algn="ctr"/>
            <a:endParaRPr lang="ru-RU" sz="1000" b="1" dirty="0" smtClean="0">
              <a:solidFill>
                <a:schemeClr val="bg2"/>
              </a:solidFill>
            </a:endParaRPr>
          </a:p>
          <a:p>
            <a:pPr lvl="0" algn="ctr"/>
            <a:endParaRPr lang="en-US" sz="1000" b="1" dirty="0" smtClean="0">
              <a:solidFill>
                <a:schemeClr val="bg2"/>
              </a:solidFill>
            </a:endParaRPr>
          </a:p>
          <a:p>
            <a:pPr lvl="0" algn="ctr"/>
            <a:endParaRPr lang="ru-RU" sz="1000" b="1" dirty="0">
              <a:solidFill>
                <a:schemeClr val="bg2"/>
              </a:solidFill>
            </a:endParaRPr>
          </a:p>
          <a:p>
            <a:pPr lvl="0" algn="ctr"/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1444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algn="ctr"/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2022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  <a:p>
            <a:pPr lvl="0" algn="ctr"/>
            <a:endParaRPr lang="ru-RU" sz="1000" b="1" dirty="0">
              <a:solidFill>
                <a:schemeClr val="bg2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7440475" y="2883959"/>
            <a:ext cx="1957022" cy="2400657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ru-RU" sz="1400" b="1" cap="all" dirty="0">
                <a:solidFill>
                  <a:schemeClr val="accent1">
                    <a:lumMod val="75000"/>
                  </a:schemeClr>
                </a:solidFill>
              </a:rPr>
              <a:t>Анонимные  </a:t>
            </a:r>
          </a:p>
          <a:p>
            <a:pPr lvl="0" algn="ctr"/>
            <a:r>
              <a:rPr lang="ru-RU" sz="1400" b="1" cap="all" dirty="0">
                <a:solidFill>
                  <a:schemeClr val="accent1">
                    <a:lumMod val="75000"/>
                  </a:schemeClr>
                </a:solidFill>
              </a:rPr>
              <a:t>обращения</a:t>
            </a:r>
          </a:p>
          <a:p>
            <a:pPr lvl="0" algn="ctr"/>
            <a:endParaRPr lang="ru-RU" sz="800" b="1" dirty="0" smtClean="0">
              <a:solidFill>
                <a:schemeClr val="bg2"/>
              </a:solidFill>
            </a:endParaRPr>
          </a:p>
          <a:p>
            <a:pPr algn="ctr">
              <a:defRPr/>
            </a:pPr>
            <a:r>
              <a:rPr lang="ru-RU" sz="28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402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  <a:p>
            <a:pPr algn="ctr"/>
            <a:r>
              <a:rPr lang="ru-RU" sz="1400" dirty="0">
                <a:solidFill>
                  <a:srgbClr val="1F497D"/>
                </a:solidFill>
              </a:rPr>
              <a:t>(6 месяцев 2023 г.)</a:t>
            </a:r>
          </a:p>
          <a:p>
            <a:pPr lvl="0" algn="ctr"/>
            <a:endParaRPr lang="en-US" sz="1000" b="1" dirty="0" smtClean="0">
              <a:solidFill>
                <a:schemeClr val="bg2"/>
              </a:solidFill>
            </a:endParaRPr>
          </a:p>
          <a:p>
            <a:pPr lvl="0" algn="ctr"/>
            <a:endParaRPr lang="ru-RU" sz="1000" b="1" dirty="0" smtClean="0">
              <a:solidFill>
                <a:schemeClr val="bg2"/>
              </a:solidFill>
            </a:endParaRPr>
          </a:p>
          <a:p>
            <a:pPr lvl="0" algn="ctr"/>
            <a:endParaRPr lang="ru-RU" sz="1000" b="1" dirty="0" smtClean="0">
              <a:solidFill>
                <a:schemeClr val="bg2"/>
              </a:solidFill>
            </a:endParaRPr>
          </a:p>
          <a:p>
            <a:pPr algn="ctr"/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388</a:t>
            </a:r>
            <a:endParaRPr lang="en-US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lvl="0" algn="ctr"/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2022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</p:txBody>
      </p:sp>
      <p:sp>
        <p:nvSpPr>
          <p:cNvPr id="95" name="Freeform 8"/>
          <p:cNvSpPr>
            <a:spLocks noChangeAspect="1"/>
          </p:cNvSpPr>
          <p:nvPr/>
        </p:nvSpPr>
        <p:spPr bwMode="gray">
          <a:xfrm rot="10800000" flipH="1">
            <a:off x="5724604" y="4214582"/>
            <a:ext cx="251288" cy="216377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en-US" sz="19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Freeform 8"/>
          <p:cNvSpPr>
            <a:spLocks noChangeAspect="1"/>
          </p:cNvSpPr>
          <p:nvPr/>
        </p:nvSpPr>
        <p:spPr bwMode="gray">
          <a:xfrm rot="10800000">
            <a:off x="7901002" y="4223641"/>
            <a:ext cx="249752" cy="215054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37721" y="2174985"/>
            <a:ext cx="42643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(</a:t>
            </a:r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/>
                </a:solidFill>
                <a:latin typeface="Arial"/>
              </a:rPr>
              <a:t>35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/>
                </a:solidFill>
                <a:latin typeface="Arial"/>
              </a:rPr>
              <a:t>%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 </a:t>
            </a:r>
            <a:r>
              <a:rPr lang="ru-RU" sz="16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от 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общего количества</a:t>
            </a:r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 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обращений</a:t>
            </a:r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)</a:t>
            </a:r>
            <a:endParaRPr lang="ru-RU" sz="16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21271" y="2186252"/>
            <a:ext cx="43220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(</a:t>
            </a:r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/>
                </a:solidFill>
                <a:latin typeface="Arial"/>
              </a:rPr>
              <a:t>65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6"/>
                </a:solidFill>
                <a:latin typeface="Arial"/>
              </a:rPr>
              <a:t>%</a:t>
            </a:r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 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 </a:t>
            </a:r>
            <a:r>
              <a:rPr lang="ru-RU" sz="16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от общего </a:t>
            </a:r>
            <a:r>
              <a:rPr lang="ru-RU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количества обращений</a:t>
            </a:r>
            <a:r>
              <a:rPr lang="en-US" sz="16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)</a:t>
            </a:r>
            <a:endParaRPr lang="ru-RU" sz="16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36131" y="4202682"/>
            <a:ext cx="6623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19%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729528" y="4180011"/>
            <a:ext cx="6623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81%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983888" y="4180011"/>
            <a:ext cx="6623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30%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095982" y="4201356"/>
            <a:ext cx="7120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3,6%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00161" y="5321053"/>
            <a:ext cx="4889501" cy="16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220784" y="5360091"/>
            <a:ext cx="5082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*Повторное обращение – обращение, поступившее от одного и того же лица</a:t>
            </a:r>
            <a:r>
              <a:rPr lang="ru-RU" sz="900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00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одному и тому же вопросу, если со времени подачи первого обращения  истек установленный законом срок  рассмотрения или  гражданин не согласен с принятым  по его обращению решением.</a:t>
            </a:r>
            <a:endParaRPr lang="ru-RU" sz="900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30399" y="5997747"/>
            <a:ext cx="5008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**Неоднократное  обращение – обращение гражданина, содержащее  вопрос, на который ему не менее двух раз давались письменные аргументированные ответы, при условии, что  указанное обращение и ранее отправляемые обращения  направлялись в один и тот же орган и одному и тому же должностному лицу.</a:t>
            </a:r>
            <a:endParaRPr lang="ru-RU" sz="900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07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Рисунок 10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223" y="32"/>
            <a:ext cx="405451" cy="53328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6" name="Номер слайда 3"/>
          <p:cNvSpPr txBox="1">
            <a:spLocks/>
          </p:cNvSpPr>
          <p:nvPr/>
        </p:nvSpPr>
        <p:spPr>
          <a:xfrm>
            <a:off x="9160948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598370" y="-9437"/>
            <a:ext cx="7047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Виды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обращений граждан и организаций, поступивших и рассмотренных в </a:t>
            </a:r>
            <a:r>
              <a:rPr lang="ru-RU" sz="1400" b="1" dirty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МЧС </a:t>
            </a:r>
            <a:r>
              <a:rPr lang="ru-RU" sz="1400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DEA0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37952" y="600648"/>
            <a:ext cx="9594292" cy="20201"/>
          </a:xfrm>
          <a:prstGeom prst="line">
            <a:avLst/>
          </a:prstGeom>
          <a:ln w="73025" cmpd="thickThin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Рисунок 1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4070" y="7274288"/>
            <a:ext cx="2419678" cy="2020003"/>
          </a:xfrm>
          <a:prstGeom prst="hexagon">
            <a:avLst/>
          </a:prstGeom>
          <a:noFill/>
          <a:ln>
            <a:noFill/>
          </a:ln>
        </p:spPr>
      </p:pic>
      <p:sp>
        <p:nvSpPr>
          <p:cNvPr id="144" name="Прямоугольник 143"/>
          <p:cNvSpPr/>
          <p:nvPr/>
        </p:nvSpPr>
        <p:spPr>
          <a:xfrm>
            <a:off x="101718" y="5401484"/>
            <a:ext cx="473338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</a:rPr>
              <a:t>      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6" name="Freeform 8"/>
          <p:cNvSpPr>
            <a:spLocks noChangeAspect="1"/>
          </p:cNvSpPr>
          <p:nvPr/>
        </p:nvSpPr>
        <p:spPr bwMode="gray">
          <a:xfrm rot="10800000" flipH="1">
            <a:off x="2178144" y="3123807"/>
            <a:ext cx="251288" cy="216377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525575" y="811542"/>
            <a:ext cx="4038327" cy="1858970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Предложение</a:t>
            </a:r>
            <a:endParaRPr lang="en-US" sz="1400" b="1" cap="all" dirty="0" smtClean="0">
              <a:solidFill>
                <a:schemeClr val="accent1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(рекомендация гражданина по совершенствованию законов и иных нормативных правовых актов, деятельности государственных органов и органов местного самоуправления, развитию общественных отношений, улучшению социально-экономической и иных сфер деятельности государства и общества)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14316" y="2964966"/>
            <a:ext cx="1186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87684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1387" y="2938469"/>
            <a:ext cx="20251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35007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63877</a:t>
            </a:r>
            <a:endParaRPr lang="en-US" sz="2800" b="1" kern="0" dirty="0" smtClean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algn="ctr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2022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58948" y="794661"/>
            <a:ext cx="4437586" cy="2246769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ЗАЯВЛЕНИЕ  </a:t>
            </a:r>
            <a:endParaRPr lang="en-US" sz="14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</a:rPr>
              <a:t>(просьба </a:t>
            </a:r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гражданина о содействии в реализации его конституционных прав и свобод или конституционных прав и свобод других лиц, либо сообщение о нарушении законов и иных нормативных правовых актов, недостатках в работе государственных органов, органов местного самоуправления и должностных лиц, либо критика деятельности указанных органов и должностных лиц)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58948" y="4036928"/>
            <a:ext cx="4437586" cy="1083374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Жалоба</a:t>
            </a:r>
            <a:endParaRPr lang="en-US" sz="14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lnSpc>
                <a:spcPct val="90000"/>
              </a:lnSpc>
            </a:pPr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1400" dirty="0" smtClean="0">
                <a:solidFill>
                  <a:schemeClr val="accent1"/>
                </a:solidFill>
              </a:rPr>
              <a:t> </a:t>
            </a:r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(просьба гражданина о восстановлении или защите его нарушенных прав, свобод или законных интересов либо прав, свобод или законных интересов других лиц)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5525575" y="3666044"/>
            <a:ext cx="3989472" cy="1384995"/>
          </a:xfrm>
          <a:prstGeom prst="rect">
            <a:avLst/>
          </a:prstGeom>
          <a:ln w="25400" cmpd="dbl">
            <a:noFill/>
          </a:ln>
        </p:spPr>
        <p:txBody>
          <a:bodyPr wrap="square">
            <a:spAutoFit/>
          </a:bodyPr>
          <a:lstStyle/>
          <a:p>
            <a:pPr algn="just"/>
            <a:endParaRPr lang="en-US" sz="1400" b="1" cap="all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14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Не</a:t>
            </a:r>
            <a:r>
              <a:rPr lang="en-US" sz="1400" b="1" cap="all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cap="all" dirty="0" smtClean="0">
                <a:solidFill>
                  <a:schemeClr val="accent1">
                    <a:lumMod val="75000"/>
                  </a:schemeClr>
                </a:solidFill>
              </a:rPr>
              <a:t>обращения </a:t>
            </a:r>
            <a:endParaRPr lang="en-US" sz="1400" b="1" cap="al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(благодарности, приглашения, соболезнования, текст не имеющий смысла, </a:t>
            </a: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</a:rPr>
              <a:t>материалы </a:t>
            </a:r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для </a:t>
            </a: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</a:rPr>
              <a:t>ознакомления) </a:t>
            </a:r>
            <a:endParaRPr lang="ru-RU" sz="1400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1223" y="5139874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3900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28953" y="5127004"/>
            <a:ext cx="18344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35007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4729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</a:t>
            </a:r>
            <a:r>
              <a:rPr lang="ru-RU" sz="1400" dirty="0" smtClean="0">
                <a:solidFill>
                  <a:srgbClr val="1F497D"/>
                </a:solidFill>
              </a:rPr>
              <a:t>2022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</p:txBody>
      </p:sp>
      <p:sp>
        <p:nvSpPr>
          <p:cNvPr id="96" name="Freeform 8"/>
          <p:cNvSpPr>
            <a:spLocks noChangeAspect="1"/>
          </p:cNvSpPr>
          <p:nvPr/>
        </p:nvSpPr>
        <p:spPr bwMode="gray">
          <a:xfrm>
            <a:off x="2213750" y="5328660"/>
            <a:ext cx="245133" cy="266011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en-US" sz="1900" dirty="0">
              <a:solidFill>
                <a:schemeClr val="bg2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100" name="Freeform 8"/>
          <p:cNvSpPr>
            <a:spLocks noChangeAspect="1"/>
          </p:cNvSpPr>
          <p:nvPr/>
        </p:nvSpPr>
        <p:spPr bwMode="gray">
          <a:xfrm>
            <a:off x="7121809" y="5232170"/>
            <a:ext cx="245133" cy="216166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09"/>
            <a:endParaRPr lang="en-US" sz="1900" dirty="0">
              <a:solidFill>
                <a:schemeClr val="bg2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738316" y="4960948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1558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7887432" y="4925687"/>
            <a:ext cx="1832832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35007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2253</a:t>
            </a:r>
          </a:p>
          <a:p>
            <a:pPr algn="ctr" defTabSz="1235007">
              <a:defRPr/>
            </a:pPr>
            <a:endParaRPr lang="ru-RU" sz="105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lvl="0" algn="ctr"/>
            <a:r>
              <a:rPr lang="en-US" sz="1400" dirty="0" smtClean="0">
                <a:solidFill>
                  <a:srgbClr val="1F497D"/>
                </a:solidFill>
              </a:rPr>
              <a:t>(</a:t>
            </a:r>
            <a:r>
              <a:rPr lang="ru-RU" sz="1400" dirty="0">
                <a:solidFill>
                  <a:srgbClr val="1F497D"/>
                </a:solidFill>
              </a:rPr>
              <a:t>6 месяцев </a:t>
            </a:r>
            <a:r>
              <a:rPr lang="en-US" sz="1400" dirty="0" smtClean="0">
                <a:solidFill>
                  <a:srgbClr val="1F497D"/>
                </a:solidFill>
              </a:rPr>
              <a:t>202</a:t>
            </a:r>
            <a:r>
              <a:rPr lang="ru-RU" sz="1400" dirty="0">
                <a:solidFill>
                  <a:srgbClr val="1F497D"/>
                </a:solidFill>
              </a:rPr>
              <a:t>2 г.</a:t>
            </a:r>
            <a:r>
              <a:rPr lang="en-US" sz="1400" dirty="0">
                <a:solidFill>
                  <a:srgbClr val="1F497D"/>
                </a:solidFill>
              </a:rPr>
              <a:t>)</a:t>
            </a:r>
            <a:endParaRPr lang="ru-RU" sz="1400" dirty="0">
              <a:solidFill>
                <a:srgbClr val="1F497D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429432" y="3075003"/>
            <a:ext cx="6623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37%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453088" y="5303433"/>
            <a:ext cx="721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-17%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481996" y="5176391"/>
            <a:ext cx="7713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-</a:t>
            </a:r>
            <a:r>
              <a:rPr lang="en-US" sz="1400" dirty="0" smtClean="0">
                <a:solidFill>
                  <a:schemeClr val="bg2"/>
                </a:solidFill>
              </a:rPr>
              <a:t> </a:t>
            </a:r>
            <a:r>
              <a:rPr lang="ru-RU" sz="1400" dirty="0" smtClean="0">
                <a:solidFill>
                  <a:schemeClr val="bg2"/>
                </a:solidFill>
              </a:rPr>
              <a:t>31%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710676" y="2592192"/>
            <a:ext cx="9861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1746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721342" y="2563030"/>
            <a:ext cx="19506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35007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9900"/>
                </a:solidFill>
                <a:latin typeface="Arial"/>
              </a:rPr>
              <a:t>732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9900"/>
              </a:solidFill>
              <a:latin typeface="Arial"/>
            </a:endParaRPr>
          </a:p>
          <a:p>
            <a:pPr algn="ctr"/>
            <a:r>
              <a:rPr lang="en-US" sz="1400" dirty="0" smtClean="0">
                <a:solidFill>
                  <a:srgbClr val="1F497D"/>
                </a:solidFill>
              </a:rPr>
              <a:t> (</a:t>
            </a:r>
            <a:r>
              <a:rPr lang="ru-RU" sz="1400" dirty="0">
                <a:solidFill>
                  <a:srgbClr val="1F497D"/>
                </a:solidFill>
              </a:rPr>
              <a:t>6 месяцев </a:t>
            </a:r>
            <a:r>
              <a:rPr lang="en-US" sz="1400" dirty="0" smtClean="0">
                <a:solidFill>
                  <a:srgbClr val="1F497D"/>
                </a:solidFill>
              </a:rPr>
              <a:t>202</a:t>
            </a:r>
            <a:r>
              <a:rPr lang="ru-RU" sz="1400" dirty="0">
                <a:solidFill>
                  <a:srgbClr val="1F497D"/>
                </a:solidFill>
              </a:rPr>
              <a:t>2 г.</a:t>
            </a:r>
            <a:r>
              <a:rPr lang="en-US" sz="1400" dirty="0">
                <a:solidFill>
                  <a:srgbClr val="1F497D"/>
                </a:solidFill>
              </a:rPr>
              <a:t>)</a:t>
            </a:r>
            <a:endParaRPr lang="ru-RU" sz="1400" dirty="0">
              <a:solidFill>
                <a:srgbClr val="1F497D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3410" y="5547989"/>
            <a:ext cx="1749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235007">
              <a:defRPr/>
            </a:pPr>
            <a:r>
              <a:rPr lang="ru-RU" sz="1400">
                <a:solidFill>
                  <a:srgbClr val="1F497D"/>
                </a:solidFill>
              </a:rPr>
              <a:t>(6 месяцев 2023 г.)</a:t>
            </a:r>
            <a:endParaRPr lang="ru-RU" sz="1400" dirty="0">
              <a:solidFill>
                <a:srgbClr val="1F497D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98828" y="3392131"/>
            <a:ext cx="1749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2023 г.)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525575" y="5532289"/>
            <a:ext cx="1749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235007">
              <a:defRPr/>
            </a:pPr>
            <a:r>
              <a:rPr lang="ru-RU" sz="1400" dirty="0" smtClean="0">
                <a:solidFill>
                  <a:srgbClr val="1F497D"/>
                </a:solidFill>
              </a:rPr>
              <a:t>(</a:t>
            </a:r>
            <a:r>
              <a:rPr lang="ru-RU" sz="1400" dirty="0">
                <a:solidFill>
                  <a:srgbClr val="1F497D"/>
                </a:solidFill>
              </a:rPr>
              <a:t>6 месяцев </a:t>
            </a:r>
            <a:r>
              <a:rPr lang="ru-RU" sz="1400" dirty="0" smtClean="0">
                <a:solidFill>
                  <a:srgbClr val="1F497D"/>
                </a:solidFill>
              </a:rPr>
              <a:t>2023 </a:t>
            </a:r>
            <a:r>
              <a:rPr lang="ru-RU" sz="1400" dirty="0">
                <a:solidFill>
                  <a:srgbClr val="1F497D"/>
                </a:solidFill>
              </a:rPr>
              <a:t>г.)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5658022" y="3035853"/>
            <a:ext cx="17493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235007">
              <a:defRPr/>
            </a:pPr>
            <a:r>
              <a:rPr lang="ru-RU" sz="1400" dirty="0">
                <a:solidFill>
                  <a:srgbClr val="1F497D"/>
                </a:solidFill>
              </a:rPr>
              <a:t>(6 месяцев 2023 г.)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7277196" y="2723560"/>
            <a:ext cx="976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solidFill>
                  <a:schemeClr val="bg2"/>
                </a:solidFill>
              </a:rPr>
              <a:t>(</a:t>
            </a:r>
            <a:r>
              <a:rPr lang="ru-RU" sz="1400" dirty="0" smtClean="0">
                <a:solidFill>
                  <a:schemeClr val="bg2"/>
                </a:solidFill>
              </a:rPr>
              <a:t>в 2 раза</a:t>
            </a:r>
            <a:r>
              <a:rPr lang="en-US" sz="1400" dirty="0" smtClean="0">
                <a:solidFill>
                  <a:schemeClr val="bg2"/>
                </a:solidFill>
              </a:rPr>
              <a:t>)</a:t>
            </a:r>
            <a:endParaRPr lang="ru-RU" sz="1400" dirty="0">
              <a:solidFill>
                <a:schemeClr val="bg2"/>
              </a:solidFill>
            </a:endParaRPr>
          </a:p>
        </p:txBody>
      </p:sp>
      <p:sp>
        <p:nvSpPr>
          <p:cNvPr id="32" name="Freeform 8"/>
          <p:cNvSpPr>
            <a:spLocks noChangeAspect="1"/>
          </p:cNvSpPr>
          <p:nvPr/>
        </p:nvSpPr>
        <p:spPr bwMode="gray">
          <a:xfrm rot="10800000" flipH="1">
            <a:off x="6932491" y="2743454"/>
            <a:ext cx="251288" cy="216377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5027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Рисунок 10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199" y="28222"/>
            <a:ext cx="486882" cy="64039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6" name="Номер слайда 3"/>
          <p:cNvSpPr txBox="1">
            <a:spLocks/>
          </p:cNvSpPr>
          <p:nvPr/>
        </p:nvSpPr>
        <p:spPr>
          <a:xfrm>
            <a:off x="9160948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97971" y="175023"/>
            <a:ext cx="9091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Источники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поступления обращений граждан и организаций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DEA0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0" y="751823"/>
            <a:ext cx="9720263" cy="20533"/>
          </a:xfrm>
          <a:prstGeom prst="line">
            <a:avLst/>
          </a:prstGeom>
          <a:ln w="73025" cmpd="thickThin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663489" y="1406129"/>
            <a:ext cx="3513722" cy="307777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ru-RU" sz="1400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через </a:t>
            </a:r>
            <a:r>
              <a:rPr lang="ru-RU" sz="1400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сеть И</a:t>
            </a:r>
            <a:r>
              <a:rPr lang="ru-RU" sz="1400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нтернет</a:t>
            </a:r>
            <a:endParaRPr lang="ru-RU" sz="1400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611969" y="4251884"/>
            <a:ext cx="3608214" cy="1077218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1" i="0" u="none" strike="noStrike" cap="small" spc="0" normalizeH="0" baseline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endParaRPr lang="ru-RU" dirty="0"/>
          </a:p>
          <a:p>
            <a:r>
              <a:rPr lang="ru-RU" sz="1400" b="0" cap="none" dirty="0" smtClean="0"/>
              <a:t>из </a:t>
            </a:r>
            <a:r>
              <a:rPr lang="ru-RU" sz="1400" b="0" cap="none" dirty="0"/>
              <a:t>Администрации Президента Российской Федерации, Аппарата Правительства Российской Федерации</a:t>
            </a:r>
          </a:p>
          <a:p>
            <a:endParaRPr lang="ru-RU" dirty="0"/>
          </a:p>
        </p:txBody>
      </p:sp>
      <p:sp>
        <p:nvSpPr>
          <p:cNvPr id="99" name="TextBox 98"/>
          <p:cNvSpPr txBox="1"/>
          <p:nvPr/>
        </p:nvSpPr>
        <p:spPr>
          <a:xfrm>
            <a:off x="1611969" y="2225493"/>
            <a:ext cx="3565242" cy="307777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1" i="0" u="none" strike="noStrike" cap="small" spc="0" normalizeH="0" baseline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ru-RU" sz="1400" b="0" cap="none" dirty="0" smtClean="0"/>
              <a:t>в </a:t>
            </a:r>
            <a:r>
              <a:rPr lang="ru-RU" sz="1400" b="0" cap="none" dirty="0"/>
              <a:t>письменной форме </a:t>
            </a:r>
            <a:endParaRPr lang="en-US" sz="1400" b="0" cap="none" dirty="0"/>
          </a:p>
        </p:txBody>
      </p:sp>
      <p:sp>
        <p:nvSpPr>
          <p:cNvPr id="103" name="TextBox 102"/>
          <p:cNvSpPr txBox="1"/>
          <p:nvPr/>
        </p:nvSpPr>
        <p:spPr>
          <a:xfrm>
            <a:off x="6443654" y="2204730"/>
            <a:ext cx="2677961" cy="661720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1" i="0" u="none" strike="noStrike" cap="small" spc="0" normalizeH="0" baseline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endParaRPr lang="ru-RU" sz="1200" dirty="0"/>
          </a:p>
          <a:p>
            <a:r>
              <a:rPr lang="ru-RU" sz="1400" b="0" cap="none" dirty="0" smtClean="0"/>
              <a:t>от организаций</a:t>
            </a:r>
            <a:endParaRPr lang="ru-RU" sz="1400" b="0" cap="none" dirty="0"/>
          </a:p>
          <a:p>
            <a:endParaRPr lang="ru-RU" b="0" cap="none" dirty="0"/>
          </a:p>
        </p:txBody>
      </p:sp>
      <p:sp>
        <p:nvSpPr>
          <p:cNvPr id="104" name="TextBox 103"/>
          <p:cNvSpPr txBox="1"/>
          <p:nvPr/>
        </p:nvSpPr>
        <p:spPr>
          <a:xfrm>
            <a:off x="6299200" y="2837691"/>
            <a:ext cx="3073400" cy="1354217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1" i="0" u="none" strike="noStrike" cap="small" spc="0" normalizeH="0" baseline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endParaRPr lang="ru-RU" sz="1200" dirty="0"/>
          </a:p>
          <a:p>
            <a:r>
              <a:rPr lang="ru-RU" sz="1400" b="0" cap="none" dirty="0"/>
              <a:t>з</a:t>
            </a:r>
            <a:r>
              <a:rPr lang="ru-RU" sz="1400" b="0" cap="none" dirty="0" smtClean="0"/>
              <a:t>апросы </a:t>
            </a:r>
            <a:r>
              <a:rPr lang="ru-RU" sz="1400" b="0" cap="none" dirty="0"/>
              <a:t>сенаторов </a:t>
            </a:r>
            <a:endParaRPr lang="ru-RU" sz="1400" b="0" cap="none" dirty="0" smtClean="0"/>
          </a:p>
          <a:p>
            <a:r>
              <a:rPr lang="ru-RU" sz="1400" b="0" cap="none" dirty="0" smtClean="0"/>
              <a:t>Российской </a:t>
            </a:r>
            <a:r>
              <a:rPr lang="ru-RU" sz="1400" b="0" cap="none" dirty="0"/>
              <a:t>Федерации, </a:t>
            </a:r>
            <a:endParaRPr lang="ru-RU" sz="1400" b="0" cap="none" dirty="0" smtClean="0"/>
          </a:p>
          <a:p>
            <a:r>
              <a:rPr lang="ru-RU" sz="1400" b="0" cap="none" dirty="0" smtClean="0"/>
              <a:t>депутатов </a:t>
            </a:r>
            <a:r>
              <a:rPr lang="ru-RU" sz="1400" b="0" cap="none" dirty="0"/>
              <a:t>Государственной </a:t>
            </a:r>
            <a:r>
              <a:rPr lang="ru-RU" sz="1400" b="0" cap="none" dirty="0" smtClean="0"/>
              <a:t>Думы Федерального Собрания Российской Федерации</a:t>
            </a:r>
            <a:endParaRPr lang="ru-RU" sz="1400" b="0" cap="none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257427" y="1410857"/>
            <a:ext cx="1432300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51490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519321" y="4516348"/>
            <a:ext cx="1063293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lvl="0"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4209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345526" y="2174835"/>
            <a:ext cx="1237089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20234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5417574" y="3184591"/>
            <a:ext cx="866720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lvl="0"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30</a:t>
            </a: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4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689727" y="3153310"/>
            <a:ext cx="3341310" cy="954107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1" i="0" u="none" strike="noStrike" cap="small" spc="0" normalizeH="0" baseline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ru-RU" sz="1400" b="0" cap="none" dirty="0" smtClean="0"/>
              <a:t>из федеральных </a:t>
            </a:r>
            <a:r>
              <a:rPr lang="ru-RU" sz="1400" b="0" cap="none" dirty="0"/>
              <a:t>органов исполнительной власти, органов государственной власти субъектов Российской </a:t>
            </a:r>
            <a:r>
              <a:rPr lang="ru-RU" sz="1400" b="0" cap="none" dirty="0" smtClean="0"/>
              <a:t>Федерации </a:t>
            </a:r>
            <a:endParaRPr lang="ru-RU" sz="1400" dirty="0"/>
          </a:p>
        </p:txBody>
      </p:sp>
      <p:sp>
        <p:nvSpPr>
          <p:cNvPr id="119" name="Прямоугольник 118"/>
          <p:cNvSpPr/>
          <p:nvPr/>
        </p:nvSpPr>
        <p:spPr>
          <a:xfrm rot="10800000" flipV="1">
            <a:off x="299405" y="3208526"/>
            <a:ext cx="1312564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11165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5296948" y="2301004"/>
            <a:ext cx="1015648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algn="ctr"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2013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5321666" y="1347906"/>
            <a:ext cx="1047008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lvl="0" algn="ctr"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1752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82615" y="5329102"/>
            <a:ext cx="36669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из Генеральной </a:t>
            </a:r>
            <a:r>
              <a:rPr lang="ru-RU" sz="1400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прокуратуры Российской Федерации, органов прокуратуры субъектов Российской </a:t>
            </a:r>
            <a:r>
              <a:rPr lang="ru-RU" sz="1400" dirty="0" smtClean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Федерации</a:t>
            </a:r>
            <a:endParaRPr lang="ru-RU" sz="1400" dirty="0">
              <a:solidFill>
                <a:srgbClr val="1F497D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482820" y="5431388"/>
            <a:ext cx="1052412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3526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20388" y="1447257"/>
            <a:ext cx="1671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1F497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Телефон доверия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67974" y="4552297"/>
            <a:ext cx="3204626" cy="1169551"/>
          </a:xfrm>
          <a:prstGeom prst="rect">
            <a:avLst/>
          </a:prstGeom>
          <a:noFill/>
          <a:ln w="25400" cmpd="dbl"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1" i="0" u="none" strike="noStrike" cap="small" spc="0" normalizeH="0" baseline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r>
              <a:rPr lang="ru-RU" sz="1400" b="0" cap="none" dirty="0" smtClean="0"/>
              <a:t>в рамках досудебного </a:t>
            </a:r>
            <a:r>
              <a:rPr lang="ru-RU" sz="1400" b="0" cap="none" dirty="0"/>
              <a:t>(внесудебного) обжалования решений и действий (бездействия), совершенных при предоставлении государственных услуг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445876" y="4908190"/>
            <a:ext cx="866720" cy="523198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91417" tIns="45709" rIns="91417" bIns="45709">
            <a:spAutoFit/>
          </a:bodyPr>
          <a:lstStyle/>
          <a:p>
            <a:pPr marR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19</a:t>
            </a:r>
            <a:r>
              <a:rPr lang="en-US" sz="2800" b="1" kern="0" dirty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5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33557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26"/>
          <p:cNvSpPr/>
          <p:nvPr/>
        </p:nvSpPr>
        <p:spPr>
          <a:xfrm>
            <a:off x="454173" y="1253769"/>
            <a:ext cx="1000439" cy="563891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60176"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108</a:t>
            </a:r>
          </a:p>
          <a:p>
            <a:pPr algn="ctr" defTabSz="860176">
              <a:defRPr/>
            </a:pPr>
            <a:r>
              <a:rPr lang="ru-RU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</a:t>
            </a:r>
            <a:endParaRPr lang="ru-RU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340564" y="1274728"/>
            <a:ext cx="3733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380346">
              <a:defRPr/>
            </a:pPr>
            <a:r>
              <a:rPr lang="ru-RU" sz="1200" kern="0" dirty="0" smtClean="0">
                <a:solidFill>
                  <a:srgbClr val="1F497D"/>
                </a:solidFill>
                <a:latin typeface="Arial"/>
              </a:rPr>
              <a:t>граждан </a:t>
            </a:r>
            <a:r>
              <a:rPr lang="ru-RU" sz="1200" kern="0" dirty="0">
                <a:solidFill>
                  <a:srgbClr val="1F497D"/>
                </a:solidFill>
                <a:latin typeface="Arial"/>
              </a:rPr>
              <a:t>принято на личном приеме должностными лицами МЧС России в Общественной приемной МЧС России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558171" y="3508058"/>
            <a:ext cx="3869578" cy="1115110"/>
            <a:chOff x="1197039" y="4676177"/>
            <a:chExt cx="3355572" cy="943038"/>
          </a:xfrm>
        </p:grpSpPr>
        <p:sp>
          <p:nvSpPr>
            <p:cNvPr id="18" name="TextBox 17"/>
            <p:cNvSpPr txBox="1"/>
            <p:nvPr/>
          </p:nvSpPr>
          <p:spPr>
            <a:xfrm>
              <a:off x="2031832" y="4676177"/>
              <a:ext cx="2520779" cy="4712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60176">
                <a:defRPr/>
              </a:pP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п</a:t>
              </a:r>
              <a:r>
                <a:rPr lang="ru-RU" sz="1200" kern="0" dirty="0" smtClean="0">
                  <a:solidFill>
                    <a:srgbClr val="1F497D"/>
                  </a:solidFill>
                  <a:latin typeface="Arial"/>
                </a:rPr>
                <a:t>о </a:t>
              </a: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вопросам  порядка рассмотрения и статуса обращений</a:t>
              </a: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197039" y="4699610"/>
              <a:ext cx="887955" cy="33372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perspectiveLeft"/>
              <a:lightRig rig="threePt" dir="t"/>
            </a:scene3d>
            <a:sp3d prstMaterial="dkEdge">
              <a:bevelB/>
            </a:sp3d>
          </p:spPr>
          <p:txBody>
            <a:bodyPr wrap="square" lIns="85997" tIns="42999" rIns="85997" bIns="42999">
              <a:spAutoFit/>
            </a:bodyPr>
            <a:lstStyle/>
            <a:p>
              <a:pPr algn="ctr" defTabSz="860176">
                <a:defRPr/>
              </a:pPr>
              <a:r>
                <a:rPr lang="en-US" sz="2000" b="1" dirty="0" smtClean="0">
                  <a:solidFill>
                    <a:schemeClr val="bg2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638</a:t>
              </a:r>
              <a:endParaRPr lang="ru-RU" sz="20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1391076" y="4992689"/>
              <a:ext cx="599306" cy="33372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perspectiveLeft"/>
              <a:lightRig rig="threePt" dir="t"/>
            </a:scene3d>
            <a:sp3d prstMaterial="dkEdge">
              <a:bevelB/>
            </a:sp3d>
          </p:spPr>
          <p:txBody>
            <a:bodyPr wrap="square" lIns="85997" tIns="42999" rIns="85997" bIns="42999">
              <a:spAutoFit/>
            </a:bodyPr>
            <a:lstStyle/>
            <a:p>
              <a:pPr algn="ctr" defTabSz="860176">
                <a:defRPr/>
              </a:pPr>
              <a:r>
                <a:rPr lang="ru-RU" sz="2000" b="1" dirty="0" smtClean="0">
                  <a:solidFill>
                    <a:schemeClr val="bg2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93</a:t>
              </a:r>
              <a:endParaRPr lang="ru-RU" sz="20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34907" y="5228789"/>
              <a:ext cx="2211412" cy="390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860176">
                <a:defRPr/>
              </a:pP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п</a:t>
              </a:r>
              <a:r>
                <a:rPr lang="ru-RU" sz="1200" kern="0" dirty="0" smtClean="0">
                  <a:solidFill>
                    <a:srgbClr val="1F497D"/>
                  </a:solidFill>
                  <a:latin typeface="Arial"/>
                </a:rPr>
                <a:t>о </a:t>
              </a: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вопросам </a:t>
              </a:r>
              <a:r>
                <a:rPr lang="ru-RU" sz="1200" kern="0" dirty="0" smtClean="0">
                  <a:solidFill>
                    <a:srgbClr val="1F497D"/>
                  </a:solidFill>
                  <a:latin typeface="Arial"/>
                </a:rPr>
                <a:t>чрезвычайных ситуаций </a:t>
              </a:r>
              <a:endParaRPr lang="ru-RU" sz="1200" kern="0" dirty="0">
                <a:solidFill>
                  <a:srgbClr val="1F497D"/>
                </a:solidFill>
                <a:latin typeface="Arial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322654" y="5265110"/>
              <a:ext cx="762340" cy="333721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perspectiveLeft"/>
              <a:lightRig rig="threePt" dir="t"/>
            </a:scene3d>
            <a:sp3d prstMaterial="dkEdge">
              <a:bevelB/>
            </a:sp3d>
          </p:spPr>
          <p:txBody>
            <a:bodyPr wrap="square" lIns="85997" tIns="42999" rIns="85997" bIns="42999">
              <a:spAutoFit/>
            </a:bodyPr>
            <a:lstStyle/>
            <a:p>
              <a:pPr algn="ctr" defTabSz="860176">
                <a:defRPr/>
              </a:pPr>
              <a:r>
                <a:rPr lang="ru-RU" sz="2000" b="1" dirty="0" smtClean="0">
                  <a:solidFill>
                    <a:schemeClr val="bg2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63</a:t>
              </a:r>
              <a:endParaRPr lang="ru-RU" sz="20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017804" y="5006085"/>
              <a:ext cx="2526192" cy="282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60176">
                <a:defRPr/>
              </a:pP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п</a:t>
              </a:r>
              <a:r>
                <a:rPr lang="ru-RU" sz="1200" kern="0" dirty="0" smtClean="0">
                  <a:solidFill>
                    <a:srgbClr val="1F497D"/>
                  </a:solidFill>
                  <a:latin typeface="Arial"/>
                </a:rPr>
                <a:t>о </a:t>
              </a: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вопросам записи на личный прием</a:t>
              </a:r>
            </a:p>
          </p:txBody>
        </p:sp>
      </p:grpSp>
      <p:cxnSp>
        <p:nvCxnSpPr>
          <p:cNvPr id="46" name="Прямая соединительная линия 45"/>
          <p:cNvCxnSpPr/>
          <p:nvPr/>
        </p:nvCxnSpPr>
        <p:spPr>
          <a:xfrm>
            <a:off x="598939" y="1247671"/>
            <a:ext cx="4288069" cy="9963"/>
          </a:xfrm>
          <a:prstGeom prst="line">
            <a:avLst/>
          </a:prstGeom>
          <a:noFill/>
          <a:ln w="73025" cap="flat" cmpd="dbl" algn="ctr">
            <a:solidFill>
              <a:srgbClr val="1F497D"/>
            </a:solidFill>
            <a:prstDash val="solid"/>
          </a:ln>
          <a:effectLst/>
        </p:spPr>
      </p:cxnSp>
      <p:pic>
        <p:nvPicPr>
          <p:cNvPr id="52" name="Рисунок 5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4211" y="78878"/>
            <a:ext cx="472075" cy="62091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3" name="TextBox 52"/>
          <p:cNvSpPr txBox="1"/>
          <p:nvPr/>
        </p:nvSpPr>
        <p:spPr>
          <a:xfrm>
            <a:off x="1205292" y="124692"/>
            <a:ext cx="7652965" cy="49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60176">
              <a:defRPr/>
            </a:pPr>
            <a:r>
              <a:rPr lang="ru-RU" sz="1317" b="1" dirty="0" smtClean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Сведения </a:t>
            </a:r>
            <a:r>
              <a:rPr lang="ru-RU" sz="1317" b="1" dirty="0">
                <a:solidFill>
                  <a:srgbClr val="DEA04E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 личном приеме г</a:t>
            </a:r>
            <a:r>
              <a:rPr lang="ru-RU" sz="1317" b="1" dirty="0">
                <a:solidFill>
                  <a:srgbClr val="DEA04E"/>
                </a:solidFill>
                <a:latin typeface="Arial"/>
                <a:cs typeface="Arial" panose="020B0604020202020204" pitchFamily="34" charset="0"/>
                <a:sym typeface="Calibri"/>
              </a:rPr>
              <a:t>раждан должностными лицами МЧС России, территориальных органов, организаций и учреждений  МЧС </a:t>
            </a:r>
            <a:r>
              <a:rPr lang="ru-RU" sz="1317" b="1" dirty="0" smtClean="0">
                <a:solidFill>
                  <a:srgbClr val="DEA04E"/>
                </a:solidFill>
                <a:latin typeface="Arial"/>
                <a:cs typeface="Arial" panose="020B0604020202020204" pitchFamily="34" charset="0"/>
                <a:sym typeface="Calibri"/>
              </a:rPr>
              <a:t>России</a:t>
            </a:r>
            <a:endParaRPr lang="ru-RU" sz="1317" b="1" dirty="0">
              <a:solidFill>
                <a:srgbClr val="1F497D"/>
              </a:solidFill>
              <a:latin typeface="Myriad Pro Light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29103" y="763104"/>
            <a:ext cx="9144000" cy="19316"/>
          </a:xfrm>
          <a:prstGeom prst="line">
            <a:avLst/>
          </a:prstGeom>
          <a:noFill/>
          <a:ln w="73025" cap="flat" cmpd="thickThin" algn="ctr">
            <a:solidFill>
              <a:srgbClr val="1F497D"/>
            </a:solidFill>
            <a:prstDash val="solid"/>
          </a:ln>
          <a:effectLst/>
        </p:spPr>
      </p:cxnSp>
      <p:sp>
        <p:nvSpPr>
          <p:cNvPr id="55" name="Номер слайда 3"/>
          <p:cNvSpPr txBox="1">
            <a:spLocks/>
          </p:cNvSpPr>
          <p:nvPr/>
        </p:nvSpPr>
        <p:spPr>
          <a:xfrm>
            <a:off x="9177251" y="3496"/>
            <a:ext cx="345783" cy="411695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ctr" defTabSz="1298644">
              <a:defRPr/>
            </a:pPr>
            <a:fld id="{00000000-1234-1234-1234-123412341234}" type="slidenum">
              <a:rPr lang="ru-RU" sz="1787" b="1">
                <a:solidFill>
                  <a:srgbClr val="FFFFFF"/>
                </a:solidFill>
                <a:latin typeface="Arial"/>
              </a:rPr>
              <a:pPr algn="ctr" defTabSz="1298644">
                <a:defRPr/>
              </a:pPr>
              <a:t>8</a:t>
            </a:fld>
            <a:r>
              <a:rPr lang="ru-RU" sz="1787" b="1" dirty="0">
                <a:solidFill>
                  <a:srgbClr val="FFFFFF"/>
                </a:solidFill>
                <a:latin typeface="Arial"/>
              </a:rPr>
              <a:t>                                                   </a:t>
            </a:r>
          </a:p>
        </p:txBody>
      </p:sp>
      <p:grpSp>
        <p:nvGrpSpPr>
          <p:cNvPr id="50" name="Группа 49"/>
          <p:cNvGrpSpPr/>
          <p:nvPr/>
        </p:nvGrpSpPr>
        <p:grpSpPr>
          <a:xfrm>
            <a:off x="241525" y="1816008"/>
            <a:ext cx="4555136" cy="1461942"/>
            <a:chOff x="1261165" y="7200794"/>
            <a:chExt cx="4404992" cy="2620519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1261165" y="7200794"/>
              <a:ext cx="713505" cy="622636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perspectiveLeft"/>
              <a:lightRig rig="threePt" dir="t"/>
            </a:scene3d>
            <a:sp3d prstMaterial="dkEdge">
              <a:bevelB/>
            </a:sp3d>
          </p:spPr>
          <p:txBody>
            <a:bodyPr wrap="square" lIns="85997" tIns="42999" rIns="85997" bIns="42999">
              <a:spAutoFit/>
            </a:bodyPr>
            <a:lstStyle/>
            <a:p>
              <a:pPr algn="ctr" defTabSz="860176">
                <a:defRPr/>
              </a:pPr>
              <a:endParaRPr lang="ru-RU" sz="1693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4F81BD"/>
                </a:solidFill>
                <a:latin typeface="Arial"/>
              </a:endParaRPr>
            </a:p>
          </p:txBody>
        </p:sp>
        <p:sp>
          <p:nvSpPr>
            <p:cNvPr id="57" name="Прямоугольник 56"/>
            <p:cNvSpPr/>
            <p:nvPr/>
          </p:nvSpPr>
          <p:spPr>
            <a:xfrm>
              <a:off x="1523394" y="8857628"/>
              <a:ext cx="806008" cy="707342"/>
            </a:xfrm>
            <a:prstGeom prst="rect">
              <a:avLst/>
            </a:prstGeom>
            <a:noFill/>
            <a:ln>
              <a:noFill/>
            </a:ln>
            <a:effectLst/>
            <a:scene3d>
              <a:camera prst="perspectiveLeft"/>
              <a:lightRig rig="threePt" dir="t"/>
            </a:scene3d>
            <a:sp3d prstMaterial="dkEdge">
              <a:bevelB/>
            </a:sp3d>
          </p:spPr>
          <p:txBody>
            <a:bodyPr wrap="square" lIns="85997" tIns="42999" rIns="85997" bIns="42999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 defTabSz="860176">
                <a:defRPr/>
              </a:pPr>
              <a:r>
                <a:rPr lang="en-US" sz="2000" b="1" dirty="0" smtClean="0">
                  <a:solidFill>
                    <a:schemeClr val="bg2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822</a:t>
              </a:r>
              <a:endParaRPr lang="ru-RU" sz="2000" b="1" dirty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850305" y="8662770"/>
              <a:ext cx="3815852" cy="115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860176">
                <a:defRPr/>
              </a:pPr>
              <a:r>
                <a:rPr lang="ru-RU" sz="1200" kern="0" dirty="0" smtClean="0">
                  <a:solidFill>
                    <a:srgbClr val="1F497D"/>
                  </a:solidFill>
                  <a:latin typeface="Arial"/>
                </a:rPr>
                <a:t>гражданина </a:t>
              </a: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принято с использованием </a:t>
              </a:r>
            </a:p>
            <a:p>
              <a:pPr algn="ctr" defTabSz="860176">
                <a:defRPr/>
              </a:pP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специальных технических средств связи </a:t>
              </a:r>
            </a:p>
            <a:p>
              <a:pPr algn="ctr" defTabSz="860176">
                <a:defRPr/>
              </a:pP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 </a:t>
              </a:r>
              <a:r>
                <a:rPr lang="ru-RU" sz="1200" kern="0" dirty="0" smtClean="0">
                  <a:solidFill>
                    <a:srgbClr val="1F497D"/>
                  </a:solidFill>
                  <a:latin typeface="Arial"/>
                </a:rPr>
                <a:t>(телефонные  средства </a:t>
              </a:r>
              <a:r>
                <a:rPr lang="ru-RU" sz="1200" kern="0" dirty="0">
                  <a:solidFill>
                    <a:srgbClr val="1F497D"/>
                  </a:solidFill>
                  <a:latin typeface="Arial"/>
                </a:rPr>
                <a:t>связи)</a:t>
              </a:r>
            </a:p>
          </p:txBody>
        </p:sp>
      </p:grpSp>
      <p:cxnSp>
        <p:nvCxnSpPr>
          <p:cNvPr id="69" name="Прямая соединительная линия 68"/>
          <p:cNvCxnSpPr/>
          <p:nvPr/>
        </p:nvCxnSpPr>
        <p:spPr>
          <a:xfrm flipV="1">
            <a:off x="395725" y="3451564"/>
            <a:ext cx="4445666" cy="114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5107830" y="825620"/>
            <a:ext cx="4485" cy="5854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298262" y="2012542"/>
            <a:ext cx="1953108" cy="266385"/>
          </a:xfrm>
          <a:prstGeom prst="rect">
            <a:avLst/>
          </a:prstGeom>
        </p:spPr>
        <p:txBody>
          <a:bodyPr wrap="square" lIns="120427" tIns="60213" rIns="120427" bIns="60213">
            <a:spAutoFit/>
          </a:bodyPr>
          <a:lstStyle/>
          <a:p>
            <a:pPr defTabSz="1161771">
              <a:defRPr/>
            </a:pPr>
            <a:r>
              <a:rPr lang="ru-RU" sz="941" dirty="0" smtClean="0">
                <a:solidFill>
                  <a:srgbClr val="1F497D"/>
                </a:solidFill>
                <a:latin typeface="Arial"/>
              </a:rPr>
              <a:t>(6 месяцев 2022 г.- </a:t>
            </a:r>
            <a:r>
              <a:rPr lang="ru-RU" sz="941" dirty="0" smtClean="0">
                <a:solidFill>
                  <a:schemeClr val="accent6">
                    <a:lumMod val="75000"/>
                  </a:schemeClr>
                </a:solidFill>
                <a:latin typeface="Arial"/>
              </a:rPr>
              <a:t>39</a:t>
            </a:r>
            <a:r>
              <a:rPr lang="ru-RU" sz="941" dirty="0" smtClean="0">
                <a:solidFill>
                  <a:srgbClr val="1F497D"/>
                </a:solidFill>
                <a:latin typeface="Arial"/>
              </a:rPr>
              <a:t>)</a:t>
            </a:r>
            <a:endParaRPr lang="ru-RU" sz="941" dirty="0">
              <a:solidFill>
                <a:srgbClr val="1F497D"/>
              </a:solidFill>
              <a:latin typeface="Arial"/>
            </a:endParaRPr>
          </a:p>
        </p:txBody>
      </p:sp>
      <p:sp>
        <p:nvSpPr>
          <p:cNvPr id="59" name="Freeform 8"/>
          <p:cNvSpPr>
            <a:spLocks noChangeAspect="1"/>
          </p:cNvSpPr>
          <p:nvPr/>
        </p:nvSpPr>
        <p:spPr bwMode="gray">
          <a:xfrm rot="10800000">
            <a:off x="395725" y="1770945"/>
            <a:ext cx="233327" cy="268916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86019" tIns="43010" rIns="86019" bIns="4301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60090">
              <a:defRPr/>
            </a:pPr>
            <a:endParaRPr lang="en-US" sz="1787" dirty="0">
              <a:solidFill>
                <a:srgbClr val="F79646">
                  <a:lumMod val="75000"/>
                </a:srgbClr>
              </a:solidFill>
              <a:latin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9796" y="1783547"/>
            <a:ext cx="866131" cy="23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161771">
              <a:defRPr/>
            </a:pPr>
            <a:r>
              <a:rPr lang="ru-RU" sz="941" b="1" dirty="0">
                <a:solidFill>
                  <a:srgbClr val="1F497D"/>
                </a:solidFill>
                <a:latin typeface="Arial"/>
              </a:rPr>
              <a:t>в </a:t>
            </a:r>
            <a:r>
              <a:rPr lang="ru-RU" sz="941" b="1" dirty="0" smtClean="0">
                <a:solidFill>
                  <a:srgbClr val="1F497D"/>
                </a:solidFill>
                <a:latin typeface="Arial"/>
              </a:rPr>
              <a:t>2</a:t>
            </a:r>
            <a:r>
              <a:rPr lang="en-US" sz="941" b="1" dirty="0" smtClean="0">
                <a:solidFill>
                  <a:srgbClr val="1F497D"/>
                </a:solidFill>
                <a:latin typeface="Arial"/>
              </a:rPr>
              <a:t>,</a:t>
            </a:r>
            <a:r>
              <a:rPr lang="ru-RU" sz="941" b="1" dirty="0" smtClean="0">
                <a:solidFill>
                  <a:srgbClr val="1F497D"/>
                </a:solidFill>
                <a:latin typeface="Arial"/>
              </a:rPr>
              <a:t>5 </a:t>
            </a:r>
            <a:r>
              <a:rPr lang="ru-RU" sz="941" b="1" dirty="0">
                <a:solidFill>
                  <a:srgbClr val="1F497D"/>
                </a:solidFill>
                <a:latin typeface="Arial"/>
              </a:rPr>
              <a:t>раза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781365" y="4620760"/>
            <a:ext cx="708220" cy="394614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/>
          <a:p>
            <a:pPr algn="ctr" defTabSz="860176"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28</a:t>
            </a:r>
            <a:endParaRPr lang="ru-RU" sz="20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520837" y="4584665"/>
            <a:ext cx="3116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0176">
              <a:defRPr/>
            </a:pPr>
            <a:r>
              <a:rPr lang="ru-RU" sz="1200" kern="0" dirty="0">
                <a:solidFill>
                  <a:srgbClr val="1F497D"/>
                </a:solidFill>
                <a:latin typeface="Arial"/>
              </a:rPr>
              <a:t>п</a:t>
            </a:r>
            <a:r>
              <a:rPr lang="ru-RU" sz="1200" kern="0" dirty="0" smtClean="0">
                <a:solidFill>
                  <a:srgbClr val="1F497D"/>
                </a:solidFill>
                <a:latin typeface="Arial"/>
              </a:rPr>
              <a:t>о </a:t>
            </a:r>
            <a:r>
              <a:rPr lang="ru-RU" sz="1200" kern="0" dirty="0">
                <a:solidFill>
                  <a:srgbClr val="1F497D"/>
                </a:solidFill>
                <a:latin typeface="Arial"/>
              </a:rPr>
              <a:t>вопросам СВО (эвакуация, оказание помощи и др.)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524574" y="1279005"/>
            <a:ext cx="26319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60176"/>
            <a:r>
              <a:rPr lang="ru-RU" sz="1100" kern="0" dirty="0" smtClean="0">
                <a:solidFill>
                  <a:srgbClr val="1F497D"/>
                </a:solidFill>
                <a:latin typeface="Arial"/>
              </a:rPr>
              <a:t>принято должностными </a:t>
            </a:r>
            <a:r>
              <a:rPr lang="ru-RU" sz="1100" kern="0" dirty="0">
                <a:solidFill>
                  <a:srgbClr val="1F497D"/>
                </a:solidFill>
                <a:latin typeface="Arial"/>
              </a:rPr>
              <a:t>лицами территориальных </a:t>
            </a:r>
            <a:r>
              <a:rPr lang="ru-RU" sz="1100" kern="0" dirty="0" smtClean="0">
                <a:solidFill>
                  <a:srgbClr val="1F497D"/>
                </a:solidFill>
                <a:latin typeface="Arial"/>
              </a:rPr>
              <a:t>органов </a:t>
            </a:r>
            <a:br>
              <a:rPr lang="ru-RU" sz="1100" kern="0" dirty="0" smtClean="0">
                <a:solidFill>
                  <a:srgbClr val="1F497D"/>
                </a:solidFill>
                <a:latin typeface="Arial"/>
              </a:rPr>
            </a:br>
            <a:r>
              <a:rPr lang="ru-RU" sz="1100" kern="0" dirty="0" smtClean="0">
                <a:solidFill>
                  <a:srgbClr val="1F497D"/>
                </a:solidFill>
                <a:latin typeface="Arial"/>
              </a:rPr>
              <a:t>МЧС России:</a:t>
            </a:r>
            <a:endParaRPr lang="ru-RU" sz="1100" kern="0" dirty="0">
              <a:solidFill>
                <a:srgbClr val="1F497D"/>
              </a:solidFill>
              <a:latin typeface="Arial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5268003" y="1275408"/>
            <a:ext cx="1387112" cy="579280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matte"/>
        </p:spPr>
        <p:txBody>
          <a:bodyPr wrap="square" lIns="85997" tIns="42999" rIns="85997" bIns="42999">
            <a:spAutoFit/>
          </a:bodyPr>
          <a:lstStyle/>
          <a:p>
            <a:pPr algn="ctr" defTabSz="860176"/>
            <a:r>
              <a:rPr lang="ru-RU" sz="1881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/>
              </a:rPr>
              <a:t> </a:t>
            </a:r>
            <a:r>
              <a:rPr lang="en-US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11097</a:t>
            </a:r>
          </a:p>
          <a:p>
            <a:pPr algn="ctr" defTabSz="860176"/>
            <a:r>
              <a:rPr lang="ru-RU" sz="12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граждан</a:t>
            </a:r>
            <a:endParaRPr lang="ru-RU" sz="12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V="1">
            <a:off x="5318144" y="1202076"/>
            <a:ext cx="3978889" cy="29273"/>
          </a:xfrm>
          <a:prstGeom prst="line">
            <a:avLst/>
          </a:prstGeom>
          <a:noFill/>
          <a:ln w="73025" cap="flat" cmpd="dbl" algn="ctr">
            <a:solidFill>
              <a:srgbClr val="1F497D"/>
            </a:solidFill>
            <a:prstDash val="solid"/>
          </a:ln>
          <a:effectLst/>
        </p:spPr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5268003" y="2273441"/>
            <a:ext cx="3909249" cy="889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5126320" y="2259354"/>
            <a:ext cx="1100071" cy="394614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60176"/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9342</a:t>
            </a:r>
            <a:endParaRPr lang="ru-RU" sz="20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211479" y="2299369"/>
            <a:ext cx="29657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60176"/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</a:rPr>
              <a:t>- сотрудниками </a:t>
            </a:r>
            <a:r>
              <a:rPr lang="ru-RU" sz="1000" dirty="0">
                <a:solidFill>
                  <a:srgbClr val="1F497D">
                    <a:lumMod val="75000"/>
                  </a:srgbClr>
                </a:solidFill>
              </a:rPr>
              <a:t>территориальных отделов надзорной деятельности и профилактической </a:t>
            </a:r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</a:rPr>
              <a:t>работы по </a:t>
            </a:r>
            <a:r>
              <a:rPr lang="ru-RU" sz="1000" dirty="0">
                <a:solidFill>
                  <a:srgbClr val="1F497D">
                    <a:lumMod val="75000"/>
                  </a:srgbClr>
                </a:solidFill>
              </a:rPr>
              <a:t>вопросам пожарной </a:t>
            </a:r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</a:rPr>
              <a:t>безопасности</a:t>
            </a:r>
            <a:endParaRPr lang="ru-RU" sz="1000" dirty="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5342092" y="3538261"/>
            <a:ext cx="810389" cy="394614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60176"/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497</a:t>
            </a:r>
            <a:endParaRPr lang="ru-RU" sz="20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198328" y="3580545"/>
            <a:ext cx="30388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860176">
              <a:buFontTx/>
              <a:buChar char="-"/>
            </a:pPr>
            <a:r>
              <a:rPr lang="ru-RU" sz="1000" dirty="0">
                <a:solidFill>
                  <a:srgbClr val="1F497D">
                    <a:lumMod val="75000"/>
                  </a:srgbClr>
                </a:solidFill>
                <a:latin typeface="Arial"/>
              </a:rPr>
              <a:t>р</a:t>
            </a:r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уководством территориальных органов </a:t>
            </a:r>
          </a:p>
          <a:p>
            <a:pPr algn="just" defTabSz="860176"/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МЧС России</a:t>
            </a:r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.</a:t>
            </a:r>
            <a:endParaRPr lang="ru-RU" sz="1000" dirty="0" smtClean="0">
              <a:solidFill>
                <a:srgbClr val="1F497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5144187" y="2902328"/>
            <a:ext cx="1072008" cy="394614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60176"/>
            <a:r>
              <a:rPr lang="en-US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1184</a:t>
            </a:r>
            <a:endParaRPr lang="ru-RU" sz="20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239716" y="3956149"/>
            <a:ext cx="1078675" cy="394614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60176"/>
            <a:r>
              <a:rPr lang="ru-RU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74</a:t>
            </a:r>
            <a:endParaRPr lang="ru-RU" sz="2000" b="1" dirty="0">
              <a:solidFill>
                <a:schemeClr val="bg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46636" y="3968677"/>
            <a:ext cx="30855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60176"/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- начальниками </a:t>
            </a:r>
            <a:r>
              <a:rPr lang="ru-RU" sz="1000" dirty="0">
                <a:solidFill>
                  <a:srgbClr val="1F497D">
                    <a:lumMod val="75000"/>
                  </a:srgbClr>
                </a:solidFill>
                <a:latin typeface="Arial"/>
              </a:rPr>
              <a:t>ГУ МЧС России по субъектам РФ в приемных Президента Российской Федерации в Федеральных округах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230200" y="2890556"/>
            <a:ext cx="2947051" cy="698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860176"/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- сотрудниками групп (отделений) по работе с обращениями граждан </a:t>
            </a:r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</a:rPr>
              <a:t>ГУ </a:t>
            </a:r>
            <a:r>
              <a:rPr lang="ru-RU" sz="1000" dirty="0">
                <a:solidFill>
                  <a:srgbClr val="1F497D">
                    <a:lumMod val="75000"/>
                  </a:srgbClr>
                </a:solidFill>
              </a:rPr>
              <a:t>МЧС России по субъектам Российской Федерации</a:t>
            </a:r>
            <a:endParaRPr lang="ru-RU" sz="1000" cap="all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860176"/>
            <a:r>
              <a:rPr lang="ru-RU" sz="941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  </a:t>
            </a:r>
            <a:endParaRPr lang="ru-RU" sz="941" cap="all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5228015" y="4437035"/>
            <a:ext cx="975255" cy="522855"/>
          </a:xfrm>
          <a:prstGeom prst="rect">
            <a:avLst/>
          </a:prstGeom>
          <a:noFill/>
          <a:ln>
            <a:noFill/>
          </a:ln>
          <a:effectLst/>
          <a:scene3d>
            <a:camera prst="perspectiveLeft"/>
            <a:lightRig rig="threePt" dir="t"/>
          </a:scene3d>
          <a:sp3d prstMaterial="dkEdge">
            <a:bevelB/>
          </a:sp3d>
        </p:spPr>
        <p:txBody>
          <a:bodyPr wrap="square" lIns="85997" tIns="42999" rIns="85997" bIns="42999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860176"/>
            <a:r>
              <a:rPr lang="en-US" sz="2000" b="1" dirty="0" smtClean="0">
                <a:solidFill>
                  <a:schemeClr val="bg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344</a:t>
            </a:r>
          </a:p>
          <a:p>
            <a:pPr algn="ctr" defTabSz="860176">
              <a:lnSpc>
                <a:spcPts val="1000"/>
              </a:lnSpc>
            </a:pPr>
            <a:r>
              <a:rPr lang="ru-RU" sz="1881" b="1" dirty="0" smtClean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79646">
                    <a:lumMod val="75000"/>
                  </a:srgbClr>
                </a:solidFill>
                <a:latin typeface="Arial"/>
              </a:rPr>
              <a:t>          </a:t>
            </a:r>
            <a:endParaRPr lang="ru-RU" sz="1881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79646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271861" y="4554763"/>
            <a:ext cx="2965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860176"/>
            <a:r>
              <a:rPr lang="ru-RU" sz="1000" dirty="0" smtClean="0">
                <a:solidFill>
                  <a:srgbClr val="1F497D">
                    <a:lumMod val="75000"/>
                  </a:srgbClr>
                </a:solidFill>
                <a:latin typeface="Arial"/>
              </a:rPr>
              <a:t>- руководством организаций и учреждений МЧС России</a:t>
            </a:r>
            <a:endParaRPr lang="ru-RU" sz="1000" dirty="0">
              <a:solidFill>
                <a:srgbClr val="1F497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11838" y="898523"/>
            <a:ext cx="4850322" cy="266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60176">
              <a:defRPr/>
            </a:pPr>
            <a:r>
              <a:rPr lang="ru-RU" sz="1129" b="1" dirty="0">
                <a:solidFill>
                  <a:srgbClr val="4F81BD">
                    <a:lumMod val="75000"/>
                  </a:srgbClr>
                </a:solidFill>
                <a:latin typeface="Arial"/>
              </a:rPr>
              <a:t>Личный прием граждан в </a:t>
            </a:r>
            <a:r>
              <a:rPr lang="ru-RU" sz="1129" b="1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Общественной </a:t>
            </a:r>
            <a:r>
              <a:rPr lang="ru-RU" sz="1129" b="1" dirty="0">
                <a:solidFill>
                  <a:srgbClr val="4F81BD">
                    <a:lumMod val="75000"/>
                  </a:srgbClr>
                </a:solidFill>
                <a:latin typeface="Arial"/>
              </a:rPr>
              <a:t>приемной МЧС России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031774" y="804737"/>
            <a:ext cx="4406546" cy="439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60176">
              <a:defRPr/>
            </a:pPr>
            <a:r>
              <a:rPr lang="ru-RU" sz="1129" b="1" dirty="0">
                <a:solidFill>
                  <a:srgbClr val="4F81BD">
                    <a:lumMod val="75000"/>
                  </a:srgbClr>
                </a:solidFill>
                <a:latin typeface="Arial"/>
              </a:rPr>
              <a:t>Личный прием граждан должностными лицами территориальных органов МЧС России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5370552" y="4493122"/>
            <a:ext cx="3846395" cy="178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5290659" y="2057297"/>
            <a:ext cx="1853777" cy="266385"/>
          </a:xfrm>
          <a:prstGeom prst="rect">
            <a:avLst/>
          </a:prstGeom>
        </p:spPr>
        <p:txBody>
          <a:bodyPr wrap="square" lIns="120427" tIns="60213" rIns="120427" bIns="60213">
            <a:spAutoFit/>
          </a:bodyPr>
          <a:lstStyle/>
          <a:p>
            <a:pPr defTabSz="1161771">
              <a:defRPr/>
            </a:pPr>
            <a:r>
              <a:rPr lang="ru-RU" sz="941" dirty="0" smtClean="0">
                <a:solidFill>
                  <a:srgbClr val="1F497D"/>
                </a:solidFill>
                <a:latin typeface="Arial"/>
              </a:rPr>
              <a:t>(6 месяцев 2022 </a:t>
            </a:r>
            <a:r>
              <a:rPr lang="ru-RU" sz="941" dirty="0">
                <a:solidFill>
                  <a:srgbClr val="1F497D"/>
                </a:solidFill>
                <a:latin typeface="Arial"/>
              </a:rPr>
              <a:t>г .- </a:t>
            </a:r>
            <a:r>
              <a:rPr lang="ru-RU" sz="941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7591</a:t>
            </a:r>
            <a:r>
              <a:rPr lang="ru-RU" sz="941" dirty="0">
                <a:solidFill>
                  <a:srgbClr val="1F497D"/>
                </a:solidFill>
                <a:latin typeface="Arial"/>
              </a:rPr>
              <a:t>)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6004960" y="1806798"/>
            <a:ext cx="506098" cy="237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161771">
              <a:defRPr/>
            </a:pPr>
            <a:r>
              <a:rPr lang="ru-RU" sz="941" smtClean="0">
                <a:solidFill>
                  <a:srgbClr val="1F497D"/>
                </a:solidFill>
                <a:latin typeface="Arial"/>
              </a:rPr>
              <a:t>30</a:t>
            </a:r>
            <a:r>
              <a:rPr lang="ru-RU" sz="941" dirty="0">
                <a:solidFill>
                  <a:srgbClr val="1F497D"/>
                </a:solidFill>
                <a:latin typeface="Arial"/>
              </a:rPr>
              <a:t>%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V="1">
            <a:off x="311838" y="2236674"/>
            <a:ext cx="4629185" cy="37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8"/>
          <p:cNvSpPr>
            <a:spLocks noChangeAspect="1"/>
          </p:cNvSpPr>
          <p:nvPr/>
        </p:nvSpPr>
        <p:spPr bwMode="gray">
          <a:xfrm rot="10800000">
            <a:off x="5441974" y="1797207"/>
            <a:ext cx="233327" cy="268916"/>
          </a:xfrm>
          <a:custGeom>
            <a:avLst/>
            <a:gdLst>
              <a:gd name="T0" fmla="*/ 92 w 201"/>
              <a:gd name="T1" fmla="*/ 189 h 194"/>
              <a:gd name="T2" fmla="*/ 8 w 201"/>
              <a:gd name="T3" fmla="*/ 105 h 194"/>
              <a:gd name="T4" fmla="*/ 16 w 201"/>
              <a:gd name="T5" fmla="*/ 84 h 194"/>
              <a:gd name="T6" fmla="*/ 52 w 201"/>
              <a:gd name="T7" fmla="*/ 84 h 194"/>
              <a:gd name="T8" fmla="*/ 52 w 201"/>
              <a:gd name="T9" fmla="*/ 30 h 194"/>
              <a:gd name="T10" fmla="*/ 83 w 201"/>
              <a:gd name="T11" fmla="*/ 0 h 194"/>
              <a:gd name="T12" fmla="*/ 119 w 201"/>
              <a:gd name="T13" fmla="*/ 0 h 194"/>
              <a:gd name="T14" fmla="*/ 149 w 201"/>
              <a:gd name="T15" fmla="*/ 30 h 194"/>
              <a:gd name="T16" fmla="*/ 149 w 201"/>
              <a:gd name="T17" fmla="*/ 84 h 194"/>
              <a:gd name="T18" fmla="*/ 185 w 201"/>
              <a:gd name="T19" fmla="*/ 84 h 194"/>
              <a:gd name="T20" fmla="*/ 193 w 201"/>
              <a:gd name="T21" fmla="*/ 105 h 194"/>
              <a:gd name="T22" fmla="*/ 109 w 201"/>
              <a:gd name="T23" fmla="*/ 189 h 194"/>
              <a:gd name="T24" fmla="*/ 92 w 201"/>
              <a:gd name="T25" fmla="*/ 189 h 194"/>
              <a:gd name="T26" fmla="*/ 92 w 201"/>
              <a:gd name="T27" fmla="*/ 189 h 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1" h="194">
                <a:moveTo>
                  <a:pt x="92" y="189"/>
                </a:moveTo>
                <a:cubicBezTo>
                  <a:pt x="8" y="105"/>
                  <a:pt x="8" y="105"/>
                  <a:pt x="8" y="105"/>
                </a:cubicBezTo>
                <a:cubicBezTo>
                  <a:pt x="0" y="97"/>
                  <a:pt x="6" y="84"/>
                  <a:pt x="16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13"/>
                  <a:pt x="66" y="0"/>
                  <a:pt x="83" y="0"/>
                </a:cubicBezTo>
                <a:cubicBezTo>
                  <a:pt x="119" y="0"/>
                  <a:pt x="119" y="0"/>
                  <a:pt x="119" y="0"/>
                </a:cubicBezTo>
                <a:cubicBezTo>
                  <a:pt x="135" y="0"/>
                  <a:pt x="149" y="13"/>
                  <a:pt x="149" y="30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85" y="84"/>
                  <a:pt x="185" y="84"/>
                  <a:pt x="185" y="84"/>
                </a:cubicBezTo>
                <a:cubicBezTo>
                  <a:pt x="195" y="84"/>
                  <a:pt x="201" y="97"/>
                  <a:pt x="193" y="105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4" y="194"/>
                  <a:pt x="97" y="194"/>
                  <a:pt x="92" y="189"/>
                </a:cubicBezTo>
                <a:cubicBezTo>
                  <a:pt x="92" y="189"/>
                  <a:pt x="97" y="194"/>
                  <a:pt x="92" y="189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86019" tIns="43010" rIns="86019" bIns="4301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marL="0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54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09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3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17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1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26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0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34" algn="l" defTabSz="914309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60090">
              <a:defRPr/>
            </a:pPr>
            <a:endParaRPr lang="en-US" sz="1787" dirty="0">
              <a:solidFill>
                <a:srgbClr val="F79646">
                  <a:lumMod val="75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96072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Рисунок 10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199" y="28222"/>
            <a:ext cx="486882" cy="640393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6" name="Номер слайда 3"/>
          <p:cNvSpPr txBox="1">
            <a:spLocks/>
          </p:cNvSpPr>
          <p:nvPr/>
        </p:nvSpPr>
        <p:spPr>
          <a:xfrm>
            <a:off x="9160948" y="8941"/>
            <a:ext cx="367575" cy="43764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>
              <a:defRPr lang="ru-RU"/>
            </a:defPPr>
            <a:lvl1pPr marL="0" marR="0" lvl="0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defTabSz="1380508" rtl="0" eaLnBrk="1" latinLnBrk="0" hangingPunct="1"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1200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138050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ru-RU" sz="19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sym typeface="Calibri"/>
              </a:rPr>
              <a:pPr marL="0" marR="0" lvl="0" indent="0" algn="ctr" defTabSz="138050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9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sym typeface="Calibri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36723" y="235498"/>
            <a:ext cx="9091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Результаты 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рассмотрения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A0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обращений граждан  и организаций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DEA0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>
            <a:off x="0" y="751823"/>
            <a:ext cx="9720263" cy="20533"/>
          </a:xfrm>
          <a:prstGeom prst="line">
            <a:avLst/>
          </a:prstGeom>
          <a:ln w="73025" cmpd="thickThin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олилиния 56"/>
          <p:cNvSpPr/>
          <p:nvPr/>
        </p:nvSpPr>
        <p:spPr>
          <a:xfrm>
            <a:off x="536722" y="1005574"/>
            <a:ext cx="1286201" cy="788940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50255</a:t>
            </a:r>
            <a:endParaRPr lang="ru-RU" sz="2800" b="1" kern="0" dirty="0">
              <a:ln w="10541" cmpd="sng">
                <a:solidFill>
                  <a:srgbClr val="1F497D">
                    <a:shade val="88000"/>
                    <a:satMod val="110000"/>
                  </a:srgbClr>
                </a:solidFill>
                <a:prstDash val="solid"/>
              </a:ln>
              <a:solidFill>
                <a:srgbClr val="1F497D"/>
              </a:solidFill>
              <a:latin typeface="Arial"/>
            </a:endParaRPr>
          </a:p>
        </p:txBody>
      </p:sp>
      <p:sp>
        <p:nvSpPr>
          <p:cNvPr id="59" name="Полилиния 58"/>
          <p:cNvSpPr/>
          <p:nvPr/>
        </p:nvSpPr>
        <p:spPr>
          <a:xfrm>
            <a:off x="2034546" y="1170963"/>
            <a:ext cx="2787564" cy="788940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just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400" noProof="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о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бращений, по результатам рассмотрения которых даны разъяснения по поставленным вопросам </a:t>
            </a:r>
            <a:endParaRPr lang="ru-RU" sz="1400" dirty="0">
              <a:solidFill>
                <a:srgbClr val="4F81B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60" name="Полилиния 59"/>
          <p:cNvSpPr/>
          <p:nvPr/>
        </p:nvSpPr>
        <p:spPr>
          <a:xfrm>
            <a:off x="5324418" y="4873196"/>
            <a:ext cx="1286201" cy="788940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2272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Полилиния 60"/>
          <p:cNvSpPr/>
          <p:nvPr/>
        </p:nvSpPr>
        <p:spPr>
          <a:xfrm>
            <a:off x="6480141" y="4873196"/>
            <a:ext cx="2680807" cy="788940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/>
            </a:endParaRPr>
          </a:p>
          <a:p>
            <a:pPr marL="0" marR="0" lvl="0" indent="0" algn="just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400" noProof="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о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бращения, по результатам рассмотрения которых</a:t>
            </a:r>
            <a:r>
              <a:rPr lang="ru-RU" sz="1400" noProof="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 </a:t>
            </a: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принято </a:t>
            </a:r>
            <a:r>
              <a:rPr lang="ru-RU" sz="1400" dirty="0">
                <a:solidFill>
                  <a:srgbClr val="4F81BD">
                    <a:lumMod val="75000"/>
                  </a:srgbClr>
                </a:solidFill>
                <a:latin typeface="Arial"/>
              </a:rPr>
              <a:t>решение о </a:t>
            </a: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необоснованности и неудовлетворении поставленных вопросов</a:t>
            </a:r>
            <a:endParaRPr lang="ru-RU" sz="1400" dirty="0">
              <a:solidFill>
                <a:srgbClr val="4F81B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62" name="Полилиния 61"/>
          <p:cNvSpPr/>
          <p:nvPr/>
        </p:nvSpPr>
        <p:spPr>
          <a:xfrm>
            <a:off x="5119763" y="2949980"/>
            <a:ext cx="1269124" cy="738843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bg2"/>
                </a:solidFill>
                <a:latin typeface="Arial"/>
              </a:rPr>
              <a:t>   </a:t>
            </a: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2638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Полилиния 62"/>
          <p:cNvSpPr/>
          <p:nvPr/>
        </p:nvSpPr>
        <p:spPr>
          <a:xfrm>
            <a:off x="6441533" y="2914266"/>
            <a:ext cx="2719415" cy="897515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just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400" noProof="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о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бращений оставлено без ответа в связи с тем, что фамилия, почтовый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 или электронный адрес гражданина отсутствовали или не поддавались прочтению, а также анонимные обращения</a:t>
            </a:r>
          </a:p>
        </p:txBody>
      </p:sp>
      <p:sp>
        <p:nvSpPr>
          <p:cNvPr id="64" name="Полилиния 63"/>
          <p:cNvSpPr/>
          <p:nvPr/>
        </p:nvSpPr>
        <p:spPr>
          <a:xfrm>
            <a:off x="5221476" y="1063179"/>
            <a:ext cx="1492084" cy="780131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ru-RU" sz="2000" b="1" dirty="0" smtClean="0">
                <a:solidFill>
                  <a:schemeClr val="bg2"/>
                </a:solidFill>
                <a:latin typeface="Arial"/>
              </a:rPr>
              <a:t>   </a:t>
            </a: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2471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Полилиния 64"/>
          <p:cNvSpPr/>
          <p:nvPr/>
        </p:nvSpPr>
        <p:spPr>
          <a:xfrm>
            <a:off x="6413137" y="1379654"/>
            <a:ext cx="2747811" cy="788940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just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400" noProof="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о</a:t>
            </a:r>
            <a:r>
              <a:rPr kumimoji="0" lang="ru-RU" sz="140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бращение направлены</a:t>
            </a:r>
            <a:r>
              <a:rPr kumimoji="0" lang="ru-RU" sz="1400" i="0" u="none" strike="noStrike" kern="1200" cap="none" spc="0" normalizeH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/>
              </a:rPr>
              <a:t> по компетенции в соответствующий государственный орган, орган местного  самоуправления или соответствующему должностному лицу</a:t>
            </a:r>
            <a:endParaRPr lang="ru-RU" sz="1400" dirty="0">
              <a:solidFill>
                <a:srgbClr val="4F81B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35" name="Полилиния 34"/>
          <p:cNvSpPr/>
          <p:nvPr/>
        </p:nvSpPr>
        <p:spPr>
          <a:xfrm>
            <a:off x="2041073" y="4690241"/>
            <a:ext cx="2787564" cy="1180966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"/>
            </a:endParaRPr>
          </a:p>
          <a:p>
            <a:pPr lvl="0" algn="just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  <a:latin typeface="Arial"/>
              </a:rPr>
              <a:t>обращений, по результатам рассмотрения которых  принято решение об  обоснованности и удовлетворении поставленных вопросов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536723" y="4661898"/>
            <a:ext cx="1286201" cy="605768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solidFill>
                  <a:schemeClr val="bg2"/>
                </a:solidFill>
                <a:latin typeface="Arial"/>
              </a:rPr>
              <a:t>   </a:t>
            </a: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10348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Полилиния 66"/>
          <p:cNvSpPr/>
          <p:nvPr/>
        </p:nvSpPr>
        <p:spPr>
          <a:xfrm>
            <a:off x="2034546" y="2816673"/>
            <a:ext cx="2794091" cy="1204102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just"/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</a:rPr>
              <a:t>обращения, по которым невозможно направить ответ по существу вопроса в соответствии с 59-ФЗ «О порядке </a:t>
            </a:r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рассмотрения </a:t>
            </a: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</a:rPr>
              <a:t>обращений </a:t>
            </a:r>
            <a:r>
              <a:rPr lang="ru-RU" sz="1400" dirty="0">
                <a:solidFill>
                  <a:srgbClr val="4F81BD">
                    <a:lumMod val="75000"/>
                  </a:srgbClr>
                </a:solidFill>
              </a:rPr>
              <a:t>граждан Российской </a:t>
            </a:r>
            <a:r>
              <a:rPr lang="ru-RU" sz="1400" dirty="0" smtClean="0">
                <a:solidFill>
                  <a:srgbClr val="4F81BD">
                    <a:lumMod val="75000"/>
                  </a:srgbClr>
                </a:solidFill>
              </a:rPr>
              <a:t>Федерации»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"/>
            </a:endParaRPr>
          </a:p>
        </p:txBody>
      </p:sp>
      <p:sp>
        <p:nvSpPr>
          <p:cNvPr id="68" name="Полилиния 67"/>
          <p:cNvSpPr/>
          <p:nvPr/>
        </p:nvSpPr>
        <p:spPr>
          <a:xfrm>
            <a:off x="536723" y="2924932"/>
            <a:ext cx="1286201" cy="788940"/>
          </a:xfrm>
          <a:custGeom>
            <a:avLst/>
            <a:gdLst>
              <a:gd name="connsiteX0" fmla="*/ 0 w 799912"/>
              <a:gd name="connsiteY0" fmla="*/ 0 h 498049"/>
              <a:gd name="connsiteX1" fmla="*/ 799912 w 799912"/>
              <a:gd name="connsiteY1" fmla="*/ 0 h 498049"/>
              <a:gd name="connsiteX2" fmla="*/ 799912 w 799912"/>
              <a:gd name="connsiteY2" fmla="*/ 498049 h 498049"/>
              <a:gd name="connsiteX3" fmla="*/ 0 w 799912"/>
              <a:gd name="connsiteY3" fmla="*/ 498049 h 498049"/>
              <a:gd name="connsiteX4" fmla="*/ 0 w 799912"/>
              <a:gd name="connsiteY4" fmla="*/ 0 h 49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912" h="498049">
                <a:moveTo>
                  <a:pt x="0" y="0"/>
                </a:moveTo>
                <a:lnTo>
                  <a:pt x="799912" y="0"/>
                </a:lnTo>
                <a:lnTo>
                  <a:pt x="799912" y="498049"/>
                </a:lnTo>
                <a:lnTo>
                  <a:pt x="0" y="49804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ctr" defTabSz="4889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2800" b="1" kern="0" dirty="0" smtClean="0">
                <a:ln w="10541" cmpd="sng">
                  <a:solidFill>
                    <a:srgbClr val="1F497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1F497D"/>
                </a:solidFill>
                <a:latin typeface="Arial"/>
              </a:rPr>
              <a:t>26904</a:t>
            </a:r>
            <a:r>
              <a:rPr kumimoji="0" lang="ru-RU" sz="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</a:t>
            </a:r>
            <a:endParaRPr kumimoji="0" lang="ru-RU" sz="900" b="1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45589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>
            <a:alpha val="57000"/>
          </a:srgbClr>
        </a:solidFill>
        <a:ln w="6350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197632</TotalTime>
  <Words>2260</Words>
  <Application>Microsoft Office PowerPoint</Application>
  <PresentationFormat>Произвольный</PresentationFormat>
  <Paragraphs>550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Myriad Pro Light</vt:lpstr>
      <vt:lpstr>Times New Roman</vt:lpstr>
      <vt:lpstr>Тема Office</vt:lpstr>
      <vt:lpstr>1_Тема Office</vt:lpstr>
      <vt:lpstr>2_Тема Office</vt:lpstr>
      <vt:lpstr>3_Тема Office</vt:lpstr>
      <vt:lpstr>Презентация PowerPoint</vt:lpstr>
      <vt:lpstr>Презентация PowerPoint</vt:lpstr>
      <vt:lpstr>Количество обращений граждан и организаций, рассмотренных   в территориальных органах МЧС России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Тематика обращений граждан и организаций, поступивших  и рассмотренных в МЧС России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**Начальник отдела - Мохова Ю. В.</dc:creator>
  <cp:lastModifiedBy>Советник - Ксенофонтова Е.В.</cp:lastModifiedBy>
  <cp:revision>3856</cp:revision>
  <cp:lastPrinted>2023-08-29T11:43:12Z</cp:lastPrinted>
  <dcterms:created xsi:type="dcterms:W3CDTF">2019-07-30T12:41:22Z</dcterms:created>
  <dcterms:modified xsi:type="dcterms:W3CDTF">2023-09-28T14:37:23Z</dcterms:modified>
</cp:coreProperties>
</file>