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812" r:id="rId3"/>
    <p:sldMasterId id="2147483824" r:id="rId4"/>
    <p:sldMasterId id="2147483852" r:id="rId5"/>
  </p:sldMasterIdLst>
  <p:notesMasterIdLst>
    <p:notesMasterId r:id="rId23"/>
  </p:notesMasterIdLst>
  <p:handoutMasterIdLst>
    <p:handoutMasterId r:id="rId24"/>
  </p:handoutMasterIdLst>
  <p:sldIdLst>
    <p:sldId id="681" r:id="rId6"/>
    <p:sldId id="576" r:id="rId7"/>
    <p:sldId id="690" r:id="rId8"/>
    <p:sldId id="710" r:id="rId9"/>
    <p:sldId id="691" r:id="rId10"/>
    <p:sldId id="581" r:id="rId11"/>
    <p:sldId id="704" r:id="rId12"/>
    <p:sldId id="622" r:id="rId13"/>
    <p:sldId id="663" r:id="rId14"/>
    <p:sldId id="680" r:id="rId15"/>
    <p:sldId id="694" r:id="rId16"/>
    <p:sldId id="682" r:id="rId17"/>
    <p:sldId id="700" r:id="rId18"/>
    <p:sldId id="706" r:id="rId19"/>
    <p:sldId id="705" r:id="rId20"/>
    <p:sldId id="587" r:id="rId21"/>
    <p:sldId id="565" r:id="rId22"/>
  </p:sldIdLst>
  <p:sldSz cx="9720263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681"/>
            <p14:sldId id="576"/>
            <p14:sldId id="690"/>
            <p14:sldId id="710"/>
            <p14:sldId id="691"/>
            <p14:sldId id="581"/>
            <p14:sldId id="704"/>
            <p14:sldId id="622"/>
            <p14:sldId id="663"/>
            <p14:sldId id="680"/>
            <p14:sldId id="694"/>
            <p14:sldId id="682"/>
            <p14:sldId id="700"/>
            <p14:sldId id="706"/>
            <p14:sldId id="705"/>
            <p14:sldId id="587"/>
            <p14:sldId id="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2"/>
    <a:srgbClr val="DEA04E"/>
    <a:srgbClr val="00CC00"/>
    <a:srgbClr val="C40000"/>
    <a:srgbClr val="FF0000"/>
    <a:srgbClr val="003300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535" autoAdjust="0"/>
  </p:normalViewPr>
  <p:slideViewPr>
    <p:cSldViewPr snapToGrid="0">
      <p:cViewPr varScale="1">
        <p:scale>
          <a:sx n="111" d="100"/>
          <a:sy n="111" d="100"/>
        </p:scale>
        <p:origin x="1194" y="114"/>
      </p:cViewPr>
      <p:guideLst>
        <p:guide orient="horz" pos="2205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6" y="9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07" y="9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6" y="9431258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07" y="9431258"/>
            <a:ext cx="2946401" cy="496968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4" y="36"/>
            <a:ext cx="2945659" cy="498136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8" y="36"/>
            <a:ext cx="2945659" cy="498136"/>
          </a:xfrm>
          <a:prstGeom prst="rect">
            <a:avLst/>
          </a:prstGeom>
        </p:spPr>
        <p:txBody>
          <a:bodyPr vert="horz" lIns="90959" tIns="45492" rIns="90959" bIns="45492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1241425"/>
            <a:ext cx="47498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9" tIns="45492" rIns="90959" bIns="454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4"/>
            <a:ext cx="5438140" cy="3909242"/>
          </a:xfrm>
          <a:prstGeom prst="rect">
            <a:avLst/>
          </a:prstGeom>
        </p:spPr>
        <p:txBody>
          <a:bodyPr vert="horz" lIns="90959" tIns="45492" rIns="90959" bIns="454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4" y="9430106"/>
            <a:ext cx="2945659" cy="498134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8" y="9430106"/>
            <a:ext cx="2945659" cy="498134"/>
          </a:xfrm>
          <a:prstGeom prst="rect">
            <a:avLst/>
          </a:prstGeom>
        </p:spPr>
        <p:txBody>
          <a:bodyPr vert="horz" lIns="90959" tIns="45492" rIns="90959" bIns="45492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0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72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1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5525" y="1241425"/>
            <a:ext cx="4746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9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7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2050" y="1111250"/>
            <a:ext cx="4252913" cy="3001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77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53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3" y="1122363"/>
            <a:ext cx="7290197" cy="2387600"/>
          </a:xfrm>
        </p:spPr>
        <p:txBody>
          <a:bodyPr anchor="b"/>
          <a:lstStyle>
            <a:lvl1pPr algn="ctr"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3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26" indent="0" algn="ctr">
              <a:buNone/>
              <a:defRPr sz="1595"/>
            </a:lvl2pPr>
            <a:lvl3pPr marL="729051" indent="0" algn="ctr">
              <a:buNone/>
              <a:defRPr sz="1435"/>
            </a:lvl3pPr>
            <a:lvl4pPr marL="1093577" indent="0" algn="ctr">
              <a:buNone/>
              <a:defRPr sz="1276"/>
            </a:lvl4pPr>
            <a:lvl5pPr marL="1458102" indent="0" algn="ctr">
              <a:buNone/>
              <a:defRPr sz="1276"/>
            </a:lvl5pPr>
            <a:lvl6pPr marL="1822628" indent="0" algn="ctr">
              <a:buNone/>
              <a:defRPr sz="1276"/>
            </a:lvl6pPr>
            <a:lvl7pPr marL="2187153" indent="0" algn="ctr">
              <a:buNone/>
              <a:defRPr sz="1276"/>
            </a:lvl7pPr>
            <a:lvl8pPr marL="2551679" indent="0" algn="ctr">
              <a:buNone/>
              <a:defRPr sz="1276"/>
            </a:lvl8pPr>
            <a:lvl9pPr marL="291620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23.11.2023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23.11.2023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23.11.2023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23.11.2023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23.11.2023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23.11.2023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23.11.2023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0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48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6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8" y="1709771"/>
            <a:ext cx="8383727" cy="2852737"/>
          </a:xfrm>
        </p:spPr>
        <p:txBody>
          <a:bodyPr anchor="b"/>
          <a:lstStyle>
            <a:lvl1pPr>
              <a:defRPr sz="478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8" y="4589496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26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51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57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62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153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67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20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4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76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39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7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47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3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9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9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23.11.2023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5645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50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28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15136" lvl="0" indent="-207567" algn="l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5">
                <a:solidFill>
                  <a:srgbClr val="888888"/>
                </a:solidFill>
              </a:defRPr>
            </a:lvl1pPr>
            <a:lvl2pPr marL="830271" lvl="1" indent="-207567" algn="l">
              <a:spcBef>
                <a:spcPts val="3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12">
                <a:solidFill>
                  <a:srgbClr val="888888"/>
                </a:solidFill>
              </a:defRPr>
            </a:lvl2pPr>
            <a:lvl3pPr marL="1245406" lvl="2" indent="-207567" algn="l"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78">
                <a:solidFill>
                  <a:srgbClr val="888888"/>
                </a:solidFill>
              </a:defRPr>
            </a:lvl3pPr>
            <a:lvl4pPr marL="1660542" lvl="3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4pPr>
            <a:lvl5pPr marL="2075677" lvl="4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5pPr>
            <a:lvl6pPr marL="2490813" lvl="5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6pPr>
            <a:lvl7pPr marL="2905948" lvl="6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7pPr>
            <a:lvl8pPr marL="3321083" lvl="7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8pPr>
            <a:lvl9pPr marL="3736219" lvl="8" indent="-207567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23.11.2023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5791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5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271" lvl="1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06" lvl="2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2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271" lvl="1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06" lvl="2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23.11.2023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3125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23.11.2023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71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100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92072" algn="l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9"/>
            </a:lvl1pPr>
            <a:lvl2pPr marL="830271" lvl="1" indent="-36900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53"/>
            </a:lvl2pPr>
            <a:lvl3pPr marL="1245406" lvl="2" indent="-345888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150"/>
            </a:lvl3pPr>
            <a:lvl4pPr marL="1660542" lvl="3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5"/>
            </a:lvl4pPr>
            <a:lvl5pPr marL="2075677" lvl="4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5"/>
            </a:lvl5pPr>
            <a:lvl6pPr marL="2490813" lvl="5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6pPr>
            <a:lvl7pPr marL="2905948" lvl="6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7pPr>
            <a:lvl8pPr marL="3321083" lvl="7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8pPr>
            <a:lvl9pPr marL="3736219" lvl="8" indent="-322883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2075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271" lvl="1" indent="-207567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06" lvl="2" indent="-207567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542" lvl="3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677" lvl="4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813" lvl="5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5948" lvl="6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083" lvl="7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219" lvl="8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23.11.2023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02822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5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2075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271" lvl="1" indent="-207567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06" lvl="2" indent="-207567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542" lvl="3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677" lvl="4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813" lvl="5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5948" lvl="6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083" lvl="7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219" lvl="8" indent="-207567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14630"/>
      </p:ext>
    </p:extLst>
  </p:cSld>
  <p:clrMapOvr>
    <a:masterClrMapping/>
  </p:clrMapOvr>
  <p:transition spd="slow">
    <p:wipe dir="r"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2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271" lvl="1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06" lvl="2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23.11.2023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7803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7" y="2106903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0" y="846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36" lvl="0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271" lvl="1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06" lvl="2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542" lvl="3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677" lvl="4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813" lvl="5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5948" lvl="6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083" lvl="7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219" lvl="8" indent="-311352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23.11.2023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54280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6" y="6480683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19195">
              <a:defRPr sz="127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00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4" tIns="39601" rIns="79204" bIns="39601" rtlCol="0" anchor="ctr"/>
          <a:lstStyle/>
          <a:p>
            <a:pPr algn="ctr" defTabSz="792034" fontAlgn="base">
              <a:spcBef>
                <a:spcPct val="0"/>
              </a:spcBef>
              <a:spcAft>
                <a:spcPct val="0"/>
              </a:spcAft>
            </a:pPr>
            <a:endParaRPr lang="ru-RU" sz="1478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612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612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47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3002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80" tIns="28590" rIns="57180" bIns="28590" rtlCol="0" anchor="ctr"/>
          <a:lstStyle/>
          <a:p>
            <a:pPr algn="ctr" defTabSz="571808" fontAlgn="base">
              <a:spcBef>
                <a:spcPct val="0"/>
              </a:spcBef>
              <a:spcAft>
                <a:spcPct val="0"/>
              </a:spcAft>
            </a:pPr>
            <a:endParaRPr lang="ru-RU" sz="1075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10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874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06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59923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6" tIns="34473" rIns="68946" bIns="34473" rtlCol="0" anchor="ctr"/>
          <a:lstStyle/>
          <a:p>
            <a:pPr algn="ctr" defTabSz="689504"/>
            <a:endParaRPr lang="ru-RU" sz="1007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8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8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06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2" y="30052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8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054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0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5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26" indent="0">
              <a:buNone/>
              <a:defRPr sz="1595" b="1"/>
            </a:lvl2pPr>
            <a:lvl3pPr marL="729051" indent="0">
              <a:buNone/>
              <a:defRPr sz="1435" b="1"/>
            </a:lvl3pPr>
            <a:lvl4pPr marL="1093577" indent="0">
              <a:buNone/>
              <a:defRPr sz="1276" b="1"/>
            </a:lvl4pPr>
            <a:lvl5pPr marL="1458102" indent="0">
              <a:buNone/>
              <a:defRPr sz="1276" b="1"/>
            </a:lvl5pPr>
            <a:lvl6pPr marL="1822628" indent="0">
              <a:buNone/>
              <a:defRPr sz="1276" b="1"/>
            </a:lvl6pPr>
            <a:lvl7pPr marL="2187153" indent="0">
              <a:buNone/>
              <a:defRPr sz="1276" b="1"/>
            </a:lvl7pPr>
            <a:lvl8pPr marL="2551679" indent="0">
              <a:buNone/>
              <a:defRPr sz="1276" b="1"/>
            </a:lvl8pPr>
            <a:lvl9pPr marL="291620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74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5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78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5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5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38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1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61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5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2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36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5" y="273055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11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54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09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3" y="274643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3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58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26" indent="0">
              <a:buNone/>
              <a:defRPr sz="2232"/>
            </a:lvl2pPr>
            <a:lvl3pPr marL="729051" indent="0">
              <a:buNone/>
              <a:defRPr sz="1914"/>
            </a:lvl3pPr>
            <a:lvl4pPr marL="1093577" indent="0">
              <a:buNone/>
              <a:defRPr sz="1595"/>
            </a:lvl4pPr>
            <a:lvl5pPr marL="1458102" indent="0">
              <a:buNone/>
              <a:defRPr sz="1595"/>
            </a:lvl5pPr>
            <a:lvl6pPr marL="1822628" indent="0">
              <a:buNone/>
              <a:defRPr sz="1595"/>
            </a:lvl6pPr>
            <a:lvl7pPr marL="2187153" indent="0">
              <a:buNone/>
              <a:defRPr sz="1595"/>
            </a:lvl7pPr>
            <a:lvl8pPr marL="2551679" indent="0">
              <a:buNone/>
              <a:defRPr sz="1595"/>
            </a:lvl8pPr>
            <a:lvl9pPr marL="2916204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26" indent="0">
              <a:buNone/>
              <a:defRPr sz="1116"/>
            </a:lvl2pPr>
            <a:lvl3pPr marL="729051" indent="0">
              <a:buNone/>
              <a:defRPr sz="957"/>
            </a:lvl3pPr>
            <a:lvl4pPr marL="1093577" indent="0">
              <a:buNone/>
              <a:defRPr sz="797"/>
            </a:lvl4pPr>
            <a:lvl5pPr marL="1458102" indent="0">
              <a:buNone/>
              <a:defRPr sz="797"/>
            </a:lvl5pPr>
            <a:lvl6pPr marL="1822628" indent="0">
              <a:buNone/>
              <a:defRPr sz="797"/>
            </a:lvl6pPr>
            <a:lvl7pPr marL="2187153" indent="0">
              <a:buNone/>
              <a:defRPr sz="797"/>
            </a:lvl7pPr>
            <a:lvl8pPr marL="2551679" indent="0">
              <a:buNone/>
              <a:defRPr sz="797"/>
            </a:lvl8pPr>
            <a:lvl9pPr marL="291620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68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68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7" y="6356383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39" y="6356383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51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3" indent="-182263" algn="l" defTabSz="729051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788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14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839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365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891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416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3942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467" indent="-182263" algn="l" defTabSz="729051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26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51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577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02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628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153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679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algn="l" defTabSz="729051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23.11.2023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0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400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6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5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5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55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1" y="6356355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9.w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wmf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wmf"/><Relationship Id="rId5" Type="http://schemas.openxmlformats.org/officeDocument/2006/relationships/image" Target="../media/image32.png"/><Relationship Id="rId4" Type="http://schemas.microsoft.com/office/2007/relationships/hdphoto" Target="../media/hdphoto9.wdp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wmf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wmf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234" y="1696132"/>
            <a:ext cx="2614806" cy="2614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0040" y="2702693"/>
            <a:ext cx="5913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1378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ИНФОРМАЦИОННО-АНАЛИТИЧЕСКИЙ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1378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результатах работы с обращениями граждан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МЧС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 </a:t>
            </a:r>
          </a:p>
          <a:p>
            <a:pPr marR="0" lvl="0" algn="ctr" defTabSz="1378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месяцев 2023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431897" y="22471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marL="0" marR="0" lvl="0" indent="0" algn="ctr" defTabSz="123337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378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Министерство Российской Федерации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1262" y="6070886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Москва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 Light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Light" pitchFamily="34" charset="0"/>
                <a:ea typeface="+mn-ea"/>
                <a:cs typeface="Arial" panose="020B0604020202020204" pitchFamily="34" charset="0"/>
              </a:rPr>
              <a:t>2023 г.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 Light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4985" y="1078866"/>
            <a:ext cx="9719064" cy="8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647982" y="4176721"/>
            <a:ext cx="2712058" cy="11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77383"/>
            <a:ext cx="7741710" cy="35317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 и организаций, поступивших 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рассмотренных в МЧС России</a:t>
            </a:r>
            <a:endParaRPr lang="ru-RU" sz="1400" b="1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5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10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4466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39454"/>
              </p:ext>
            </p:extLst>
          </p:nvPr>
        </p:nvGraphicFramePr>
        <p:xfrm>
          <a:off x="125046" y="648681"/>
          <a:ext cx="9403464" cy="6103812"/>
        </p:xfrm>
        <a:graphic>
          <a:graphicData uri="http://schemas.openxmlformats.org/drawingml/2006/table">
            <a:tbl>
              <a:tblPr/>
              <a:tblGrid>
                <a:gridCol w="5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4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месяцев 2022 г.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месяцев 2023 г.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Динамика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изменений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службы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соблюдение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требований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безопасности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52400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60662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15,8%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25660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49153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91,6%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связанные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рассмотрением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прекращение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документами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материалами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касающимися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5710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6288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10,0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Деятельность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принимаемые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решения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отдельные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касающиеся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3873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9,5%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Предупреждение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преодоление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ЧС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4022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3801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-5,5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Запросы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архивных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sym typeface="Arial"/>
                        </a:rPr>
                        <a:t>5807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4246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Коммунальное хозяйство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имущества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ограждающие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конструкции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места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пользования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придомовая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территория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2820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2775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-1,6%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Трудовые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отношения. Прохождение службы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2145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2311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6,1%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7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Гражданская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оборона (содержание и обслуживание ЗСГО)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2504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2135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-14,7%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возможных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фактах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коррупции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противоправного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поведения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сотрудников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обжалования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должностных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лиц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МЧС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России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1383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1083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-21,7%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Жилищные вопросы (предоставление субсидий, ЕСВ, ГЖС, служебного жилья, выселение из служебного жилья)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719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-39,6%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Социальная сфера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 (компенсационные выплаты)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1831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1750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-4,4%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4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418" y="-106303"/>
            <a:ext cx="8157475" cy="86311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Обзор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и организаций, поступивших  и рассмотренных  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МЧС России по вопросам деятельности ГИМС</a:t>
            </a:r>
          </a:p>
        </p:txBody>
      </p:sp>
      <p:sp>
        <p:nvSpPr>
          <p:cNvPr id="32" name="Номер слайда 3"/>
          <p:cNvSpPr txBox="1">
            <a:spLocks/>
          </p:cNvSpPr>
          <p:nvPr/>
        </p:nvSpPr>
        <p:spPr>
          <a:xfrm>
            <a:off x="9117370" y="0"/>
            <a:ext cx="3252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11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59183" y="664047"/>
            <a:ext cx="8601901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00924" y="2509474"/>
            <a:ext cx="4371834" cy="424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defRPr/>
            </a:pPr>
            <a:endParaRPr lang="ru-RU" sz="1100" b="1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  <a:p>
            <a:pPr indent="457200" algn="just">
              <a:defRPr/>
            </a:pPr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граждане обращаются по следующим темам:</a:t>
            </a:r>
          </a:p>
          <a:p>
            <a:pPr indent="457200" algn="just">
              <a:defRPr/>
            </a:pPr>
            <a:endParaRPr lang="ru-RU" sz="1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90000"/>
              </a:lnSpc>
              <a:defRPr/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вопросы организации, порядка и качества предоставления государственных услуг ГИМС МЧС России (выдача и  переоформление судового билета, тестирование на право управления маломерным судном);</a:t>
            </a:r>
          </a:p>
          <a:p>
            <a:pPr indent="457200" algn="just">
              <a:lnSpc>
                <a:spcPct val="90000"/>
              </a:lnSpc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разъяснения положений нормативных правовых актов, регламентирующих оказание государственных услуг подразделениями ГИМС МЧС России по государственной регистрации и освидетельствовании маломерных судов, используемых в некоммерческих целях, и аттестации на право управления маломерными судами, используемыми в некоммерческих целях;</a:t>
            </a:r>
          </a:p>
          <a:p>
            <a:pPr indent="457200" algn="just">
              <a:lnSpc>
                <a:spcPct val="90000"/>
              </a:lnSpc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разъяснения вопросов организации обеспечения безопасности людей на водных объектах в целях недопущения гибели и травматизма людей;</a:t>
            </a:r>
          </a:p>
          <a:p>
            <a:pPr indent="457200" algn="just">
              <a:lnSpc>
                <a:spcPct val="90000"/>
              </a:lnSpc>
              <a:defRPr/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жалобы на противоправные действия должностных лиц ГИМС территориальных органов МЧС России;</a:t>
            </a:r>
          </a:p>
          <a:p>
            <a:pPr indent="457200" algn="just">
              <a:lnSpc>
                <a:spcPct val="90000"/>
              </a:lnSpc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предложения различных образцов технических средств: вездеходов, лодок, в том числе предложения оформить патент на полезную модель за счёт средств МЧС России;</a:t>
            </a:r>
          </a:p>
          <a:p>
            <a:pPr indent="457200" algn="just">
              <a:lnSpc>
                <a:spcPct val="90000"/>
              </a:lnSpc>
            </a:pPr>
            <a:r>
              <a: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вопросы выработки и реализации государственной политики в области обеспечения безопасности людей на водных объектах в пределах компетенции МЧС России.</a:t>
            </a:r>
          </a:p>
          <a:p>
            <a:pPr algn="just">
              <a:defRPr/>
            </a:pPr>
            <a:endParaRPr lang="ru-RU" sz="1000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7" y="770536"/>
            <a:ext cx="2496876" cy="19534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66193" y="1003959"/>
            <a:ext cx="168059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49153</a:t>
            </a:r>
            <a:endParaRPr lang="en-US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1F497D"/>
                </a:solidFill>
                <a:latin typeface="Calibri"/>
              </a:rPr>
              <a:t>(9 месяцев 2023 г.)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06604" y="1933181"/>
            <a:ext cx="16943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Calibri"/>
                <a:cs typeface="Arial" panose="020B0604020202020204" pitchFamily="34" charset="0"/>
              </a:rPr>
              <a:t>25660</a:t>
            </a:r>
          </a:p>
          <a:p>
            <a:pPr algn="ctr">
              <a:defRPr/>
            </a:pPr>
            <a:r>
              <a:rPr lang="ru-RU" sz="1200" dirty="0">
                <a:solidFill>
                  <a:srgbClr val="1F497D"/>
                </a:solidFill>
                <a:latin typeface="Calibri"/>
              </a:rPr>
              <a:t>(9 месяцев 2022 г.) </a:t>
            </a:r>
          </a:p>
        </p:txBody>
      </p:sp>
      <p:sp>
        <p:nvSpPr>
          <p:cNvPr id="19" name="Freeform 8"/>
          <p:cNvSpPr>
            <a:spLocks noChangeAspect="1"/>
          </p:cNvSpPr>
          <p:nvPr/>
        </p:nvSpPr>
        <p:spPr bwMode="gray">
          <a:xfrm rot="10969041">
            <a:off x="3377306" y="1574857"/>
            <a:ext cx="310457" cy="30312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US" sz="1900" kern="0" dirty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03299" y="1588225"/>
            <a:ext cx="81477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07">
              <a:defRPr/>
            </a:pPr>
            <a:r>
              <a:rPr lang="ru-RU" sz="1400" dirty="0">
                <a:solidFill>
                  <a:srgbClr val="FF0000"/>
                </a:solidFill>
                <a:latin typeface="Calibri"/>
              </a:rPr>
              <a:t>(91,6%)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7650" y="2884445"/>
            <a:ext cx="3975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количество обращений по вопросам     деятельности ГИМС поступило в: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5060" y="982397"/>
            <a:ext cx="4366762" cy="15742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данных обращений обусловлен изменениями в Федеральный закон от 26.10.2002 № 127-ФЗ «О несостоятельности (банкротстве)», которые предусматривают введение упрощенного порядка банкротства для физических лиц. Запросы финансовых управляющих и граждан о наличии или отсутствии маломерных судов, зарегистрированных за гражданами составляют </a:t>
            </a:r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общего числа обращений.</a:t>
            </a:r>
          </a:p>
          <a:p>
            <a:pPr indent="457200" algn="just">
              <a:lnSpc>
                <a:spcPct val="90000"/>
              </a:lnSpc>
            </a:pPr>
            <a:endParaRPr lang="ru-RU" sz="1100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111" y="3610657"/>
            <a:ext cx="4289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Кемеровской области            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594" y="3890500"/>
            <a:ext cx="429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Саратовской области      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131" y="4173716"/>
            <a:ext cx="42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Удмуртской Республике         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3099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95" y="4490899"/>
            <a:ext cx="439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Свердловской области   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1942" y="5409211"/>
            <a:ext cx="424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Республике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Мордовия    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ru-RU" sz="1600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496" y="5124718"/>
            <a:ext cx="435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Самарской области          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3495" y="4842738"/>
            <a:ext cx="430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Новосибирской  области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129" y="5952791"/>
            <a:ext cx="430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Республике Татарстан     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1349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496" y="5690946"/>
            <a:ext cx="4304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 МЧС России по г. Москве                                        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1437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545638" y="3322552"/>
            <a:ext cx="4157858" cy="129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959512" y="2969608"/>
            <a:ext cx="4157858" cy="129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436" y="33517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12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643" y="198055"/>
            <a:ext cx="8286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3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Федерального закона </a:t>
            </a:r>
            <a:r>
              <a:rPr lang="ru-RU" sz="13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04.08.2023 № 480-ФЗ </a:t>
            </a:r>
            <a:r>
              <a:rPr lang="ru-RU" sz="13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</a:t>
            </a:r>
            <a:r>
              <a:rPr lang="ru-RU" sz="13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Федеральный закон от 02.05.2006 № 59-ФЗ «О порядке рассмотрения обращений граждан Российской Федерации»</a:t>
            </a:r>
          </a:p>
          <a:p>
            <a:pPr lvl="0" algn="ctr">
              <a:defRPr/>
            </a:pP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951742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3436" y="1369545"/>
            <a:ext cx="891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Федеральным законом от 04.08.2023 № 480-ФЗ внесены изменения в Федеральный закон от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02.05.2006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№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59-ФЗ </a:t>
            </a:r>
            <a:r>
              <a:rPr lang="ru-RU" sz="160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порядке рассмотрения обращений граждан Российской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Федерации</a:t>
            </a:r>
            <a:r>
              <a:rPr lang="ru-RU" sz="1600" dirty="0" smtClean="0">
                <a:solidFill>
                  <a:srgbClr val="002060"/>
                </a:solidFill>
                <a:latin typeface="Arial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6210" y="2417925"/>
            <a:ext cx="5866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 algn="just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Закреплена возможность направления обращений в форме электронного документа </a:t>
            </a:r>
            <a:r>
              <a:rPr lang="ru-RU" sz="1400" dirty="0">
                <a:solidFill>
                  <a:srgbClr val="002060"/>
                </a:solidFill>
              </a:rPr>
              <a:t>через Единый портал государственных и муниципальных услуг (функций</a:t>
            </a:r>
            <a:r>
              <a:rPr lang="ru-RU" sz="1400" dirty="0" smtClean="0">
                <a:solidFill>
                  <a:srgbClr val="002060"/>
                </a:solidFill>
              </a:rPr>
              <a:t>) (далее – Единый портал)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2915236" y="2494584"/>
            <a:ext cx="329366" cy="4429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6209" y="3721696"/>
            <a:ext cx="5866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Ответ на обращение </a:t>
            </a: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форме электронного </a:t>
            </a:r>
            <a:r>
              <a:rPr lang="ru-RU" sz="1400" dirty="0" smtClean="0">
                <a:solidFill>
                  <a:srgbClr val="002060"/>
                </a:solidFill>
              </a:rPr>
              <a:t>документа, поданного с использованием Единого портала будет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направляться по адресу (уникальному идентификатору)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личного кабинета гражданина на Едином портале.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2915236" y="3902546"/>
            <a:ext cx="329366" cy="4429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4" name="Picture 6" descr="C:\Users\91038\Downloads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" y="2661373"/>
            <a:ext cx="2243337" cy="3074753"/>
          </a:xfrm>
          <a:prstGeom prst="rect">
            <a:avLst/>
          </a:prstGeom>
          <a:noFill/>
          <a:ln w="50800" cap="sq" cmpd="dbl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4-конечная звезда 21"/>
          <p:cNvSpPr/>
          <p:nvPr/>
        </p:nvSpPr>
        <p:spPr>
          <a:xfrm>
            <a:off x="2915236" y="5376497"/>
            <a:ext cx="329366" cy="44293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63530" y="5043629"/>
            <a:ext cx="5866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 algn="just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Изменения вступили в силу с 1 сентября 2023 года. Вместе с тем предусмотрено, что если  возможность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направления обращений и ответов на них  с </a:t>
            </a:r>
            <a:r>
              <a:rPr lang="ru-RU" sz="1400" dirty="0">
                <a:solidFill>
                  <a:srgbClr val="002060"/>
                </a:solidFill>
              </a:rPr>
              <a:t>использованием </a:t>
            </a:r>
            <a:r>
              <a:rPr lang="ru-RU" sz="1400" dirty="0" smtClean="0">
                <a:solidFill>
                  <a:srgbClr val="002060"/>
                </a:solidFill>
              </a:rPr>
              <a:t>Единого портала не будет реализована до вступления поправок в силу, такая возможность должна быть обеспечена  не позднее 1 января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2025 года.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91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57" y="3465073"/>
            <a:ext cx="2187113" cy="3010301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952" y="62563"/>
            <a:ext cx="8157475" cy="86311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участии МЧС России в эксперименте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обращений граждан и ответов на них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Номер слайда 3"/>
          <p:cNvSpPr txBox="1">
            <a:spLocks/>
          </p:cNvSpPr>
          <p:nvPr/>
        </p:nvSpPr>
        <p:spPr>
          <a:xfrm>
            <a:off x="9161427" y="-1243"/>
            <a:ext cx="3252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13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762525"/>
            <a:ext cx="9720263" cy="15418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99" y="3500439"/>
            <a:ext cx="2171644" cy="2939571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301" y="1460076"/>
            <a:ext cx="31999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55925" algn="l"/>
                <a:tab pos="3679825" algn="l"/>
              </a:tabLst>
            </a:pP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МЧС России </a:t>
            </a:r>
            <a:endParaRPr lang="ru-RU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955925" algn="l"/>
                <a:tab pos="3679825" algn="l"/>
              </a:tabLst>
            </a:pP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18.08.2023 № 841 </a:t>
            </a:r>
            <a:endParaRPr lang="ru-RU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ctr">
              <a:tabLst>
                <a:tab pos="2955925" algn="l"/>
                <a:tab pos="3679825" algn="l"/>
              </a:tabLst>
            </a:pP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 сии 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гражданами и юридическими  лицами сообщений и обращений, а также для направления ответов на указанные сообщения и обращения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6" y="3511722"/>
            <a:ext cx="2189613" cy="299901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2406" y="1470621"/>
            <a:ext cx="2736329" cy="1477328"/>
          </a:xfrm>
          <a:prstGeom prst="rect">
            <a:avLst/>
          </a:prstGeom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создания единого окна цифровой обратной связи на базе федеральной государственной информационной системы «Единый портал государственных и муниципальных услуг</a:t>
            </a:r>
            <a:b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(функций)» МЧС России заключило </a:t>
            </a:r>
            <a:b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взаимодействии</a:t>
            </a:r>
            <a:b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Минцифр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  <a:endParaRPr lang="ru-RU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688551" y="4970225"/>
            <a:ext cx="526581" cy="32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71191" y="1349842"/>
            <a:ext cx="6539948" cy="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26" name="Прямоугольник 25"/>
          <p:cNvSpPr/>
          <p:nvPr/>
        </p:nvSpPr>
        <p:spPr>
          <a:xfrm>
            <a:off x="3198681" y="888177"/>
            <a:ext cx="588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>
              <a:tabLst>
                <a:tab pos="2955925" algn="l"/>
                <a:tab pos="3679825" algn="l"/>
              </a:tabLst>
            </a:pP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 -  распорядительные акты МЧС России по вопросам внедрения Платформы обратной связи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436" y="33517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Прямоугольник 45"/>
          <p:cNvSpPr/>
          <p:nvPr/>
        </p:nvSpPr>
        <p:spPr>
          <a:xfrm>
            <a:off x="6418053" y="1411920"/>
            <a:ext cx="31930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955925" algn="l"/>
                <a:tab pos="3679825" algn="l"/>
              </a:tabLst>
            </a:pP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lvl="0" algn="ctr">
              <a:tabLst>
                <a:tab pos="2955925" algn="l"/>
                <a:tab pos="3679825" algn="l"/>
              </a:tabLst>
            </a:pPr>
            <a:r>
              <a:rPr lang="ru-RU" sz="1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01.09.2023 № 779 </a:t>
            </a: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рассмотрения сообщений и обращений граждан и юридических лиц, поступающих с использованием технического решения единого окна цифровой обратной связи на базе федеральной государственной информационной системы «Единый портал государственных и муниципальных услуг (функций)», и направления ответов на такие сообщения</a:t>
            </a:r>
            <a:r>
              <a:rPr lang="ru-RU" sz="1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6140080" y="5005589"/>
            <a:ext cx="526581" cy="329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0359"/>
            <a:ext cx="2910577" cy="20427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682" y="989301"/>
            <a:ext cx="2325045" cy="13181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95" y="-4484"/>
            <a:ext cx="8157475" cy="86311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участии МЧС России в эксперименте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обращений граждан и ответов на них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Номер слайда 3"/>
          <p:cNvSpPr txBox="1">
            <a:spLocks/>
          </p:cNvSpPr>
          <p:nvPr/>
        </p:nvSpPr>
        <p:spPr>
          <a:xfrm>
            <a:off x="9156838" y="9397"/>
            <a:ext cx="3252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14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762525"/>
            <a:ext cx="9720263" cy="15418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21" name="Picture 2" descr="C:\Users\95032\Desktop\ПОС, скрин Л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29" y="2520679"/>
            <a:ext cx="6634692" cy="4132441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2057399" y="3086849"/>
            <a:ext cx="667007" cy="333754"/>
          </a:xfrm>
          <a:prstGeom prst="rightArrow">
            <a:avLst>
              <a:gd name="adj1" fmla="val 559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71" y="997840"/>
            <a:ext cx="1759282" cy="3795816"/>
          </a:xfrm>
          <a:prstGeom prst="rect">
            <a:avLst/>
          </a:prstGeom>
          <a:ln w="73025" cap="rnd" cmpd="sng">
            <a:solidFill>
              <a:srgbClr val="4F81BD">
                <a:shade val="95000"/>
                <a:satMod val="105000"/>
              </a:srgbClr>
            </a:solidFill>
          </a:ln>
        </p:spPr>
      </p:pic>
      <p:sp>
        <p:nvSpPr>
          <p:cNvPr id="33" name="Полилиния 32"/>
          <p:cNvSpPr/>
          <p:nvPr/>
        </p:nvSpPr>
        <p:spPr>
          <a:xfrm>
            <a:off x="2335794" y="832010"/>
            <a:ext cx="840255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89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3419645" y="861314"/>
            <a:ext cx="4481964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т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ерриториальных органов МЧС России подключены к ПОС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436" y="33517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Полилиния 27"/>
          <p:cNvSpPr/>
          <p:nvPr/>
        </p:nvSpPr>
        <p:spPr>
          <a:xfrm>
            <a:off x="3419645" y="1614932"/>
            <a:ext cx="4561477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fontAlgn="auto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сотрудников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центрального аппарата и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территориальных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органов МЧС России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задействованы в работе в ПОС 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2112483" y="1586082"/>
            <a:ext cx="1171482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более</a:t>
            </a:r>
          </a:p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5233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" y="789356"/>
            <a:ext cx="2143549" cy="1215239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69574" y="675861"/>
            <a:ext cx="9650689" cy="0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17292"/>
              </p:ext>
            </p:extLst>
          </p:nvPr>
        </p:nvGraphicFramePr>
        <p:xfrm>
          <a:off x="2646797" y="2038137"/>
          <a:ext cx="6881726" cy="4029606"/>
        </p:xfrm>
        <a:graphic>
          <a:graphicData uri="http://schemas.openxmlformats.org/drawingml/2006/table">
            <a:tbl>
              <a:tblPr firstRow="1" lastCol="1" bandRow="1">
                <a:tableStyleId>{93296810-A885-4BE3-A3E7-6D5BEEA58F35}</a:tableStyleId>
              </a:tblPr>
              <a:tblGrid>
                <a:gridCol w="184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258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ru-RU" sz="8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категории</a:t>
                      </a:r>
                      <a:endParaRPr lang="ru-RU" sz="8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Пожарная безопасность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Предупреждение ЧС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Иное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86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2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 МЧС России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Тюменской области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2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b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Саратовской области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b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Кировской области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2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b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Республике Хакасия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24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b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Московской области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Астраханской области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Владимирской области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77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Кемеровской области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985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Ленинградской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852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</a:t>
                      </a: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Новосибирской области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590">
                <a:tc gridSpan="5">
                  <a:txBody>
                    <a:bodyPr/>
                    <a:lstStyle/>
                    <a:p>
                      <a:pPr marL="92075" indent="0" algn="l" fontAlgn="b"/>
                      <a:r>
                        <a:rPr lang="ru-RU" sz="800" b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800" b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40327" y="759432"/>
            <a:ext cx="71881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 поступило и рассмотрено в центральном аппарате и территориальных органах МЧС России посредством </a:t>
            </a:r>
            <a:r>
              <a:rPr lang="ru-RU" sz="10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федеральной государственной информационной системы «Единый портал государственных и муниципальных услуг (функций</a:t>
            </a: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)»</a:t>
            </a:r>
            <a:endParaRPr lang="ru-RU" sz="1000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15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84081" y="15026"/>
            <a:ext cx="8157475" cy="863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3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об участии МЧС России в эксперименте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обращений граждан и ответов на них</a:t>
            </a:r>
            <a:br>
              <a:rPr lang="ru-RU" sz="1300" b="1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3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77283" y="1275372"/>
            <a:ext cx="486882" cy="391169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1199" y="1343126"/>
            <a:ext cx="7263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-  по  вопросам пожарной безопасности;</a:t>
            </a:r>
            <a:endParaRPr lang="ru-RU" sz="1000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764506" y="1462625"/>
            <a:ext cx="575821" cy="462994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21074" y="1793813"/>
            <a:ext cx="6976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-  по  вопросам предупреждения и ликвидации чрезвычайных ситуаций</a:t>
            </a:r>
            <a:r>
              <a:rPr lang="ru-RU" sz="12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1" y="2061606"/>
            <a:ext cx="1915640" cy="296530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5" y="3212134"/>
            <a:ext cx="1844518" cy="302963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Полилиния 18"/>
          <p:cNvSpPr/>
          <p:nvPr/>
        </p:nvSpPr>
        <p:spPr>
          <a:xfrm>
            <a:off x="1360596" y="647322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16</a:t>
            </a:r>
          </a:p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(с 01.09.2023</a:t>
            </a:r>
          </a:p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по 31.09.2023</a:t>
            </a:r>
            <a:r>
              <a:rPr lang="ru-RU" sz="10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0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77283" y="1343126"/>
            <a:ext cx="7567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1776884" y="1585687"/>
            <a:ext cx="575821" cy="462994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4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11199" y="1470365"/>
            <a:ext cx="7151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- </a:t>
            </a: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по  иным вопросам</a:t>
            </a:r>
            <a:r>
              <a:rPr lang="en-US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(</a:t>
            </a:r>
            <a:r>
              <a:rPr lang="ru-RU" sz="10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правила подачи обращений, просьба о продлении срока предписания, заявление на регистрацию туристической группы, об устранении нарушений обязательных требований пожарной безопасности);</a:t>
            </a:r>
            <a:endParaRPr lang="ru-RU" sz="1000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8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" y="510577"/>
            <a:ext cx="1700526" cy="1700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5" y="3918029"/>
            <a:ext cx="21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F497D"/>
                </a:solidFill>
              </a:rPr>
              <a:t>Сибирский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3034</a:t>
            </a:r>
            <a:endParaRPr lang="ru-RU" sz="1400" b="1" dirty="0">
              <a:solidFill>
                <a:srgbClr val="1F497D"/>
              </a:solidFill>
            </a:endParaRPr>
          </a:p>
          <a:p>
            <a:r>
              <a:rPr lang="ru-RU" sz="1400" dirty="0" smtClean="0">
                <a:solidFill>
                  <a:srgbClr val="1F497D"/>
                </a:solidFill>
              </a:rPr>
              <a:t>Центральный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3606</a:t>
            </a:r>
            <a:endParaRPr lang="ru-RU" sz="1400" b="1" dirty="0">
              <a:solidFill>
                <a:srgbClr val="1F497D"/>
              </a:solidFill>
            </a:endParaRPr>
          </a:p>
          <a:p>
            <a:r>
              <a:rPr lang="ru-RU" sz="1400" dirty="0" smtClean="0">
                <a:solidFill>
                  <a:srgbClr val="1F497D"/>
                </a:solidFill>
              </a:rPr>
              <a:t>Приволжский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1538</a:t>
            </a:r>
          </a:p>
          <a:p>
            <a:r>
              <a:rPr lang="ru-RU" sz="1400" dirty="0" smtClean="0">
                <a:solidFill>
                  <a:srgbClr val="1F497D"/>
                </a:solidFill>
              </a:rPr>
              <a:t>Южный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1559</a:t>
            </a:r>
            <a:endParaRPr lang="ru-RU" sz="1400" b="1" dirty="0">
              <a:solidFill>
                <a:srgbClr val="1F497D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7" y="5847599"/>
            <a:ext cx="737774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234" y="28226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83664" y="131206"/>
            <a:ext cx="1208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работы телефонов доверия МЧС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4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65793"/>
            <a:ext cx="9719637" cy="3927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1157" y="9416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16                                                   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3870" y="688329"/>
            <a:ext cx="5216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</a:rPr>
              <a:t>14545</a:t>
            </a: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</a:rPr>
              <a:t> </a:t>
            </a:r>
            <a:r>
              <a:rPr lang="ru-RU" sz="1400" b="1" cap="all" dirty="0" smtClean="0">
                <a:solidFill>
                  <a:srgbClr val="1F497D"/>
                </a:solidFill>
              </a:rPr>
              <a:t>звонков </a:t>
            </a:r>
            <a:r>
              <a:rPr lang="ru-RU" sz="1400" b="1" cap="all" dirty="0">
                <a:solidFill>
                  <a:srgbClr val="1F497D"/>
                </a:solidFill>
              </a:rPr>
              <a:t>принято по телефонам </a:t>
            </a:r>
            <a:r>
              <a:rPr lang="ru-RU" sz="1400" b="1" cap="all" dirty="0" smtClean="0">
                <a:solidFill>
                  <a:srgbClr val="1F497D"/>
                </a:solidFill>
              </a:rPr>
              <a:t>   </a:t>
            </a:r>
          </a:p>
          <a:p>
            <a:r>
              <a:rPr lang="ru-RU" sz="1400" b="1" cap="all" dirty="0">
                <a:solidFill>
                  <a:srgbClr val="1F497D"/>
                </a:solidFill>
              </a:rPr>
              <a:t> </a:t>
            </a:r>
            <a:r>
              <a:rPr lang="ru-RU" sz="1400" b="1" cap="all" dirty="0" smtClean="0">
                <a:solidFill>
                  <a:srgbClr val="1F497D"/>
                </a:solidFill>
              </a:rPr>
              <a:t>                      доверия МЧС </a:t>
            </a:r>
            <a:r>
              <a:rPr lang="ru-RU" sz="1400" b="1" cap="all" dirty="0">
                <a:solidFill>
                  <a:srgbClr val="1F497D"/>
                </a:solidFill>
              </a:rPr>
              <a:t>России</a:t>
            </a:r>
            <a:r>
              <a:rPr lang="ru-RU" sz="1400" b="1" dirty="0" smtClean="0">
                <a:solidFill>
                  <a:srgbClr val="1F497D"/>
                </a:solidFill>
              </a:rPr>
              <a:t>:</a:t>
            </a:r>
          </a:p>
          <a:p>
            <a:r>
              <a:rPr lang="ru-RU" sz="1600" b="1" dirty="0" smtClean="0">
                <a:solidFill>
                  <a:srgbClr val="F79646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2061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200" dirty="0" smtClean="0">
                <a:solidFill>
                  <a:schemeClr val="tx2"/>
                </a:solidFill>
              </a:rPr>
              <a:t>звонок принят </a:t>
            </a:r>
            <a:r>
              <a:rPr lang="ru-RU" sz="1200" dirty="0">
                <a:solidFill>
                  <a:schemeClr val="tx2"/>
                </a:solidFill>
              </a:rPr>
              <a:t>оперативной </a:t>
            </a:r>
            <a:r>
              <a:rPr lang="ru-RU" sz="1200" dirty="0" smtClean="0">
                <a:solidFill>
                  <a:schemeClr val="tx2"/>
                </a:solidFill>
              </a:rPr>
              <a:t>дежурной </a:t>
            </a:r>
            <a:r>
              <a:rPr lang="ru-RU" sz="1200" dirty="0">
                <a:solidFill>
                  <a:schemeClr val="tx2"/>
                </a:solidFill>
              </a:rPr>
              <a:t>сменой ГУ </a:t>
            </a:r>
            <a:r>
              <a:rPr lang="ru-RU" sz="1200" dirty="0" smtClean="0">
                <a:solidFill>
                  <a:schemeClr val="tx2"/>
                </a:solidFill>
              </a:rPr>
              <a:t>НЦУКС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12484 </a:t>
            </a:r>
            <a:r>
              <a:rPr lang="ru-RU" sz="1200" dirty="0" smtClean="0">
                <a:solidFill>
                  <a:schemeClr val="tx2"/>
                </a:solidFill>
              </a:rPr>
              <a:t>звонка </a:t>
            </a:r>
            <a:r>
              <a:rPr lang="ru-RU" sz="1200" dirty="0">
                <a:solidFill>
                  <a:schemeClr val="tx2"/>
                </a:solidFill>
              </a:rPr>
              <a:t>принято оперативной </a:t>
            </a:r>
            <a:r>
              <a:rPr lang="ru-RU" sz="1200" dirty="0" smtClean="0">
                <a:solidFill>
                  <a:schemeClr val="tx2"/>
                </a:solidFill>
              </a:rPr>
              <a:t>дежурной </a:t>
            </a:r>
            <a:r>
              <a:rPr lang="ru-RU" sz="1200" dirty="0">
                <a:solidFill>
                  <a:schemeClr val="tx2"/>
                </a:solidFill>
              </a:rPr>
              <a:t>сменой ЦУКС 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5905" y="761645"/>
            <a:ext cx="3204981" cy="954107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F497D"/>
                </a:solidFill>
              </a:rPr>
              <a:t>3333 </a:t>
            </a:r>
            <a:r>
              <a:rPr lang="ru-RU" sz="1400" dirty="0" smtClean="0">
                <a:solidFill>
                  <a:srgbClr val="1F497D"/>
                </a:solidFill>
              </a:rPr>
              <a:t>- зарегистрированы </a:t>
            </a:r>
            <a:r>
              <a:rPr lang="ru-RU" sz="1400" dirty="0">
                <a:solidFill>
                  <a:srgbClr val="1F497D"/>
                </a:solidFill>
              </a:rPr>
              <a:t>в </a:t>
            </a:r>
            <a:r>
              <a:rPr lang="ru-RU" sz="1400" dirty="0" smtClean="0">
                <a:solidFill>
                  <a:srgbClr val="1F497D"/>
                </a:solidFill>
              </a:rPr>
              <a:t>СЭД и рассмотрены; </a:t>
            </a:r>
            <a:endParaRPr lang="ru-RU" sz="1400" dirty="0">
              <a:solidFill>
                <a:srgbClr val="1F497D"/>
              </a:solidFill>
            </a:endParaRPr>
          </a:p>
          <a:p>
            <a:r>
              <a:rPr lang="ru-RU" sz="1400" b="1" dirty="0" smtClean="0">
                <a:solidFill>
                  <a:srgbClr val="1F497D"/>
                </a:solidFill>
              </a:rPr>
              <a:t>11212 - </a:t>
            </a:r>
            <a:r>
              <a:rPr lang="ru-RU" sz="1400" dirty="0" smtClean="0">
                <a:solidFill>
                  <a:srgbClr val="1F497D"/>
                </a:solidFill>
              </a:rPr>
              <a:t>даны разъяснения </a:t>
            </a:r>
            <a:r>
              <a:rPr lang="ru-RU" sz="1400" dirty="0">
                <a:solidFill>
                  <a:srgbClr val="1F497D"/>
                </a:solidFill>
              </a:rPr>
              <a:t>в </a:t>
            </a:r>
            <a:r>
              <a:rPr lang="ru-RU" sz="1400">
                <a:solidFill>
                  <a:srgbClr val="1F497D"/>
                </a:solidFill>
              </a:rPr>
              <a:t>процессе </a:t>
            </a:r>
            <a:r>
              <a:rPr lang="ru-RU" sz="1400" smtClean="0">
                <a:solidFill>
                  <a:srgbClr val="1F497D"/>
                </a:solidFill>
              </a:rPr>
              <a:t>разговора</a:t>
            </a:r>
            <a:endParaRPr lang="ru-RU" sz="1400" dirty="0">
              <a:solidFill>
                <a:srgbClr val="1F497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642" y="2501796"/>
            <a:ext cx="8706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F497D"/>
                </a:solidFill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733" y="2348755"/>
            <a:ext cx="485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</a:rPr>
              <a:t>Тематика звонков, поступивших на телефоны </a:t>
            </a:r>
            <a:r>
              <a:rPr lang="ru-RU" sz="1200" b="1" dirty="0" smtClean="0">
                <a:solidFill>
                  <a:srgbClr val="1F497D"/>
                </a:solidFill>
              </a:rPr>
              <a:t>доверия МЧС России</a:t>
            </a:r>
            <a:endParaRPr lang="ru-RU" sz="1200" b="1" dirty="0">
              <a:solidFill>
                <a:srgbClr val="1F497D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7581" y="5788498"/>
            <a:ext cx="24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</a:rPr>
              <a:t>Первичные</a:t>
            </a:r>
            <a:r>
              <a:rPr lang="en-US" sz="1200" b="1" dirty="0">
                <a:solidFill>
                  <a:srgbClr val="1F497D"/>
                </a:solidFill>
              </a:rPr>
              <a:t>                 </a:t>
            </a:r>
            <a:r>
              <a:rPr lang="ru-RU" sz="1200" b="1" dirty="0">
                <a:solidFill>
                  <a:srgbClr val="1F497D"/>
                </a:solidFill>
              </a:rPr>
              <a:t>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3259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rgbClr val="1F497D"/>
                </a:solidFill>
              </a:rPr>
              <a:t>Анонимные                 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</a:rPr>
              <a:t>4247</a:t>
            </a:r>
            <a:endParaRPr lang="ru-RU" sz="1200" b="1" dirty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ru-RU" sz="1200" b="1" dirty="0">
                <a:solidFill>
                  <a:srgbClr val="1F497D"/>
                </a:solidFill>
              </a:rPr>
              <a:t>Коллективные             </a:t>
            </a:r>
            <a:r>
              <a:rPr lang="ru-RU" sz="1200" b="1" dirty="0" smtClean="0">
                <a:solidFill>
                  <a:srgbClr val="1F497D"/>
                </a:solidFill>
              </a:rPr>
              <a:t>  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</a:rPr>
              <a:t>269</a:t>
            </a:r>
            <a:r>
              <a:rPr lang="ru-RU" sz="1200" b="1" dirty="0" smtClean="0">
                <a:solidFill>
                  <a:srgbClr val="1F497D"/>
                </a:solidFill>
              </a:rPr>
              <a:t>  </a:t>
            </a:r>
            <a:endParaRPr lang="ru-RU" sz="1200" b="1" dirty="0">
              <a:solidFill>
                <a:srgbClr val="1F497D"/>
              </a:solidFill>
            </a:endParaRPr>
          </a:p>
          <a:p>
            <a:r>
              <a:rPr lang="ru-RU" sz="1200" b="1" dirty="0">
                <a:solidFill>
                  <a:srgbClr val="1F497D"/>
                </a:solidFill>
              </a:rPr>
              <a:t>Повторные                      </a:t>
            </a:r>
            <a:r>
              <a:rPr lang="ru-RU" sz="1200" b="1" dirty="0" smtClean="0">
                <a:solidFill>
                  <a:srgbClr val="1F497D"/>
                </a:solidFill>
              </a:rPr>
              <a:t>   </a:t>
            </a:r>
            <a:r>
              <a:rPr lang="ru-RU" sz="1200" b="1" dirty="0" smtClean="0">
                <a:solidFill>
                  <a:srgbClr val="F79646">
                    <a:lumMod val="75000"/>
                  </a:srgbClr>
                </a:solidFill>
              </a:rPr>
              <a:t>74</a:t>
            </a:r>
            <a:endParaRPr lang="ru-RU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44" y="1978100"/>
            <a:ext cx="1660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F497D"/>
                </a:solidFill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40686"/>
              </p:ext>
            </p:extLst>
          </p:nvPr>
        </p:nvGraphicFramePr>
        <p:xfrm>
          <a:off x="158814" y="2763406"/>
          <a:ext cx="4526964" cy="3875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Работа противопожарной службы и соблюдение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требований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пожарной безопасности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4538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2310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3809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ликвидации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последствий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1675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675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160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Здравоохранение. Физическая культура и спорт.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170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178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Трудовые отношения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Прохождение службы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Социальная сфера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Жилищные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Наука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8960" marR="896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038" y="5913317"/>
            <a:ext cx="728686" cy="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939531" y="1589122"/>
            <a:ext cx="4277326" cy="89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8814" y="2643839"/>
            <a:ext cx="4674902" cy="82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4838970" y="2109792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</a:rPr>
              <a:t>Количество звонков, принятых на телефоны доверия </a:t>
            </a:r>
          </a:p>
          <a:p>
            <a:r>
              <a:rPr lang="ru-RU" sz="1200" b="1" dirty="0">
                <a:solidFill>
                  <a:srgbClr val="1F497D"/>
                </a:solidFill>
              </a:rPr>
              <a:t>МЧС </a:t>
            </a:r>
            <a:r>
              <a:rPr lang="ru-RU" sz="1200" b="1" dirty="0" smtClean="0">
                <a:solidFill>
                  <a:srgbClr val="1F497D"/>
                </a:solidFill>
              </a:rPr>
              <a:t>России </a:t>
            </a:r>
            <a:r>
              <a:rPr lang="ru-RU" sz="1200" b="1" dirty="0">
                <a:solidFill>
                  <a:srgbClr val="1F497D"/>
                </a:solidFill>
              </a:rPr>
              <a:t>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74842" y="2681296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3716" y="5116997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</a:rPr>
              <a:t>Количество звонков, принятых на телефоны доверия</a:t>
            </a:r>
          </a:p>
          <a:p>
            <a:r>
              <a:rPr lang="ru-RU" sz="1200" b="1" dirty="0">
                <a:solidFill>
                  <a:srgbClr val="1F497D"/>
                </a:solidFill>
              </a:rPr>
              <a:t> МЧС России по </a:t>
            </a:r>
            <a:r>
              <a:rPr lang="ru-RU" sz="1200" b="1" dirty="0" smtClean="0">
                <a:solidFill>
                  <a:srgbClr val="1F497D"/>
                </a:solidFill>
              </a:rPr>
              <a:t>категориям</a:t>
            </a:r>
            <a:r>
              <a:rPr lang="ru-RU" sz="1200" b="1" dirty="0">
                <a:solidFill>
                  <a:srgbClr val="1F497D"/>
                </a:solidFill>
              </a:rPr>
              <a:t>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40674" y="3863298"/>
            <a:ext cx="244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F497D"/>
                </a:solidFill>
              </a:rPr>
              <a:t>Северо-Западный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496</a:t>
            </a:r>
          </a:p>
          <a:p>
            <a:r>
              <a:rPr lang="ru-RU" sz="1400" dirty="0" smtClean="0">
                <a:solidFill>
                  <a:srgbClr val="1F497D"/>
                </a:solidFill>
              </a:rPr>
              <a:t>Дальневосточный ФО – </a:t>
            </a:r>
            <a:r>
              <a:rPr lang="ru-RU" sz="1400" b="1" dirty="0" smtClean="0">
                <a:solidFill>
                  <a:srgbClr val="1F497D"/>
                </a:solidFill>
              </a:rPr>
              <a:t>259</a:t>
            </a:r>
          </a:p>
          <a:p>
            <a:r>
              <a:rPr lang="ru-RU" sz="1400" dirty="0" smtClean="0">
                <a:solidFill>
                  <a:srgbClr val="1F497D"/>
                </a:solidFill>
              </a:rPr>
              <a:t>Северо-Кавказский </a:t>
            </a:r>
            <a:r>
              <a:rPr lang="ru-RU" sz="1400" dirty="0">
                <a:solidFill>
                  <a:srgbClr val="1F497D"/>
                </a:solidFill>
              </a:rPr>
              <a:t>ФО – </a:t>
            </a:r>
            <a:r>
              <a:rPr lang="ru-RU" sz="1400" b="1" dirty="0" smtClean="0">
                <a:solidFill>
                  <a:srgbClr val="1F497D"/>
                </a:solidFill>
              </a:rPr>
              <a:t>466</a:t>
            </a:r>
            <a:r>
              <a:rPr lang="ru-RU" sz="1400" dirty="0" smtClean="0">
                <a:solidFill>
                  <a:srgbClr val="1F497D"/>
                </a:solidFill>
              </a:rPr>
              <a:t>                          </a:t>
            </a:r>
            <a:r>
              <a:rPr lang="ru-RU" sz="1400" dirty="0">
                <a:solidFill>
                  <a:srgbClr val="1F497D"/>
                </a:solidFill>
              </a:rPr>
              <a:t>Уральский ФО –  </a:t>
            </a:r>
            <a:r>
              <a:rPr lang="ru-RU" sz="1400" b="1" dirty="0" smtClean="0">
                <a:solidFill>
                  <a:srgbClr val="1F497D"/>
                </a:solidFill>
              </a:rPr>
              <a:t>1526</a:t>
            </a:r>
            <a:endParaRPr lang="ru-RU" sz="1400" b="1" dirty="0">
              <a:solidFill>
                <a:srgbClr val="1F497D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2799064"/>
            <a:ext cx="2172506" cy="10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5897409" y="913089"/>
            <a:ext cx="652477" cy="243029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28" y="18411"/>
            <a:ext cx="445582" cy="586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17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420" y="49837"/>
            <a:ext cx="81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работы МЧС России и территориальных органов </a:t>
            </a:r>
          </a:p>
          <a:p>
            <a:pPr lvl="0" algn="ctr"/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 на информационном ресурсе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ССТУ.РФ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4908" y="580766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0604" y="4221839"/>
            <a:ext cx="4631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реализации Указа Президента Российской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 от 17 апреля 2017 года №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171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«О мониторинге и анализе результатов рассмотрения граждан и организаций» данные 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результатах рассмотрения вопросов, содержащихся во всех обращениях, поступивших в бумажном или электронном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виде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зарегистрированных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СЭД, вносятся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информационный ресурс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ССТУ.РФ (Сетевой справочный телефонный узел).</a:t>
            </a:r>
          </a:p>
        </p:txBody>
      </p:sp>
      <p:pic>
        <p:nvPicPr>
          <p:cNvPr id="37" name="Рисунок 36"/>
          <p:cNvPicPr/>
          <p:nvPr/>
        </p:nvPicPr>
        <p:blipFill>
          <a:blip r:embed="rId5"/>
          <a:stretch>
            <a:fillRect/>
          </a:stretch>
        </p:blipFill>
        <p:spPr>
          <a:xfrm>
            <a:off x="5020408" y="759878"/>
            <a:ext cx="4508114" cy="2566273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6"/>
          <a:stretch>
            <a:fillRect/>
          </a:stretch>
        </p:blipFill>
        <p:spPr>
          <a:xfrm>
            <a:off x="234156" y="759878"/>
            <a:ext cx="4564181" cy="32013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85738" y="5552490"/>
            <a:ext cx="984739" cy="101564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ru-RU" sz="60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008" y="3473809"/>
            <a:ext cx="4279514" cy="19284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2669" y="5728934"/>
            <a:ext cx="911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информационно-статистическим обзорам Управления Президента Российской Федерации  по работе с обращениями граждан и организаций нарушений сроков представления информации МЧС России</a:t>
            </a:r>
            <a:r>
              <a:rPr lang="en-US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информационный ресурс ССТУ.РФ  о результатах рассмотрения обращений граждан </a:t>
            </a:r>
            <a:r>
              <a:rPr lang="ru-RU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 2023 </a:t>
            </a:r>
            <a:r>
              <a:rPr lang="ru-RU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не допущено.</a:t>
            </a:r>
          </a:p>
        </p:txBody>
      </p:sp>
    </p:spTree>
    <p:extLst>
      <p:ext uri="{BB962C8B-B14F-4D97-AF65-F5344CB8AC3E}">
        <p14:creationId xmlns:p14="http://schemas.microsoft.com/office/powerpoint/2010/main" val="735230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14" y="37517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2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1630" y="33517"/>
            <a:ext cx="739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организаций,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 и рассмотренных в МЧС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0" y="632199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1301903" y="2964375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44503" y="2945051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2"/>
                </a:solidFill>
                <a:latin typeface="Arial"/>
              </a:rPr>
              <a:t>3</a:t>
            </a:r>
            <a:r>
              <a:rPr lang="en-US" sz="1400" dirty="0">
                <a:solidFill>
                  <a:schemeClr val="bg2"/>
                </a:solidFill>
                <a:latin typeface="Arial"/>
              </a:rPr>
              <a:t>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45690" y="305733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14377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44951" y="3041756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126308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724913" y="3045354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7346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378580" y="396989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262988" y="396058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978806" y="4877003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 smtClean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месяцев 2022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623693" y="3926960"/>
            <a:ext cx="51821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4220097" y="4365365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13629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5808328" y="4877003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 smtClean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месяцев 2022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6039200" y="4348202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93716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778112" y="4863157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 smtClean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месяцев 2022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177727" y="4365764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6384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502071" y="3924298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8625728" y="3885375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2"/>
                </a:solidFill>
                <a:latin typeface="Arial"/>
              </a:rPr>
              <a:t>15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522" y="851687"/>
            <a:ext cx="246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поступило и рассмотрено</a:t>
            </a:r>
            <a:r>
              <a:rPr lang="en-US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cap="all" dirty="0" smtClean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МЧС России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3848" y="1676876"/>
            <a:ext cx="2321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</a:p>
          <a:p>
            <a:pPr lvl="0" algn="ctr"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Центрального Аппарата</a:t>
            </a:r>
          </a:p>
          <a:p>
            <a:pPr lvl="0" algn="ctr"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</a:t>
            </a: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России</a:t>
            </a:r>
          </a:p>
          <a:p>
            <a:pPr algn="ctr">
              <a:defRPr/>
            </a:pPr>
            <a:r>
              <a:rPr lang="ru-RU" sz="1000" cap="all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00" cap="all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3417" y="1751498"/>
            <a:ext cx="220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</a:t>
            </a:r>
          </a:p>
          <a:p>
            <a:pPr lvl="0" algn="ctr"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</a:t>
            </a:r>
            <a:endParaRPr kumimoji="0" lang="ru-RU" sz="1400" b="1" i="0" u="none" strike="noStrike" kern="1200" cap="all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4890" y="1786187"/>
            <a:ext cx="23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cap="all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</a:t>
            </a:r>
            <a:endParaRPr lang="ru-RU" b="1" cap="all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kumimoji="0" lang="ru-RU" sz="1400" b="1" i="0" u="none" strike="noStrike" kern="1200" cap="all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учреждение </a:t>
            </a:r>
            <a:endParaRPr kumimoji="0" lang="ru-RU" sz="1400" b="1" i="0" u="none" strike="noStrike" kern="1200" cap="all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543" y="3767298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 smtClean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месяцев 2022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52023" y="3303221"/>
            <a:ext cx="1446318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102173" tIns="51092" rIns="102173" bIns="51092">
            <a:spAutoFit/>
          </a:bodyPr>
          <a:lstStyle/>
          <a:p>
            <a:pPr lvl="0" defTabSz="1235007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113729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9634" y="2641664"/>
            <a:ext cx="1823191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lvl="0" defTabSz="1235007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400" dirty="0" smtClean="0">
                <a:solidFill>
                  <a:srgbClr val="1F497D"/>
                </a:solidFill>
              </a:rPr>
              <a:t>9</a:t>
            </a:r>
            <a:r>
              <a:rPr lang="ru-RU" sz="1400" dirty="0" smtClean="0">
                <a:solidFill>
                  <a:srgbClr val="1F497D"/>
                </a:solidFill>
              </a:rPr>
              <a:t> 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 г.)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09542" y="1901715"/>
            <a:ext cx="1913473" cy="7386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148031</a:t>
            </a:r>
            <a:endParaRPr lang="ru-RU" sz="28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</a:t>
            </a:r>
            <a:r>
              <a:rPr lang="ru-RU" sz="14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е</a:t>
            </a: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10800000">
            <a:off x="8334519" y="3902946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09" y="4225405"/>
            <a:ext cx="3758201" cy="184561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8397" y="1048375"/>
            <a:ext cx="442263" cy="5582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808" y="1156287"/>
            <a:ext cx="1181567" cy="558059"/>
          </a:xfrm>
          <a:prstGeom prst="rect">
            <a:avLst/>
          </a:prstGeom>
          <a:noFill/>
        </p:spPr>
      </p:pic>
      <p:pic>
        <p:nvPicPr>
          <p:cNvPr id="54" name="Picture 3" descr="F:\госкорпорации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  <a14:imgEffect>
                      <a14:colorTemperature colorTemp="7467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22" y="1129028"/>
            <a:ext cx="499804" cy="597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89884" y="769306"/>
            <a:ext cx="4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cap="all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 рассматривали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5904" y="5306050"/>
            <a:ext cx="1589451" cy="15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3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83" y="79483"/>
            <a:ext cx="8229599" cy="475346"/>
          </a:xfrm>
        </p:spPr>
        <p:txBody>
          <a:bodyPr/>
          <a:lstStyle/>
          <a:p>
            <a:pPr lvl="0">
              <a:buClrTx/>
              <a:buSzTx/>
              <a:defRPr/>
            </a:pPr>
            <a:r>
              <a:rPr lang="ru-RU" sz="14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</a:t>
            </a:r>
            <a:r>
              <a:rPr lang="ru-RU" sz="14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</a:t>
            </a:r>
            <a:r>
              <a:rPr lang="ru-RU" sz="14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 и организаций, </a:t>
            </a:r>
            <a:r>
              <a:rPr lang="ru-RU" sz="1400" b="1" kern="1200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рассмотренных  </a:t>
            </a:r>
            <a:r>
              <a:rPr lang="ru-RU" sz="14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4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kern="1200" dirty="0" smtClean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территориальных органах МЧС России</a:t>
            </a:r>
            <a:endParaRPr lang="ru-RU" sz="1400" b="1" kern="1200" dirty="0">
              <a:solidFill>
                <a:srgbClr val="DEA04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893" y="742226"/>
            <a:ext cx="90696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12355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Наибольшее количество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обращений граждан  и организаций рассмотрено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в ГУ МЧС России по субъектам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РФ, входящим 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ПФО (Саратовская область -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5338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Удмуртская Республика 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3840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), ЦФО          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г. Москва 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9757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Московская область 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5422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СФО (Кемеровская область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4125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Новосибирская область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2979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), СЗФО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(г. Санкт-Петербург 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4242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Ленинградская область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2190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3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" y="8941"/>
            <a:ext cx="391053" cy="51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18517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4"/>
          <p:cNvGraphicFramePr>
            <a:graphicFrameLocks/>
          </p:cNvGraphicFramePr>
          <p:nvPr>
            <p:extLst/>
          </p:nvPr>
        </p:nvGraphicFramePr>
        <p:xfrm>
          <a:off x="308114" y="1967951"/>
          <a:ext cx="9220409" cy="4829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01">
                <a:tc row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Федеральные округа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поступивших обращений: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3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Динамика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 месяцев 2022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г.</a:t>
                      </a: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9 месяцев 2023 г.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% отношении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22 617</a:t>
                      </a: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31 067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37,4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57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ЦФО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034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29 793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41,6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57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СФО</a:t>
                      </a: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457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19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487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57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СЗФО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608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603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+ 8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753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11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068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26,5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ЮФО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250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10 000</a:t>
                      </a:r>
                      <a:endParaRPr lang="en-US" sz="1357" b="0" i="0" u="none" strike="noStrike" cap="none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21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007</a:t>
                      </a:r>
                      <a:endParaRPr lang="ru-RU" sz="136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748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328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СКФО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6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36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990</a:t>
                      </a:r>
                      <a:endParaRPr lang="en-US" sz="1360" b="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450" marB="3645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542</a:t>
                      </a:r>
                      <a:endParaRPr lang="ru-RU" sz="1357" b="0" i="0" u="none" strike="noStrike" cap="none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28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454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Итого по Российской Федерации: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6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r>
                        <a:rPr lang="ru-RU" sz="136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716</a:t>
                      </a:r>
                      <a:endParaRPr lang="ru-RU" sz="136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357" b="0" i="0" u="none" strike="noStrike" cap="none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126</a:t>
                      </a:r>
                      <a:r>
                        <a:rPr lang="ru-RU" sz="1357" b="0" i="0" u="none" strike="noStrike" cap="none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 308</a:t>
                      </a:r>
                      <a:endParaRPr lang="ru-RU" sz="1357" b="0" i="0" u="none" strike="noStrike" cap="none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2902" marR="72902" marT="36451" marB="36451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+</a:t>
                      </a:r>
                      <a:r>
                        <a:rPr lang="en-US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57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35</a:t>
                      </a:r>
                      <a:endParaRPr lang="ru-RU" sz="1357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029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3" y="1007432"/>
            <a:ext cx="5026421" cy="2785570"/>
          </a:xfrm>
          <a:prstGeom prst="rect">
            <a:avLst/>
          </a:prstGeom>
        </p:spPr>
      </p:pic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1464716" y="1809839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СЗФО 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851583" y="2087333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</a:t>
            </a: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1298951" y="2413040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667913" y="2526963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510209" y="2810909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65"/>
          <p:cNvSpPr>
            <a:spLocks noChangeArrowheads="1"/>
          </p:cNvSpPr>
          <p:nvPr/>
        </p:nvSpPr>
        <p:spPr bwMode="auto">
          <a:xfrm>
            <a:off x="2079331" y="2413041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2838662" y="2796747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11,7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4022486" y="1973410"/>
            <a:ext cx="1006522" cy="3271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ДФО</a:t>
            </a:r>
          </a:p>
          <a:p>
            <a:pPr marL="0" marR="0" lvl="0" indent="0" algn="ctr" defTabSz="920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3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</a:t>
            </a:r>
            <a:endParaRPr kumimoji="0" lang="ru-RU" sz="10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70" y="0"/>
            <a:ext cx="451765" cy="594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406" y="-7169"/>
            <a:ext cx="7741710" cy="479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Карта территориальной интенсивности обращений на 10 тыс. человек по субъектам Российской Федерации  и федеральным округам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41073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5" name="Номер слайда 3"/>
          <p:cNvSpPr txBox="1">
            <a:spLocks/>
          </p:cNvSpPr>
          <p:nvPr/>
        </p:nvSpPr>
        <p:spPr>
          <a:xfrm>
            <a:off x="9177377" y="-10228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Calibri"/>
              </a:rPr>
              <a:t>4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/>
          </p:nvPr>
        </p:nvGraphicFramePr>
        <p:xfrm>
          <a:off x="150051" y="3470728"/>
          <a:ext cx="6629066" cy="2433828"/>
        </p:xfrm>
        <a:graphic>
          <a:graphicData uri="http://schemas.openxmlformats.org/drawingml/2006/table">
            <a:tbl>
              <a:tblPr/>
              <a:tblGrid>
                <a:gridCol w="1631158">
                  <a:extLst>
                    <a:ext uri="{9D8B030D-6E8A-4147-A177-3AD203B41FA5}">
                      <a16:colId xmlns:a16="http://schemas.microsoft.com/office/drawing/2014/main" val="574877119"/>
                    </a:ext>
                  </a:extLst>
                </a:gridCol>
                <a:gridCol w="1651123">
                  <a:extLst>
                    <a:ext uri="{9D8B030D-6E8A-4147-A177-3AD203B41FA5}">
                      <a16:colId xmlns:a16="http://schemas.microsoft.com/office/drawing/2014/main" val="1223820877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102330344"/>
                    </a:ext>
                  </a:extLst>
                </a:gridCol>
                <a:gridCol w="1587835">
                  <a:extLst>
                    <a:ext uri="{9D8B030D-6E8A-4147-A177-3AD203B41FA5}">
                      <a16:colId xmlns:a16="http://schemas.microsoft.com/office/drawing/2014/main" val="922540477"/>
                    </a:ext>
                  </a:extLst>
                </a:gridCol>
              </a:tblGrid>
              <a:tr h="2424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Центральный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(7,4)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Тверская обл.	   12,8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Владимирская обл.	   11,4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Орловская обл.	   10,8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Ярославская обл.	   10,4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Ивановская обл.	   10,1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Калужская обл.	   10,0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Рязанская обл.	   7,8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Тульская обл.	   7,7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Костромская обл.	   7,6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Воронежская обл.	   7,5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sng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г.Москва</a:t>
                      </a: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   7,4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Тамбоская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обл.	   7,1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Смоленская обл.	   6,4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Московская обл.	   6,3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Курская обл.	   6,0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Брянсая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обл.	   5,8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Липецкая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   3,8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6185" algn="l"/>
                        </a:tabLs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Белгородская обл.	   3,0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Приволжский ФО (10,8)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Удмуртская 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	                26,6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Марий-Эл	                26,4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Мордовия	                22,8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Саратовская обл.	                22,2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Чувашской </a:t>
                      </a: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	                12,4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Оренбугская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обл.	                11,9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Самарская обл.	                10,5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Кировская обл.	                9,7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Пензенская обл.	                8,8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Башкортостан	                7,6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ГУ по Пермскому краю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Нижегородская обл.	                6,9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Ульяновская обл.	                4,8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Татарстан	                4,3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4290" algn="l"/>
                        </a:tabLs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Сибирский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(11,7)</a:t>
                      </a: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Кемеровская обл.                            16,1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Алтай                                      12,6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Омская обл.                                     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11,4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Новосибирская обл.                         10,7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Хакасия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8,8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Тыва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Томская обл.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8,2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Алтайский край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7,1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Иркутская обл.	4,8</a:t>
                      </a:r>
                    </a:p>
                    <a:p>
                      <a:pPr marL="0" marR="0" indent="0" algn="just" defTabSz="15240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4000" algn="l"/>
                        </a:tabLst>
                        <a:defRPr/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Красноярский край	4,4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ФО (9,8)</a:t>
                      </a:r>
                      <a:endParaRPr lang="ru-RU" sz="7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Псковская обл.	                30,8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Ненецкому А.О.	                21,0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Карелия	                15,0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Коми	                13,9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Архангельская обл.	                11,2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Ленинградская обл.	                10,8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Мурманская обл.	                 9,0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г.Санкт</a:t>
                      </a: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-Петербург	                 7,6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Калининградская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                 6,8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                 5,8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6,8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5,8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8679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3464584" y="4984934"/>
          <a:ext cx="5896580" cy="1697736"/>
        </p:xfrm>
        <a:graphic>
          <a:graphicData uri="http://schemas.openxmlformats.org/drawingml/2006/table">
            <a:tbl>
              <a:tblPr/>
              <a:tblGrid>
                <a:gridCol w="1317994">
                  <a:extLst>
                    <a:ext uri="{9D8B030D-6E8A-4147-A177-3AD203B41FA5}">
                      <a16:colId xmlns:a16="http://schemas.microsoft.com/office/drawing/2014/main" val="1938575886"/>
                    </a:ext>
                  </a:extLst>
                </a:gridCol>
                <a:gridCol w="1374058">
                  <a:extLst>
                    <a:ext uri="{9D8B030D-6E8A-4147-A177-3AD203B41FA5}">
                      <a16:colId xmlns:a16="http://schemas.microsoft.com/office/drawing/2014/main" val="1813828064"/>
                    </a:ext>
                  </a:extLst>
                </a:gridCol>
                <a:gridCol w="1410059">
                  <a:extLst>
                    <a:ext uri="{9D8B030D-6E8A-4147-A177-3AD203B41FA5}">
                      <a16:colId xmlns:a16="http://schemas.microsoft.com/office/drawing/2014/main" val="2600139520"/>
                    </a:ext>
                  </a:extLst>
                </a:gridCol>
                <a:gridCol w="1794469">
                  <a:extLst>
                    <a:ext uri="{9D8B030D-6E8A-4147-A177-3AD203B41FA5}">
                      <a16:colId xmlns:a16="http://schemas.microsoft.com/office/drawing/2014/main" val="267043635"/>
                    </a:ext>
                  </a:extLst>
                </a:gridCol>
              </a:tblGrid>
              <a:tr h="158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обл.	       8,6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       7,9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обл.	       7,1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Крым	       6,0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	       5,7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Адыгея	       5,3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обл.	       5,2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Калмыкия	      </a:t>
                      </a:r>
                      <a:r>
                        <a:rPr lang="ru-RU" sz="7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 (7,6)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Ханты-Мансийский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А.О.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обл.	         10,8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Курганская обл.	         10,0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А.О.	          5,5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обл.	          5,2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обл.	          4,1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(11,1)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Сахалинская обл.	         27,6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Магаданская обл.	         17,6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Амурская обл.	         14,9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 край	         12,6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Камчатский край	         12,0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Забайкальский край	         11,9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Еврейская А.О.	         10,4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Чукотский А.О.	         8,4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	         8,1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Бурятия	         6,1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Саха (Якутия)	         4,8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(2,5)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Северная Осетия –Алания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Карачаево-Черкесской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	                              3,7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Дагестан	                              1,8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Балскарская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Ингушетия	                              </a:t>
                      </a:r>
                      <a:r>
                        <a:rPr lang="ru-RU" sz="70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</a:t>
                      </a:r>
                      <a:r>
                        <a:rPr lang="ru-RU" sz="700" u="non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                               1,0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24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132" y="711285"/>
            <a:ext cx="2328011" cy="835934"/>
          </a:xfrm>
          <a:prstGeom prst="rect">
            <a:avLst/>
          </a:prstGeom>
          <a:solidFill>
            <a:srgbClr val="FF0000">
              <a:alpha val="57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субъекты Российской Федерации (кол-во обращений, поступивших и рассмотренных во </a:t>
            </a:r>
            <a:r>
              <a:rPr lang="en-US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II-III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кварталах</a:t>
            </a:r>
            <a:r>
              <a:rPr lang="en-US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 :</a:t>
            </a:r>
          </a:p>
          <a:p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ЛНР                                                          </a:t>
            </a:r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ДНР                                                          </a:t>
            </a:r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</a:t>
            </a:r>
            <a:endParaRPr 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Херсонская область                               </a:t>
            </a:r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ru-RU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Запорожская область                             </a:t>
            </a:r>
            <a:r>
              <a:rPr lang="en-US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11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363180" y="1835338"/>
            <a:ext cx="885230" cy="30899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836" y="887191"/>
            <a:ext cx="3993226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397971" y="175023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обращений граждан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63489" y="1406129"/>
            <a:ext cx="351372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сеть 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нтернет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1969" y="4251884"/>
            <a:ext cx="3608214" cy="1077218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Президента Российской Федерации, Аппарата Правительства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11969" y="2225493"/>
            <a:ext cx="356524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письменной форме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3654" y="2204730"/>
            <a:ext cx="2677961" cy="661720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организаций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99200" y="2837691"/>
            <a:ext cx="3073400" cy="135421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апросы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сенаторов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Думы Федерального Собрания Российской 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7427" y="1410857"/>
            <a:ext cx="143230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80878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19321" y="4516348"/>
            <a:ext cx="106329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6605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45526" y="2174835"/>
            <a:ext cx="123708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32339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7574" y="3184591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475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89727" y="3153310"/>
            <a:ext cx="3341310" cy="95410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федеральных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органов исполнительной власти, органов государственной власти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 rot="10800000" flipV="1">
            <a:off x="299405" y="3208526"/>
            <a:ext cx="131256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16893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296948" y="2301004"/>
            <a:ext cx="1015648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2426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321666" y="1347906"/>
            <a:ext cx="1047008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2650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2615" y="5329102"/>
            <a:ext cx="3666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Генеральной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прокуратуры Российской Федерации, органов прокуратуры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482820" y="5431388"/>
            <a:ext cx="105241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5504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0388" y="1447257"/>
            <a:ext cx="1671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 доверия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7974" y="4552297"/>
            <a:ext cx="3204626" cy="1169551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рамках досудебного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(внесудебного) обжалования решений и действий (бездействия), совершенных при предоставлении государственных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45876" y="4908190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261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5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45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0369" y="668480"/>
            <a:ext cx="2086853" cy="18413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47393"/>
            <a:ext cx="1972407" cy="175297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6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Формы и типы обращений граждан и организаций, поступивших и рассмотренных в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1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609711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63321" y="2975262"/>
            <a:ext cx="9094173" cy="9647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09889" y="3122496"/>
            <a:ext cx="2081018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Повторные обращения*</a:t>
            </a:r>
            <a:endParaRPr lang="ru-RU" sz="14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800" b="1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3132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2023 г.)</a:t>
            </a: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lvl="0" algn="ctr"/>
            <a:endParaRPr lang="en-US" sz="1000" b="1" dirty="0" smtClean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2468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</a:t>
            </a:r>
            <a:r>
              <a:rPr lang="ru-RU" sz="1400" dirty="0" smtClean="0">
                <a:solidFill>
                  <a:srgbClr val="1F497D"/>
                </a:solidFill>
              </a:rPr>
              <a:t>2022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42705" y="3122496"/>
            <a:ext cx="219419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неоднократные </a:t>
            </a:r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обращения**</a:t>
            </a:r>
            <a:endParaRPr lang="ru-RU" sz="14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800" b="1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3136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2023 г.)</a:t>
            </a: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lvl="0" algn="ctr"/>
            <a:endParaRPr lang="en-US" sz="1000" b="1" dirty="0" smtClean="0">
              <a:solidFill>
                <a:schemeClr val="bg2"/>
              </a:solidFill>
            </a:endParaRP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2130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</a:t>
            </a:r>
            <a:r>
              <a:rPr lang="ru-RU" sz="1400" dirty="0" smtClean="0">
                <a:solidFill>
                  <a:srgbClr val="1F497D"/>
                </a:solidFill>
              </a:rPr>
              <a:t>2022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10800000" flipH="1">
            <a:off x="827204" y="4476540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Freeform 8"/>
          <p:cNvSpPr>
            <a:spLocks noChangeAspect="1"/>
          </p:cNvSpPr>
          <p:nvPr/>
        </p:nvSpPr>
        <p:spPr bwMode="gray">
          <a:xfrm rot="10800000" flipH="1">
            <a:off x="3180329" y="4458438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562573" y="781332"/>
            <a:ext cx="2364676" cy="209288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Обращения, поступившие в электронном виде </a:t>
            </a:r>
          </a:p>
          <a:p>
            <a:pPr lvl="0" algn="ctr"/>
            <a:endParaRPr lang="ru-RU" sz="800" b="1" dirty="0" smtClean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95227</a:t>
            </a:r>
            <a:endParaRPr lang="en-US" sz="2800" b="1" kern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chemeClr val="bg2"/>
                </a:solidFill>
              </a:rPr>
              <a:t>(9 </a:t>
            </a:r>
            <a:r>
              <a:rPr lang="ru-RU" sz="1400" dirty="0">
                <a:solidFill>
                  <a:schemeClr val="bg2"/>
                </a:solidFill>
              </a:rPr>
              <a:t>месяцев 2023 г.)</a:t>
            </a: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332910" y="750199"/>
            <a:ext cx="2386720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ОБРАЩЕНИЯ, </a:t>
            </a:r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поступившие в </a:t>
            </a:r>
            <a:r>
              <a:rPr lang="ru-RU" sz="1400" b="1" cap="all" dirty="0" smtClean="0">
                <a:solidFill>
                  <a:schemeClr val="accent1">
                    <a:lumMod val="75000"/>
                  </a:schemeClr>
                </a:solidFill>
              </a:rPr>
              <a:t>письменном виде    </a:t>
            </a:r>
            <a:endParaRPr lang="ru-RU" sz="14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800" b="1" cap="all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52804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(9 </a:t>
            </a:r>
            <a:r>
              <a:rPr lang="ru-RU" sz="1400" dirty="0">
                <a:solidFill>
                  <a:schemeClr val="bg2"/>
                </a:solidFill>
              </a:rPr>
              <a:t>месяцев 2023 г.)</a:t>
            </a: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89052" y="3129776"/>
            <a:ext cx="2135704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Коллективные </a:t>
            </a:r>
          </a:p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обращения</a:t>
            </a:r>
          </a:p>
          <a:p>
            <a:pPr lvl="0" algn="ctr"/>
            <a:endParaRPr lang="ru-RU" sz="800" b="1" dirty="0" smtClean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3030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2023 г.)</a:t>
            </a: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lvl="0" algn="ctr"/>
            <a:endParaRPr lang="en-US" sz="1000" b="1" dirty="0" smtClean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2345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</a:t>
            </a:r>
            <a:r>
              <a:rPr lang="ru-RU" sz="1400" dirty="0" smtClean="0">
                <a:solidFill>
                  <a:srgbClr val="1F497D"/>
                </a:solidFill>
              </a:rPr>
              <a:t>2022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98426" y="3143399"/>
            <a:ext cx="195702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Анонимные  </a:t>
            </a:r>
          </a:p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</a:t>
            </a:r>
          </a:p>
          <a:p>
            <a:pPr lvl="0" algn="ctr"/>
            <a:endParaRPr lang="ru-RU" sz="800" b="1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559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2023 г.)</a:t>
            </a:r>
          </a:p>
          <a:p>
            <a:pPr lvl="0" algn="ctr"/>
            <a:endParaRPr lang="en-US" sz="1000" b="1" dirty="0" smtClean="0">
              <a:solidFill>
                <a:schemeClr val="bg2"/>
              </a:solidFill>
            </a:endParaRP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lvl="0" algn="ctr"/>
            <a:endParaRPr lang="ru-RU" sz="1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544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(9 </a:t>
            </a:r>
            <a:r>
              <a:rPr lang="ru-RU" sz="1400" dirty="0">
                <a:solidFill>
                  <a:srgbClr val="1F497D"/>
                </a:solidFill>
              </a:rPr>
              <a:t>месяцев </a:t>
            </a:r>
            <a:r>
              <a:rPr lang="ru-RU" sz="1400" dirty="0" smtClean="0">
                <a:solidFill>
                  <a:srgbClr val="1F497D"/>
                </a:solidFill>
              </a:rPr>
              <a:t>2022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</p:txBody>
      </p:sp>
      <p:sp>
        <p:nvSpPr>
          <p:cNvPr id="95" name="Freeform 8"/>
          <p:cNvSpPr>
            <a:spLocks noChangeAspect="1"/>
          </p:cNvSpPr>
          <p:nvPr/>
        </p:nvSpPr>
        <p:spPr bwMode="gray">
          <a:xfrm rot="10800000" flipH="1">
            <a:off x="5823994" y="4453118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 rot="10800000">
            <a:off x="7901002" y="4462177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0699" y="2264220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52%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от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общего количества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8581" y="2246914"/>
            <a:ext cx="4322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6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4%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от общего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количества обращений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6131" y="4441218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27%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6762" y="4418547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36%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83278" y="4418547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23%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95982" y="4439892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2,7%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161" y="5798326"/>
            <a:ext cx="4889501" cy="16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37869" y="5806510"/>
            <a:ext cx="508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*Повторное обращение – обращение, поступившее от одного и того же лица</a:t>
            </a:r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одному и тому же вопросу, если со времени подачи первого обращения  истек установленный законом срок  рассмотрения или  гражданин не согласен с принятым  по его обращению решением.</a:t>
            </a:r>
            <a:endParaRPr lang="ru-RU" sz="800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0784" y="6249099"/>
            <a:ext cx="500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**Неоднократное  обращение – обращение гражданина, содержащее  вопрос, на который ему не менее двух раз давались письменные аргументированные ответы, при условии, что  указанное обращение и ранее отправляемые обращения  направлялись в один и тот же орган и одному и тому же должностному лицу.</a:t>
            </a:r>
            <a:endParaRPr lang="ru-RU" sz="800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0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3" y="32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и организаций, поступивших и рассмотренных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7952" y="600648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401484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gray">
          <a:xfrm rot="10800000" flipH="1">
            <a:off x="2178144" y="3123807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25575" y="811542"/>
            <a:ext cx="4038327" cy="18589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Предложение</a:t>
            </a: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129" y="2964966"/>
            <a:ext cx="1386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124200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387" y="2938469"/>
            <a:ext cx="202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99169</a:t>
            </a:r>
          </a:p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8948" y="794661"/>
            <a:ext cx="4437586" cy="224676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ЗАЯВЛЕНИЕ  </a:t>
            </a: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(просьба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8948" y="4036928"/>
            <a:ext cx="4437586" cy="1083374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Жалоба</a:t>
            </a: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25575" y="3666044"/>
            <a:ext cx="3989472" cy="138499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 </a:t>
            </a: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(благодарности, приглашения, соболезнования,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тексты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имеющие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смысла,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материалы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ознакомления)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223" y="5139874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5389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8953" y="5127004"/>
            <a:ext cx="1834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8711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>
            <a:off x="2213750" y="5328660"/>
            <a:ext cx="245133" cy="266011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8"/>
          <p:cNvSpPr>
            <a:spLocks noChangeAspect="1"/>
          </p:cNvSpPr>
          <p:nvPr/>
        </p:nvSpPr>
        <p:spPr bwMode="gray">
          <a:xfrm>
            <a:off x="7121809" y="5232170"/>
            <a:ext cx="245133" cy="21616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738316" y="4960948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2225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87432" y="4925687"/>
            <a:ext cx="18328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3786</a:t>
            </a:r>
            <a:endParaRPr kumimoji="0" lang="ru-RU" sz="2800" b="1" i="0" u="none" strike="noStrike" kern="0" cap="none" spc="0" normalizeH="0" baseline="0" noProof="0" dirty="0" smtClean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г.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9433" y="3075003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53088" y="5303433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6843" y="5176391"/>
            <a:ext cx="721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0676" y="2592192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1840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21342" y="2563030"/>
            <a:ext cx="1950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2063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г.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410" y="554798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 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828" y="3392131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2023 г.)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25575" y="5532289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г.)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658022" y="3035853"/>
            <a:ext cx="1749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35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 2023 г.)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404444" y="2723560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(-10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reeform 8"/>
          <p:cNvSpPr>
            <a:spLocks noChangeAspect="1"/>
          </p:cNvSpPr>
          <p:nvPr/>
        </p:nvSpPr>
        <p:spPr bwMode="gray">
          <a:xfrm>
            <a:off x="7121809" y="2729122"/>
            <a:ext cx="245133" cy="21616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68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1435" y="4282861"/>
            <a:ext cx="2540294" cy="274351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99442" y="2100557"/>
            <a:ext cx="4734929" cy="823101"/>
            <a:chOff x="1261165" y="7200794"/>
            <a:chExt cx="4578859" cy="406957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261165" y="7200794"/>
              <a:ext cx="713505" cy="6226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176">
                <a:defRPr/>
              </a:pPr>
              <a:endParaRPr lang="ru-RU" sz="169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  <a:latin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4172" y="8074780"/>
              <a:ext cx="3815852" cy="319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0176">
                <a:defRPr/>
              </a:pP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граждан </a:t>
              </a: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принято с использованием </a:t>
              </a:r>
            </a:p>
            <a:p>
              <a:pPr algn="ctr" defTabSz="860176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специальных технических средств связи </a:t>
              </a:r>
            </a:p>
            <a:p>
              <a:pPr algn="ctr" defTabSz="860176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 </a:t>
              </a: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(телефонные  средства связи, ВКС)</a:t>
              </a:r>
              <a:endParaRPr lang="ru-RU" sz="1200" kern="0" dirty="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14397" y="8563355"/>
              <a:ext cx="806008" cy="19510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0176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1200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54173" y="1253769"/>
            <a:ext cx="1000439" cy="56389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172</a:t>
            </a:r>
          </a:p>
          <a:p>
            <a:pPr algn="ctr" defTabSz="860176">
              <a:defRPr/>
            </a:pP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0564" y="1274728"/>
            <a:ext cx="37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80346">
              <a:defRPr/>
            </a:pPr>
            <a:r>
              <a:rPr lang="ru-RU" sz="1200" kern="0" dirty="0" smtClean="0">
                <a:solidFill>
                  <a:srgbClr val="1F497D"/>
                </a:solidFill>
                <a:latin typeface="Arial"/>
              </a:rPr>
              <a:t>принято </a:t>
            </a:r>
            <a:r>
              <a:rPr lang="ru-RU" sz="1200" kern="0" dirty="0">
                <a:solidFill>
                  <a:srgbClr val="1F497D"/>
                </a:solidFill>
                <a:latin typeface="Arial"/>
              </a:rPr>
              <a:t>на личном приеме должностными лицами МЧС России в Общественной приемной МЧС России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12941" y="2982449"/>
            <a:ext cx="4813421" cy="1197830"/>
            <a:chOff x="1083927" y="4436131"/>
            <a:chExt cx="6238595" cy="1012994"/>
          </a:xfrm>
        </p:grpSpPr>
        <p:sp>
          <p:nvSpPr>
            <p:cNvPr id="18" name="TextBox 17"/>
            <p:cNvSpPr txBox="1"/>
            <p:nvPr/>
          </p:nvSpPr>
          <p:spPr>
            <a:xfrm>
              <a:off x="1876074" y="4458999"/>
              <a:ext cx="2520779" cy="54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176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</a:t>
              </a: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о </a:t>
              </a: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вопросам  порядка рассмотрения и статуса обращений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83927" y="4539324"/>
              <a:ext cx="887955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176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929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89385" y="5073360"/>
              <a:ext cx="599306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176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93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4428" y="4436131"/>
              <a:ext cx="2078094" cy="54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176">
                <a:defRPr/>
              </a:pP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по вопросам чрезвычайных ситуаций </a:t>
              </a:r>
              <a:endParaRPr lang="ru-RU" sz="1200" kern="0" dirty="0">
                <a:solidFill>
                  <a:srgbClr val="1F497D"/>
                </a:solidFill>
                <a:latin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62834" y="4495115"/>
              <a:ext cx="982217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176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139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76074" y="5058699"/>
              <a:ext cx="2526192" cy="39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176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</a:t>
              </a: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о </a:t>
              </a: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вопросам записи на личный прием</a:t>
              </a: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598939" y="1247671"/>
            <a:ext cx="4288069" cy="996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211" y="78878"/>
            <a:ext cx="472075" cy="6209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205292" y="124692"/>
            <a:ext cx="7652965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176">
              <a:defRPr/>
            </a:pPr>
            <a:r>
              <a:rPr lang="ru-RU" sz="13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Сведения </a:t>
            </a:r>
            <a:r>
              <a:rPr lang="ru-RU" sz="13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 личном приеме г</a:t>
            </a:r>
            <a:r>
              <a:rPr lang="ru-RU" sz="13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раждан должностными лицами МЧС России, территориальных органов, организаций и учреждений  МЧС </a:t>
            </a:r>
            <a:r>
              <a:rPr lang="ru-RU" sz="1300" b="1" dirty="0" smtClean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России</a:t>
            </a:r>
            <a:endParaRPr lang="ru-RU" sz="13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9103" y="763104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77251" y="3496"/>
            <a:ext cx="345783" cy="41169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644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8                                                   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03597" y="2895472"/>
            <a:ext cx="4445666" cy="11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107830" y="825620"/>
            <a:ext cx="4485" cy="58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38305" y="1992969"/>
            <a:ext cx="1953108" cy="266385"/>
          </a:xfrm>
          <a:prstGeom prst="rect">
            <a:avLst/>
          </a:prstGeom>
        </p:spPr>
        <p:txBody>
          <a:bodyPr wrap="square" lIns="120427" tIns="60213" rIns="120427" bIns="60213">
            <a:spAutoFit/>
          </a:bodyPr>
          <a:lstStyle/>
          <a:p>
            <a:pPr defTabSz="1161771">
              <a:defRPr/>
            </a:pPr>
            <a:r>
              <a:rPr lang="ru-RU" sz="941" dirty="0" smtClean="0">
                <a:solidFill>
                  <a:srgbClr val="1F497D"/>
                </a:solidFill>
                <a:latin typeface="Arial"/>
              </a:rPr>
              <a:t>(9 месяцев 2022 г.- </a:t>
            </a:r>
            <a:r>
              <a:rPr lang="ru-RU" sz="94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97</a:t>
            </a:r>
            <a:r>
              <a:rPr lang="ru-RU" sz="941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94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9" name="Freeform 8"/>
          <p:cNvSpPr>
            <a:spLocks noChangeAspect="1"/>
          </p:cNvSpPr>
          <p:nvPr/>
        </p:nvSpPr>
        <p:spPr bwMode="gray">
          <a:xfrm rot="10800000">
            <a:off x="395725" y="1770945"/>
            <a:ext cx="233327" cy="26891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86019" tIns="43010" rIns="86019" bIns="4301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90">
              <a:defRPr/>
            </a:pPr>
            <a:endParaRPr lang="en-US" sz="1787" dirty="0"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796" y="1783547"/>
            <a:ext cx="866131" cy="23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61771">
              <a:defRPr/>
            </a:pPr>
            <a:r>
              <a:rPr lang="ru-RU" sz="941" b="1" dirty="0" smtClean="0">
                <a:solidFill>
                  <a:srgbClr val="1F497D"/>
                </a:solidFill>
                <a:latin typeface="Arial"/>
              </a:rPr>
              <a:t>75%</a:t>
            </a:r>
            <a:endParaRPr lang="ru-RU" sz="941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15315" y="3601958"/>
            <a:ext cx="603708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/>
          <a:p>
            <a:pPr algn="ctr" defTabSz="860176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22998" y="3609488"/>
            <a:ext cx="172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176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</a:t>
            </a:r>
            <a:r>
              <a:rPr lang="ru-RU" sz="1200" kern="0" dirty="0" smtClean="0">
                <a:solidFill>
                  <a:srgbClr val="1F497D"/>
                </a:solidFill>
                <a:latin typeface="Arial"/>
              </a:rPr>
              <a:t>о </a:t>
            </a:r>
            <a:r>
              <a:rPr lang="ru-RU" sz="1200" kern="0" dirty="0">
                <a:solidFill>
                  <a:srgbClr val="1F497D"/>
                </a:solidFill>
                <a:latin typeface="Arial"/>
              </a:rPr>
              <a:t>вопросам СВО (эвакуация, оказание помощи и др.)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24574" y="1279005"/>
            <a:ext cx="2631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176"/>
            <a:r>
              <a:rPr lang="ru-RU" sz="1100" kern="0" dirty="0" smtClean="0">
                <a:solidFill>
                  <a:srgbClr val="1F497D"/>
                </a:solidFill>
                <a:latin typeface="Arial"/>
              </a:rPr>
              <a:t>принято должностными </a:t>
            </a:r>
            <a:r>
              <a:rPr lang="ru-RU" sz="1100" kern="0" dirty="0">
                <a:solidFill>
                  <a:srgbClr val="1F497D"/>
                </a:solidFill>
                <a:latin typeface="Arial"/>
              </a:rPr>
              <a:t>лицами территориальных </a:t>
            </a:r>
            <a:r>
              <a:rPr lang="ru-RU" sz="1100" kern="0" dirty="0" smtClean="0">
                <a:solidFill>
                  <a:srgbClr val="1F497D"/>
                </a:solidFill>
                <a:latin typeface="Arial"/>
              </a:rPr>
              <a:t>органов </a:t>
            </a:r>
            <a:br>
              <a:rPr lang="ru-RU" sz="1100" kern="0" dirty="0" smtClean="0">
                <a:solidFill>
                  <a:srgbClr val="1F497D"/>
                </a:solidFill>
                <a:latin typeface="Arial"/>
              </a:rPr>
            </a:br>
            <a:r>
              <a:rPr lang="ru-RU" sz="1100" kern="0" dirty="0" smtClean="0">
                <a:solidFill>
                  <a:srgbClr val="1F497D"/>
                </a:solidFill>
                <a:latin typeface="Arial"/>
              </a:rPr>
              <a:t>МЧС России</a:t>
            </a:r>
            <a:endParaRPr lang="ru-RU" sz="1100" kern="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23946" y="1240856"/>
            <a:ext cx="1387112" cy="57928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matte"/>
        </p:spPr>
        <p:txBody>
          <a:bodyPr wrap="square" lIns="85997" tIns="42999" rIns="85997" bIns="42999">
            <a:spAutoFit/>
          </a:bodyPr>
          <a:lstStyle/>
          <a:p>
            <a:pPr algn="ctr" defTabSz="860176"/>
            <a:r>
              <a:rPr lang="ru-RU" sz="1881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16654</a:t>
            </a:r>
            <a:endParaRPr lang="en-US" sz="20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60176"/>
            <a:r>
              <a:rPr lang="ru-RU" sz="12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  <a:endParaRPr lang="ru-RU" sz="12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5318144" y="1202076"/>
            <a:ext cx="3978889" cy="2927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5268003" y="2273441"/>
            <a:ext cx="3909249" cy="8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126320" y="2259354"/>
            <a:ext cx="1100071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/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13538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11479" y="2299369"/>
            <a:ext cx="2965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176"/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- сотрудниками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территориальных отделов надзорной деятельности и профилактической 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работы по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вопросам пожарной 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безопасности</a:t>
            </a:r>
            <a:endParaRPr lang="ru-RU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417424" y="3536268"/>
            <a:ext cx="810389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/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745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11479" y="3452814"/>
            <a:ext cx="3038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860176">
              <a:buFontTx/>
              <a:buChar char="-"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р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уководством территориальных органов </a:t>
            </a:r>
          </a:p>
          <a:p>
            <a:pPr algn="just" defTabSz="860176"/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МЧС России.</a:t>
            </a:r>
          </a:p>
          <a:p>
            <a:pPr algn="just" defTabSz="860176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    Больше всего граждан принято в </a:t>
            </a:r>
            <a:r>
              <a:rPr lang="en-US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ГУ МЧС России по Воронежской области - 66; Республике Дагестан – 54, Свердловская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область – 25.</a:t>
            </a:r>
            <a:endParaRPr lang="en-US" sz="1000" dirty="0">
              <a:solidFill>
                <a:srgbClr val="1F497D">
                  <a:lumMod val="75000"/>
                </a:srgbClr>
              </a:solidFill>
            </a:endParaRPr>
          </a:p>
          <a:p>
            <a:pPr algn="just" defTabSz="860176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     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25390" y="2876676"/>
            <a:ext cx="1072008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/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1702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387482" y="5190906"/>
            <a:ext cx="924872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/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111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98567" y="5153798"/>
            <a:ext cx="306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176"/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- начальниками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ГУ МЧС России по субъектам РФ в приемных Президента Российской Федерации в Федеральных округах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30200" y="2890556"/>
            <a:ext cx="2947051" cy="6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860176"/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- сотрудниками групп (отделений) по работе с обращениями граждан </a:t>
            </a:r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ГУ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МЧС России по субъектам Российской Федерации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60176"/>
            <a:r>
              <a:rPr lang="ru-RU" sz="941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  </a:t>
            </a:r>
            <a:endParaRPr lang="ru-RU" sz="941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387482" y="5983742"/>
            <a:ext cx="975255" cy="7382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176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558</a:t>
            </a:r>
          </a:p>
          <a:p>
            <a:pPr algn="ctr" defTabSz="860176"/>
            <a:r>
              <a:rPr lang="ru-RU" sz="1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lang="en-US" sz="14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60176">
              <a:lnSpc>
                <a:spcPts val="1000"/>
              </a:lnSpc>
            </a:pPr>
            <a:r>
              <a:rPr lang="ru-RU" sz="1881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Arial"/>
              </a:rPr>
              <a:t>          </a:t>
            </a:r>
            <a:endParaRPr lang="ru-RU" sz="1881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12354" y="5983779"/>
            <a:ext cx="29657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176"/>
            <a:r>
              <a:rPr lang="ru-RU" sz="1100" kern="0" dirty="0">
                <a:solidFill>
                  <a:srgbClr val="1F497D"/>
                </a:solidFill>
                <a:latin typeface="Arial"/>
              </a:rPr>
              <a:t>принято руководством и иными должностными лицами организаций и учреждений МЧС России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1838" y="898523"/>
            <a:ext cx="4850322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176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в </a:t>
            </a:r>
            <a:r>
              <a:rPr lang="ru-RU" sz="1129" b="1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Общественной </a:t>
            </a: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приемной МЧС России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31774" y="804737"/>
            <a:ext cx="4406546" cy="4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176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должностными лицами территориальных органов МЧС России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326889" y="5780933"/>
            <a:ext cx="3961398" cy="74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290659" y="2057297"/>
            <a:ext cx="1853777" cy="266385"/>
          </a:xfrm>
          <a:prstGeom prst="rect">
            <a:avLst/>
          </a:prstGeom>
        </p:spPr>
        <p:txBody>
          <a:bodyPr wrap="square" lIns="120427" tIns="60213" rIns="120427" bIns="60213">
            <a:spAutoFit/>
          </a:bodyPr>
          <a:lstStyle/>
          <a:p>
            <a:pPr defTabSz="1161771">
              <a:defRPr/>
            </a:pPr>
            <a:r>
              <a:rPr lang="ru-RU" sz="941" dirty="0" smtClean="0">
                <a:solidFill>
                  <a:srgbClr val="1F497D"/>
                </a:solidFill>
                <a:latin typeface="Arial"/>
              </a:rPr>
              <a:t>(9 месяцев 2022 </a:t>
            </a:r>
            <a:r>
              <a:rPr lang="ru-RU" sz="941" dirty="0">
                <a:solidFill>
                  <a:srgbClr val="1F497D"/>
                </a:solidFill>
                <a:latin typeface="Arial"/>
              </a:rPr>
              <a:t>г .- </a:t>
            </a:r>
            <a:r>
              <a:rPr lang="ru-RU" sz="94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19 878</a:t>
            </a:r>
            <a:r>
              <a:rPr lang="ru-RU" sz="941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941" dirty="0">
              <a:solidFill>
                <a:srgbClr val="1F497D"/>
              </a:solidFill>
              <a:latin typeface="Arial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11838" y="2236674"/>
            <a:ext cx="4629185" cy="3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8"/>
          <p:cNvSpPr>
            <a:spLocks noChangeAspect="1"/>
          </p:cNvSpPr>
          <p:nvPr/>
        </p:nvSpPr>
        <p:spPr bwMode="gray">
          <a:xfrm>
            <a:off x="5690428" y="1840202"/>
            <a:ext cx="233327" cy="26891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019" tIns="43010" rIns="86019" bIns="4301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90">
              <a:defRPr/>
            </a:pPr>
            <a:endParaRPr lang="en-US" sz="1787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46461" y="1788624"/>
            <a:ext cx="866131" cy="23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61771">
              <a:defRPr/>
            </a:pPr>
            <a:r>
              <a:rPr lang="ru-RU" sz="941" b="1" dirty="0" smtClean="0">
                <a:solidFill>
                  <a:srgbClr val="1F497D"/>
                </a:solidFill>
                <a:latin typeface="Arial"/>
              </a:rPr>
              <a:t>- 16%</a:t>
            </a:r>
            <a:endParaRPr lang="ru-RU" sz="941" b="1" dirty="0">
              <a:solidFill>
                <a:srgbClr val="1F49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607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536723" y="235498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9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536722" y="1005574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77855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2034546" y="1170963"/>
            <a:ext cx="2787564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бращений, по результатам рассмотрения которых даны разъяснения по поставленным вопросам </a:t>
            </a:r>
            <a:endParaRPr lang="ru-RU" sz="1400" dirty="0">
              <a:solidFill>
                <a:srgbClr val="4F81B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5324418" y="4873196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3366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480141" y="4873196"/>
            <a:ext cx="2783129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бращений, по результатам рассмотрения которых</a:t>
            </a:r>
            <a:r>
              <a:rPr lang="ru-RU" sz="1400" noProof="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принято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решение о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необоснованности и неудовлетворении поставленных вопросов</a:t>
            </a:r>
            <a:endParaRPr lang="ru-RU" sz="1400" dirty="0">
              <a:solidFill>
                <a:srgbClr val="4F81B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5119763" y="2949980"/>
            <a:ext cx="1269124" cy="738843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latin typeface="Arial"/>
              </a:rPr>
              <a:t>4057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6441533" y="2914266"/>
            <a:ext cx="2821737" cy="897515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бращений оставлено без ответа в связи с тем, что фамилия, почтовый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или электронный адрес гражданина отсутствовали или не поддавались прочтению, а также анонимные обращения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221476" y="1063179"/>
            <a:ext cx="1492084" cy="780131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bg2"/>
                </a:solidFill>
                <a:latin typeface="Arial"/>
              </a:rPr>
              <a:t>3954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6413137" y="1379654"/>
            <a:ext cx="2850133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бращения направлены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 по компетенции в соответствующий государственный орган, орган местного  самоуправления или соответствующему должностному лицу</a:t>
            </a:r>
            <a:endParaRPr lang="ru-RU" sz="1400" dirty="0">
              <a:solidFill>
                <a:srgbClr val="4F81B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041073" y="4690241"/>
            <a:ext cx="2787564" cy="1180966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  <a:p>
            <a:pPr lvl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обращений, по результатам рассмотрения которых  принято решение об  обоснованности и удовлетворении поставленных вопросов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36723" y="4661898"/>
            <a:ext cx="1286201" cy="6057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Arial"/>
              </a:rPr>
              <a:t>   </a:t>
            </a: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16925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2034546" y="2816673"/>
            <a:ext cx="2794091" cy="1204102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</a:rPr>
              <a:t>обращений, по которым невозможно направить ответ по существу вопроса в соответствии с 59-ФЗ «О порядке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рассмотрения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</a:rPr>
              <a:t>обращений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</a:rPr>
              <a:t>граждан Российской </a:t>
            </a:r>
            <a:r>
              <a:rPr lang="ru-RU" sz="1400" dirty="0" smtClean="0">
                <a:solidFill>
                  <a:srgbClr val="4F81BD">
                    <a:lumMod val="75000"/>
                  </a:srgbClr>
                </a:solidFill>
              </a:rPr>
              <a:t>Федерации»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536723" y="2924932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37896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58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7000"/>
          </a:srgb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214488</TotalTime>
  <Words>3304</Words>
  <Application>Microsoft Office PowerPoint</Application>
  <PresentationFormat>Произвольный</PresentationFormat>
  <Paragraphs>633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Myriad Pro</vt:lpstr>
      <vt:lpstr>Myriad Pro Cond</vt:lpstr>
      <vt:lpstr>Myriad Pro Light</vt:lpstr>
      <vt:lpstr>Times New Roman</vt:lpstr>
      <vt:lpstr>Тема Office</vt:lpstr>
      <vt:lpstr>1_Тема Office</vt:lpstr>
      <vt:lpstr>2_Тема Office</vt:lpstr>
      <vt:lpstr>3_Тема Office</vt:lpstr>
      <vt:lpstr>5_Тема Office</vt:lpstr>
      <vt:lpstr>Презентация PowerPoint</vt:lpstr>
      <vt:lpstr>Презентация PowerPoint</vt:lpstr>
      <vt:lpstr>Количество обращений граждан и организаций, рассмотренных   в территориальных органах МЧС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обращений граждан и организаций, поступивших  и рассмотренных в МЧС России</vt:lpstr>
      <vt:lpstr>Обзор обращений граждан и организаций, поступивших  и рассмотренных   в МЧС России по вопросам деятельности ГИМС</vt:lpstr>
      <vt:lpstr>Презентация PowerPoint</vt:lpstr>
      <vt:lpstr>Сведения об участии МЧС России в эксперименте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обращений граждан и ответов на них </vt:lpstr>
      <vt:lpstr>Сведения об участии МЧС России в эксперименте по использованию федеральной государственной информационной системы «Единый портал государственных и муниципальных услуг (функций)» для направления обращений граждан и ответов на них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4095</cp:revision>
  <cp:lastPrinted>2023-11-23T06:33:36Z</cp:lastPrinted>
  <dcterms:created xsi:type="dcterms:W3CDTF">2019-07-30T12:41:22Z</dcterms:created>
  <dcterms:modified xsi:type="dcterms:W3CDTF">2023-11-23T11:49:24Z</dcterms:modified>
</cp:coreProperties>
</file>