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6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23.xml" ContentType="application/vnd.openxmlformats-officedocument.presentationml.notesSlide+xml"/>
  <Override PartName="/ppt/charts/chart21.xml" ContentType="application/vnd.openxmlformats-officedocument.drawingml.chart+xml"/>
  <Override PartName="/ppt/theme/themeOverride1.xml" ContentType="application/vnd.openxmlformats-officedocument.themeOverr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27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notesSlides/notesSlide28.xml" ContentType="application/vnd.openxmlformats-officedocument.presentationml.notesSlid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527792" r:id="rId1"/>
    <p:sldMasterId id="2147527804" r:id="rId2"/>
    <p:sldMasterId id="2147527828" r:id="rId3"/>
    <p:sldMasterId id="2147527996" r:id="rId4"/>
    <p:sldMasterId id="2147528008" r:id="rId5"/>
    <p:sldMasterId id="2147528020" r:id="rId6"/>
    <p:sldMasterId id="2147528032" r:id="rId7"/>
    <p:sldMasterId id="2147528044" r:id="rId8"/>
    <p:sldMasterId id="2147528068" r:id="rId9"/>
    <p:sldMasterId id="2147528080" r:id="rId10"/>
  </p:sldMasterIdLst>
  <p:notesMasterIdLst>
    <p:notesMasterId r:id="rId46"/>
  </p:notesMasterIdLst>
  <p:handoutMasterIdLst>
    <p:handoutMasterId r:id="rId47"/>
  </p:handoutMasterIdLst>
  <p:sldIdLst>
    <p:sldId id="28123" r:id="rId11"/>
    <p:sldId id="28205" r:id="rId12"/>
    <p:sldId id="28163" r:id="rId13"/>
    <p:sldId id="28180" r:id="rId14"/>
    <p:sldId id="28181" r:id="rId15"/>
    <p:sldId id="28184" r:id="rId16"/>
    <p:sldId id="28188" r:id="rId17"/>
    <p:sldId id="28189" r:id="rId18"/>
    <p:sldId id="28094" r:id="rId19"/>
    <p:sldId id="28085" r:id="rId20"/>
    <p:sldId id="28190" r:id="rId21"/>
    <p:sldId id="28202" r:id="rId22"/>
    <p:sldId id="28203" r:id="rId23"/>
    <p:sldId id="28193" r:id="rId24"/>
    <p:sldId id="28204" r:id="rId25"/>
    <p:sldId id="28216" r:id="rId26"/>
    <p:sldId id="28194" r:id="rId27"/>
    <p:sldId id="28195" r:id="rId28"/>
    <p:sldId id="28215" r:id="rId29"/>
    <p:sldId id="28121" r:id="rId30"/>
    <p:sldId id="28206" r:id="rId31"/>
    <p:sldId id="28196" r:id="rId32"/>
    <p:sldId id="28166" r:id="rId33"/>
    <p:sldId id="28197" r:id="rId34"/>
    <p:sldId id="28199" r:id="rId35"/>
    <p:sldId id="28200" r:id="rId36"/>
    <p:sldId id="28201" r:id="rId37"/>
    <p:sldId id="28208" r:id="rId38"/>
    <p:sldId id="28212" r:id="rId39"/>
    <p:sldId id="28209" r:id="rId40"/>
    <p:sldId id="28213" r:id="rId41"/>
    <p:sldId id="28214" r:id="rId42"/>
    <p:sldId id="28211" r:id="rId43"/>
    <p:sldId id="28218" r:id="rId44"/>
    <p:sldId id="28137" r:id="rId45"/>
  </p:sldIdLst>
  <p:sldSz cx="9906000" cy="6858000" type="A4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1pPr>
    <a:lvl2pPr marL="379973" indent="1863"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2pPr>
    <a:lvl3pPr marL="782298" indent="1863"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3pPr>
    <a:lvl4pPr marL="1182760" indent="1863"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4pPr>
    <a:lvl5pPr marL="1585085" indent="1863"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5pPr>
    <a:lvl6pPr marL="2682164" algn="l" defTabSz="1072866" rtl="0" eaLnBrk="1" latinLnBrk="0" hangingPunct="1"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6pPr>
    <a:lvl7pPr marL="3218597" algn="l" defTabSz="1072866" rtl="0" eaLnBrk="1" latinLnBrk="0" hangingPunct="1"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7pPr>
    <a:lvl8pPr marL="3755029" algn="l" defTabSz="1072866" rtl="0" eaLnBrk="1" latinLnBrk="0" hangingPunct="1"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8pPr>
    <a:lvl9pPr marL="4291462" algn="l" defTabSz="1072866" rtl="0" eaLnBrk="1" latinLnBrk="0" hangingPunct="1"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0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36CD"/>
    <a:srgbClr val="1046CE"/>
    <a:srgbClr val="9EE0F8"/>
    <a:srgbClr val="00B0F0"/>
    <a:srgbClr val="5DCEAF"/>
    <a:srgbClr val="DCE1F4"/>
    <a:srgbClr val="FF8D37"/>
    <a:srgbClr val="FFB37A"/>
    <a:srgbClr val="C1BBBA"/>
    <a:srgbClr val="BB6B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6374" autoAdjust="0"/>
  </p:normalViewPr>
  <p:slideViewPr>
    <p:cSldViewPr snapToGrid="0">
      <p:cViewPr varScale="1">
        <p:scale>
          <a:sx n="114" d="100"/>
          <a:sy n="114" d="100"/>
        </p:scale>
        <p:origin x="1176" y="84"/>
      </p:cViewPr>
      <p:guideLst>
        <p:guide orient="horz" pos="2183"/>
        <p:guide pos="30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52972945131958"/>
          <c:y val="9.3086863130828229E-2"/>
          <c:w val="0.67171113206722488"/>
          <c:h val="0.6413932335979355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 РФ</c:v>
                </c:pt>
              </c:strCache>
            </c:strRef>
          </c:tx>
          <c:spPr>
            <a:pattFill prst="dkDnDiag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Lbls>
            <c:dLbl>
              <c:idx val="0"/>
              <c:layout>
                <c:manualLayout>
                  <c:x val="-2.2484545858205019E-3"/>
                  <c:y val="6.7935171069171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5F-4B5A-9C71-6AC9B3FD62E9}"/>
                </c:ext>
              </c:extLst>
            </c:dLbl>
            <c:dLbl>
              <c:idx val="1"/>
              <c:layout>
                <c:manualLayout>
                  <c:x val="-2.5834578220436163E-3"/>
                  <c:y val="-4.6851842116670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5F-4B5A-9C71-6AC9B3FD62E9}"/>
                </c:ext>
              </c:extLst>
            </c:dLbl>
            <c:dLbl>
              <c:idx val="2"/>
              <c:layout>
                <c:manualLayout>
                  <c:x val="0"/>
                  <c:y val="5.8564802645837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5F-4B5A-9C71-6AC9B3FD62E9}"/>
                </c:ext>
              </c:extLst>
            </c:dLbl>
            <c:dLbl>
              <c:idx val="3"/>
              <c:layout>
                <c:manualLayout>
                  <c:x val="0"/>
                  <c:y val="6.3249986857504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5F-4B5A-9C71-6AC9B3FD62E9}"/>
                </c:ext>
              </c:extLst>
            </c:dLbl>
            <c:dLbl>
              <c:idx val="4"/>
              <c:layout>
                <c:manualLayout>
                  <c:x val="4.4969091716410038E-3"/>
                  <c:y val="6.0907394751671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5F-4B5A-9C71-6AC9B3FD62E9}"/>
                </c:ext>
              </c:extLst>
            </c:dLbl>
            <c:numFmt formatCode="0&quot; чел.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Наземным транспортом</c:v>
                </c:pt>
                <c:pt idx="1">
                  <c:v>Авиационным транспортом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345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05F-4B5A-9C71-6AC9B3FD62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Личный состав МЧС России</c:v>
                </c:pt>
              </c:strCache>
            </c:strRef>
          </c:tx>
          <c:spPr>
            <a:pattFill prst="ltDnDiag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solidFill>
                <a:schemeClr val="accent2"/>
              </a:solidFill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numFmt formatCode="0&quot; чел.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Наземным транспортом</c:v>
                </c:pt>
                <c:pt idx="1">
                  <c:v>Авиационным транспортом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5F-4B5A-9C71-6AC9B3FD6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gapDepth val="58"/>
        <c:shape val="box"/>
        <c:axId val="402078584"/>
        <c:axId val="402078976"/>
        <c:axId val="0"/>
      </c:bar3DChart>
      <c:catAx>
        <c:axId val="402078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402078976"/>
        <c:crosses val="autoZero"/>
        <c:auto val="1"/>
        <c:lblAlgn val="ctr"/>
        <c:lblOffset val="100"/>
        <c:noMultiLvlLbl val="0"/>
      </c:catAx>
      <c:valAx>
        <c:axId val="402078976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402078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1871041858438359E-2"/>
          <c:y val="0.86579787857072366"/>
          <c:w val="0.68414533331526384"/>
          <c:h val="0.12248916090010874"/>
        </c:manualLayout>
      </c:layout>
      <c:overlay val="0"/>
      <c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Pt>
            <c:idx val="2"/>
            <c:invertIfNegative val="0"/>
            <c:bubble3D val="0"/>
            <c:spPr>
              <a:pattFill prst="dkDnDiag">
                <a:fgClr>
                  <a:srgbClr val="00B050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rgbClr val="FF0000"/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2EA6-4359-A962-B31B4E713497}"/>
              </c:ext>
            </c:extLst>
          </c:dPt>
          <c:dLbls>
            <c:dLbl>
              <c:idx val="0"/>
              <c:numFmt formatCode="#&quot; ед.&quot;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725-466E-AF0B-F9497E1F0322}"/>
                </c:ext>
              </c:extLst>
            </c:dLbl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198</c:v>
                </c:pt>
                <c:pt idx="1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404226584"/>
        <c:axId val="404226976"/>
      </c:barChart>
      <c:catAx>
        <c:axId val="404226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4226976"/>
        <c:crosses val="autoZero"/>
        <c:auto val="1"/>
        <c:lblAlgn val="ctr"/>
        <c:lblOffset val="100"/>
        <c:noMultiLvlLbl val="0"/>
      </c:catAx>
      <c:valAx>
        <c:axId val="40422697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42265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Pt>
            <c:idx val="2"/>
            <c:invertIfNegative val="0"/>
            <c:bubble3D val="0"/>
            <c:spPr>
              <a:pattFill prst="dkDnDiag">
                <a:fgClr>
                  <a:srgbClr val="00B050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rgbClr val="FF0000"/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DACC-40A6-A51F-6FD167EE123E}"/>
              </c:ext>
            </c:extLst>
          </c:dPt>
          <c:dLbls>
            <c:dLbl>
              <c:idx val="0"/>
              <c:numFmt formatCode="#&quot; ед.&quot;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725-466E-AF0B-F9497E1F0322}"/>
                </c:ext>
              </c:extLst>
            </c:dLbl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188</c:v>
                </c:pt>
                <c:pt idx="1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404227760"/>
        <c:axId val="404228152"/>
      </c:barChart>
      <c:catAx>
        <c:axId val="404227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4228152"/>
        <c:crosses val="autoZero"/>
        <c:auto val="1"/>
        <c:lblAlgn val="ctr"/>
        <c:lblOffset val="100"/>
        <c:noMultiLvlLbl val="0"/>
      </c:catAx>
      <c:valAx>
        <c:axId val="404228152"/>
        <c:scaling>
          <c:orientation val="minMax"/>
          <c:max val="30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42277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Pt>
            <c:idx val="2"/>
            <c:invertIfNegative val="0"/>
            <c:bubble3D val="0"/>
            <c:spPr>
              <a:pattFill prst="dkDnDiag">
                <a:fgClr>
                  <a:srgbClr val="00B050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rgbClr val="FF0000"/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098F-4748-B134-DD8E8FD47BFC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</c:v>
                </c:pt>
                <c:pt idx="1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405373320"/>
        <c:axId val="405373712"/>
      </c:barChart>
      <c:catAx>
        <c:axId val="405373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5373712"/>
        <c:crosses val="autoZero"/>
        <c:auto val="1"/>
        <c:lblAlgn val="ctr"/>
        <c:lblOffset val="100"/>
        <c:noMultiLvlLbl val="0"/>
      </c:catAx>
      <c:valAx>
        <c:axId val="405373712"/>
        <c:scaling>
          <c:orientation val="minMax"/>
          <c:max val="250"/>
          <c:min val="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53733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7569342089078122"/>
          <c:w val="0.92913395812461164"/>
          <c:h val="0.639661754328418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Pt>
            <c:idx val="2"/>
            <c:invertIfNegative val="0"/>
            <c:bubble3D val="0"/>
            <c:spPr>
              <a:pattFill prst="dkDnDiag">
                <a:fgClr>
                  <a:srgbClr val="00B050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rgbClr val="FF0000"/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40E4-4B6C-8DF5-4C648C22876C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1875</c:v>
                </c:pt>
                <c:pt idx="1">
                  <c:v>1841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405374496"/>
        <c:axId val="405374888"/>
      </c:barChart>
      <c:catAx>
        <c:axId val="405374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5374888"/>
        <c:crosses val="autoZero"/>
        <c:auto val="1"/>
        <c:lblAlgn val="ctr"/>
        <c:lblOffset val="100"/>
        <c:noMultiLvlLbl val="0"/>
      </c:catAx>
      <c:valAx>
        <c:axId val="405374888"/>
        <c:scaling>
          <c:orientation val="minMax"/>
          <c:max val="1900"/>
          <c:min val="170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53744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20035643753600213"/>
          <c:w val="0.92913395812461164"/>
          <c:h val="0.6149986268648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Pt>
            <c:idx val="2"/>
            <c:invertIfNegative val="0"/>
            <c:bubble3D val="0"/>
            <c:spPr>
              <a:pattFill prst="dk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rgbClr val="FF0000"/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9955-4E60-84B4-53C63F1EF0F2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2894</c:v>
                </c:pt>
                <c:pt idx="1">
                  <c:v>2615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405375672"/>
        <c:axId val="405376064"/>
      </c:barChart>
      <c:catAx>
        <c:axId val="405375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5376064"/>
        <c:crosses val="autoZero"/>
        <c:auto val="1"/>
        <c:lblAlgn val="ctr"/>
        <c:lblOffset val="100"/>
        <c:noMultiLvlLbl val="0"/>
      </c:catAx>
      <c:valAx>
        <c:axId val="405376064"/>
        <c:scaling>
          <c:orientation val="minMax"/>
          <c:max val="2900"/>
          <c:min val="160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53756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50" baseline="0">
                <a:solidFill>
                  <a:srgbClr val="0033CC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ru-RU" dirty="0"/>
              <a:t>количество лицензий</a:t>
            </a:r>
          </a:p>
        </c:rich>
      </c:tx>
      <c:layout>
        <c:manualLayout>
          <c:xMode val="edge"/>
          <c:yMode val="edge"/>
          <c:x val="0.2591281746031746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50" baseline="0">
              <a:solidFill>
                <a:srgbClr val="0033CC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85D8FA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289977039588181E-2"/>
          <c:y val="0.16824779126681724"/>
          <c:w val="0.90726184744904892"/>
          <c:h val="0.494294948568464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Получено количество лицензий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bg1"/>
                </a:fgClr>
                <a:bgClr>
                  <a:schemeClr val="accent6">
                    <a:lumMod val="60000"/>
                    <a:lumOff val="40000"/>
                  </a:schemeClr>
                </a:bgClr>
              </a:patt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/>
              <a:sp3d>
                <a:contourClr>
                  <a:schemeClr val="accent6">
                    <a:lumMod val="40000"/>
                    <a:lumOff val="6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BDE-4D39-98D8-C16B25D44774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chemeClr val="bg1"/>
                </a:fgClr>
                <a:bgClr>
                  <a:srgbClr val="00B0F0"/>
                </a:bgClr>
              </a:patt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  <a:sp3d>
                <a:contourClr>
                  <a:schemeClr val="accent2">
                    <a:lumMod val="60000"/>
                    <a:lumOff val="4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BDE-4D39-98D8-C16B25D44774}"/>
              </c:ext>
            </c:extLst>
          </c:dPt>
          <c:dLbls>
            <c:dLbl>
              <c:idx val="0"/>
              <c:layout>
                <c:manualLayout>
                  <c:x val="6.4251190476190476E-2"/>
                  <c:y val="-1.69806130201859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>
                        <a:noFill/>
                      </a:ln>
                      <a:solidFill>
                        <a:srgbClr val="0033CC"/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2BDE-4D39-98D8-C16B25D44774}"/>
                </c:ext>
              </c:extLst>
            </c:dLbl>
            <c:dLbl>
              <c:idx val="1"/>
              <c:layout>
                <c:manualLayout>
                  <c:x val="7.1266269841269839E-2"/>
                  <c:y val="-2.25043262122837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>
                        <a:noFill/>
                      </a:ln>
                      <a:solidFill>
                        <a:srgbClr val="0033CC"/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2BDE-4D39-98D8-C16B25D44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ln>
                      <a:noFill/>
                    </a:ln>
                    <a:solidFill>
                      <a:srgbClr val="0033CC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DE-4D39-98D8-C16B25D44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gapDepth val="0"/>
        <c:shape val="box"/>
        <c:axId val="405376456"/>
        <c:axId val="404646960"/>
        <c:axId val="0"/>
      </c:bar3DChart>
      <c:catAx>
        <c:axId val="405376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0033CC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404646960"/>
        <c:crosses val="autoZero"/>
        <c:auto val="1"/>
        <c:lblAlgn val="ctr"/>
        <c:lblOffset val="100"/>
        <c:noMultiLvlLbl val="0"/>
      </c:catAx>
      <c:valAx>
        <c:axId val="404646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5376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softEdge rad="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Количество лицензий</a:t>
            </a:r>
          </a:p>
        </c:rich>
      </c:tx>
      <c:layout>
        <c:manualLayout>
          <c:xMode val="edge"/>
          <c:yMode val="edge"/>
          <c:x val="0.32416662325692019"/>
          <c:y val="3.9447997237604816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523526602415363E-2"/>
          <c:y val="0.12903535247988104"/>
          <c:w val="0.93906621634021969"/>
          <c:h val="0.6116564858559245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pattFill prst="ltDnDiag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9525">
              <a:solidFill>
                <a:srgbClr val="D66754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ФКУ,ФГБУ (кроме СВФ и ВУЗов), ФАУ и др.</c:v>
                </c:pt>
                <c:pt idx="1">
                  <c:v>СВФ</c:v>
                </c:pt>
                <c:pt idx="2">
                  <c:v>ВУЗы</c:v>
                </c:pt>
                <c:pt idx="3">
                  <c:v>РПСО</c:v>
                </c:pt>
                <c:pt idx="4">
                  <c:v>Территориальные органы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</c:v>
                </c:pt>
                <c:pt idx="1">
                  <c:v>12</c:v>
                </c:pt>
                <c:pt idx="2">
                  <c:v>6</c:v>
                </c:pt>
                <c:pt idx="3">
                  <c:v>7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15-42FB-92FA-5772790881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pattFill prst="dkDnDiag">
              <a:fgClr>
                <a:srgbClr val="00B0F0"/>
              </a:fgClr>
              <a:bgClr>
                <a:schemeClr val="bg1"/>
              </a:bgClr>
            </a:pattFill>
            <a:ln w="3175">
              <a:solidFill>
                <a:srgbClr val="01B2F2"/>
              </a:solidFill>
            </a:ln>
          </c:spPr>
          <c:invertIfNegative val="0"/>
          <c:dLbls>
            <c:dLbl>
              <c:idx val="1"/>
              <c:layout>
                <c:manualLayout>
                  <c:x val="5.102040133102924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15-42FB-92FA-577279088197}"/>
                </c:ext>
              </c:extLst>
            </c:dLbl>
            <c:dLbl>
              <c:idx val="3"/>
              <c:layout>
                <c:manualLayout>
                  <c:x val="1.8707480488044163E-2"/>
                  <c:y val="-3.2873331031337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15-42FB-92FA-57727908819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ФКУ,ФГБУ (кроме СВФ и ВУЗов), ФАУ и др.</c:v>
                </c:pt>
                <c:pt idx="1">
                  <c:v>СВФ</c:v>
                </c:pt>
                <c:pt idx="2">
                  <c:v>ВУЗы</c:v>
                </c:pt>
                <c:pt idx="3">
                  <c:v>РПСО</c:v>
                </c:pt>
                <c:pt idx="4">
                  <c:v>Территориальные органы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15-42FB-92FA-57727908819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pattFill prst="dkDnDiag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rgbClr val="8FD932"/>
              </a:solidFill>
            </a:ln>
          </c:spPr>
          <c:invertIfNegative val="0"/>
          <c:dLbls>
            <c:dLbl>
              <c:idx val="1"/>
              <c:layout>
                <c:manualLayout>
                  <c:x val="1.700680044367656E-2"/>
                  <c:y val="-3.9447997237604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15-42FB-92FA-57727908819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ФКУ,ФГБУ (кроме СВФ и ВУЗов), ФАУ и др.</c:v>
                </c:pt>
                <c:pt idx="1">
                  <c:v>СВФ</c:v>
                </c:pt>
                <c:pt idx="2">
                  <c:v>ВУЗы</c:v>
                </c:pt>
                <c:pt idx="3">
                  <c:v>РПСО</c:v>
                </c:pt>
                <c:pt idx="4">
                  <c:v>Территориальные органы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1">
                  <c:v>1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15-42FB-92FA-5772790881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"/>
        <c:gapDepth val="0"/>
        <c:shape val="box"/>
        <c:axId val="404647744"/>
        <c:axId val="404648136"/>
        <c:axId val="0"/>
      </c:bar3DChart>
      <c:catAx>
        <c:axId val="40464774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404648136"/>
        <c:crosses val="autoZero"/>
        <c:auto val="1"/>
        <c:lblAlgn val="ctr"/>
        <c:lblOffset val="100"/>
        <c:noMultiLvlLbl val="0"/>
      </c:catAx>
      <c:valAx>
        <c:axId val="40464813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4046477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9321624173546504"/>
          <c:y val="0.89949846168341485"/>
          <c:w val="0.3203510739258833"/>
          <c:h val="8.077753969778278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медицинского имущества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EC-44F9-A26C-300DEE71BAC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EC-44F9-A26C-300DEE71BAC1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EC-44F9-A26C-300DEE71BAC1}"/>
              </c:ext>
            </c:extLst>
          </c:dPt>
          <c:dLbls>
            <c:dLbl>
              <c:idx val="0"/>
              <c:layout>
                <c:manualLayout>
                  <c:x val="-4.3913595910075855E-2"/>
                  <c:y val="4.036607102276798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EC-44F9-A26C-300DEE71BAC1}"/>
                </c:ext>
              </c:extLst>
            </c:dLbl>
            <c:dLbl>
              <c:idx val="1"/>
              <c:layout>
                <c:manualLayout>
                  <c:x val="-3.9095415243708522E-3"/>
                  <c:y val="5.696003412486466E-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EC-44F9-A26C-300DEE71BAC1}"/>
                </c:ext>
              </c:extLst>
            </c:dLbl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ВЦЭРМ</c:v>
                </c:pt>
                <c:pt idx="1">
                  <c:v>72 ЦП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EC-44F9-A26C-300DEE71BA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9"/>
        <c:holeSize val="52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562217409039463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СОГЛАСОВАНО: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chemeClr val="bg2">
                    <a:lumMod val="50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>
                <a:solidFill>
                  <a:srgbClr val="0070C0"/>
                </a:solidFill>
              </a:ln>
              <a:effectLst>
                <a:innerShdw blurRad="127000">
                  <a:srgbClr val="0070C0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2BDE-4D39-98D8-C16B25D44774}"/>
              </c:ext>
            </c:extLst>
          </c:dPt>
          <c:dPt>
            <c:idx val="1"/>
            <c:invertIfNegative val="0"/>
            <c:bubble3D val="0"/>
            <c:spPr>
              <a:pattFill prst="dkDnDiag">
                <a:fgClr>
                  <a:schemeClr val="accent3">
                    <a:lumMod val="75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190500">
                  <a:schemeClr val="accent3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2BDE-4D39-98D8-C16B25D44774}"/>
              </c:ext>
            </c:extLst>
          </c:dPt>
          <c:dLbls>
            <c:dLbl>
              <c:idx val="1"/>
              <c:layout>
                <c:manualLayout>
                  <c:x val="0"/>
                  <c:y val="4.842286352225611E-3"/>
                </c:manualLayout>
              </c:layout>
              <c:numFmt formatCode="0&quot; ед.&quot;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81376368102655"/>
                      <c:h val="0.22855591582504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DE-4D39-98D8-C16B25D44774}"/>
                </c:ext>
              </c:extLst>
            </c:dLbl>
            <c:numFmt formatCode="0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</c:v>
                </c:pt>
                <c:pt idx="1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DE-4D39-98D8-C16B25D44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axId val="404649704"/>
        <c:axId val="404650096"/>
      </c:barChart>
      <c:catAx>
        <c:axId val="404649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4650096"/>
        <c:crosses val="autoZero"/>
        <c:auto val="1"/>
        <c:lblAlgn val="ctr"/>
        <c:lblOffset val="100"/>
        <c:noMultiLvlLbl val="0"/>
      </c:catAx>
      <c:valAx>
        <c:axId val="40465009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46497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562217409039463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СОГЛАСОВАНО: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chemeClr val="bg2">
                    <a:lumMod val="50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>
                <a:solidFill>
                  <a:srgbClr val="0070C0"/>
                </a:solidFill>
              </a:ln>
              <a:effectLst>
                <a:innerShdw blurRad="127000">
                  <a:srgbClr val="0070C0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2BDE-4D39-98D8-C16B25D44774}"/>
              </c:ext>
            </c:extLst>
          </c:dPt>
          <c:dPt>
            <c:idx val="1"/>
            <c:invertIfNegative val="0"/>
            <c:bubble3D val="0"/>
            <c:spPr>
              <a:pattFill prst="dkDnDiag">
                <a:fgClr>
                  <a:schemeClr val="accent3">
                    <a:lumMod val="75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190500">
                  <a:schemeClr val="accent3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2BDE-4D39-98D8-C16B25D44774}"/>
              </c:ext>
            </c:extLst>
          </c:dPt>
          <c:dLbls>
            <c:dLbl>
              <c:idx val="1"/>
              <c:layout>
                <c:manualLayout>
                  <c:x val="0"/>
                  <c:y val="4.842286352225611E-3"/>
                </c:manualLayout>
              </c:layout>
              <c:numFmt formatCode="0&quot; ед.&quot;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81376368102655"/>
                      <c:h val="0.22855591582504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DE-4D39-98D8-C16B25D44774}"/>
                </c:ext>
              </c:extLst>
            </c:dLbl>
            <c:numFmt formatCode="0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DE-4D39-98D8-C16B25D44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axId val="407021736"/>
        <c:axId val="407022128"/>
      </c:barChart>
      <c:catAx>
        <c:axId val="407021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7022128"/>
        <c:crosses val="autoZero"/>
        <c:auto val="1"/>
        <c:lblAlgn val="ctr"/>
        <c:lblOffset val="100"/>
        <c:noMultiLvlLbl val="0"/>
      </c:catAx>
      <c:valAx>
        <c:axId val="40702212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70217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6596924810348376"/>
          <c:y val="0.89301585379774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cap="all" spc="15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85D8FA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404155634706103E-2"/>
          <c:y val="0.29416174246800203"/>
          <c:w val="0.90726184744904892"/>
          <c:h val="0.494294948568464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Личный состав МЧС России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chemeClr val="bg1"/>
                </a:fgClr>
                <a:bgClr>
                  <a:schemeClr val="bg2">
                    <a:lumMod val="90000"/>
                  </a:schemeClr>
                </a:bgClr>
              </a:pattFill>
              <a:ln>
                <a:solidFill>
                  <a:schemeClr val="bg2">
                    <a:lumMod val="90000"/>
                  </a:schemeClr>
                </a:solidFill>
              </a:ln>
              <a:effectLst/>
              <a:sp3d>
                <a:contourClr>
                  <a:schemeClr val="bg2">
                    <a:lumMod val="9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BDE-4D39-98D8-C16B25D44774}"/>
              </c:ext>
            </c:extLst>
          </c:dPt>
          <c:dPt>
            <c:idx val="1"/>
            <c:invertIfNegative val="0"/>
            <c:bubble3D val="0"/>
            <c:spPr>
              <a:pattFill prst="dkUpDiag">
                <a:fgClr>
                  <a:schemeClr val="bg1"/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75000"/>
                  </a:schemeClr>
                </a:solidFill>
              </a:ln>
              <a:effectLst/>
              <a:sp3d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BDE-4D39-98D8-C16B25D44774}"/>
              </c:ext>
            </c:extLst>
          </c:dPt>
          <c:dLbls>
            <c:dLbl>
              <c:idx val="0"/>
              <c:layout>
                <c:manualLayout>
                  <c:x val="3.582852689168795E-3"/>
                  <c:y val="0.41792928722513201"/>
                </c:manualLayout>
              </c:layout>
              <c:numFmt formatCode="0&quot; чел.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>
                        <a:noFill/>
                      </a:ln>
                      <a:solidFill>
                        <a:srgbClr val="0033CC"/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550642002519609"/>
                      <c:h val="0.137049107649753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BDE-4D39-98D8-C16B25D44774}"/>
                </c:ext>
              </c:extLst>
            </c:dLbl>
            <c:dLbl>
              <c:idx val="1"/>
              <c:layout>
                <c:manualLayout>
                  <c:x val="-5.2010588378692882E-4"/>
                  <c:y val="0.3199711951743785"/>
                </c:manualLayout>
              </c:layout>
              <c:numFmt formatCode="0&quot; чел.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>
                        <a:noFill/>
                      </a:ln>
                      <a:solidFill>
                        <a:srgbClr val="0033CC"/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96957533252808"/>
                      <c:h val="0.137049107649753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DE-4D39-98D8-C16B25D44774}"/>
                </c:ext>
              </c:extLst>
            </c:dLbl>
            <c:numFmt formatCode="0&quot; чел.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ln>
                      <a:noFill/>
                    </a:ln>
                    <a:solidFill>
                      <a:srgbClr val="0033CC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Подлежало</c:v>
                </c:pt>
                <c:pt idx="1">
                  <c:v>Получили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1497</c:v>
                </c:pt>
                <c:pt idx="1">
                  <c:v>1136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DE-4D39-98D8-C16B25D44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gapDepth val="0"/>
        <c:shape val="box"/>
        <c:axId val="402080544"/>
        <c:axId val="402080936"/>
        <c:axId val="0"/>
      </c:bar3DChart>
      <c:catAx>
        <c:axId val="40208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402080936"/>
        <c:crosses val="autoZero"/>
        <c:auto val="1"/>
        <c:lblAlgn val="ctr"/>
        <c:lblOffset val="100"/>
        <c:noMultiLvlLbl val="0"/>
      </c:catAx>
      <c:valAx>
        <c:axId val="402080936"/>
        <c:scaling>
          <c:orientation val="minMax"/>
          <c:max val="1500"/>
        </c:scaling>
        <c:delete val="1"/>
        <c:axPos val="l"/>
        <c:numFmt formatCode="0" sourceLinked="1"/>
        <c:majorTickMark val="out"/>
        <c:minorTickMark val="none"/>
        <c:tickLblPos val="nextTo"/>
        <c:crossAx val="40208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softEdge rad="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562217409039463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СОГЛАСОВАНО: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chemeClr val="bg2">
                    <a:lumMod val="50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>
                <a:solidFill>
                  <a:srgbClr val="0070C0"/>
                </a:solidFill>
              </a:ln>
              <a:effectLst>
                <a:innerShdw blurRad="127000">
                  <a:srgbClr val="0070C0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2BDE-4D39-98D8-C16B25D44774}"/>
              </c:ext>
            </c:extLst>
          </c:dPt>
          <c:dPt>
            <c:idx val="1"/>
            <c:invertIfNegative val="0"/>
            <c:bubble3D val="0"/>
            <c:spPr>
              <a:pattFill prst="dkDnDiag">
                <a:fgClr>
                  <a:schemeClr val="accent3">
                    <a:lumMod val="75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190500">
                  <a:schemeClr val="accent3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2BDE-4D39-98D8-C16B25D44774}"/>
              </c:ext>
            </c:extLst>
          </c:dPt>
          <c:dLbls>
            <c:dLbl>
              <c:idx val="1"/>
              <c:layout>
                <c:manualLayout>
                  <c:x val="0"/>
                  <c:y val="4.842286352225611E-3"/>
                </c:manualLayout>
              </c:layout>
              <c:numFmt formatCode="0&quot; ед.&quot;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81376368102655"/>
                      <c:h val="0.22855591582504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DE-4D39-98D8-C16B25D44774}"/>
                </c:ext>
              </c:extLst>
            </c:dLbl>
            <c:numFmt formatCode="0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129</c:v>
                </c:pt>
                <c:pt idx="1">
                  <c:v>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DE-4D39-98D8-C16B25D44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axId val="407022912"/>
        <c:axId val="407023304"/>
      </c:barChart>
      <c:catAx>
        <c:axId val="40702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7023304"/>
        <c:crosses val="autoZero"/>
        <c:auto val="1"/>
        <c:lblAlgn val="ctr"/>
        <c:lblOffset val="100"/>
        <c:noMultiLvlLbl val="0"/>
      </c:catAx>
      <c:valAx>
        <c:axId val="40702330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70229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2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69046335758312E-2"/>
          <c:y val="0.14609637089495578"/>
          <c:w val="0.77065460399757757"/>
          <c:h val="0.7367445018604141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effectLst>
      <a:softEdge rad="63500"/>
    </a:effectLst>
    <a:scene3d>
      <a:camera prst="orthographicFront"/>
      <a:lightRig rig="threePt" dir="t"/>
    </a:scene3d>
  </c:spPr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>
        <c:manualLayout>
          <c:xMode val="edge"/>
          <c:yMode val="edge"/>
          <c:x val="0.14982976397493403"/>
          <c:y val="7.1843373321019616E-2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584214876394471E-2"/>
          <c:y val="0.14572002086912125"/>
          <c:w val="0.39116497142425155"/>
          <c:h val="0.6165171315414639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1-713A-4BA3-9A04-D877A6DD788A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9466-4DF8-A074-1F2CCECA5C3D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9466-4DF8-A074-1F2CCECA5C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 медицинские осмотры</c:v>
                </c:pt>
                <c:pt idx="1">
                  <c:v>Возмещение медицинским организациям </c:v>
                </c:pt>
                <c:pt idx="2">
                  <c:v>Субсидии на выполнение гос. задания</c:v>
                </c:pt>
                <c:pt idx="3">
                  <c:v>Субсидии на иные цели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195.6</c:v>
                </c:pt>
                <c:pt idx="1">
                  <c:v>309.89999999999998</c:v>
                </c:pt>
                <c:pt idx="2">
                  <c:v>1495.9</c:v>
                </c:pt>
                <c:pt idx="3">
                  <c:v>557.6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3A-4BA3-9A04-D877A6DD7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1.7993618438742913E-2"/>
          <c:y val="0.78917349743118592"/>
          <c:w val="0.95501595390314276"/>
          <c:h val="9.941286528440385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>
        <c:manualLayout>
          <c:xMode val="edge"/>
          <c:yMode val="edge"/>
          <c:x val="0.35885218764027882"/>
          <c:y val="0.1029201540020471"/>
        </c:manualLayout>
      </c:layout>
      <c:overlay val="0"/>
      <c:txPr>
        <a:bodyPr/>
        <a:lstStyle/>
        <a:p>
          <a:pPr>
            <a:defRPr sz="2400">
              <a:latin typeface="Cambria" panose="02040503050406030204" pitchFamily="18" charset="0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1-DC2A-4CFE-9992-0AA9E5C5C481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BD6-4E1E-A804-EB545CE0082D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0BD6-4E1E-A804-EB545CE0082D}"/>
              </c:ext>
            </c:extLst>
          </c:dPt>
          <c:dLbls>
            <c:dLbl>
              <c:idx val="0"/>
              <c:layout>
                <c:manualLayout>
                  <c:x val="3.7087841028747459E-2"/>
                  <c:y val="-4.645005457881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2A-4CFE-9992-0AA9E5C5C481}"/>
                </c:ext>
              </c:extLst>
            </c:dLbl>
            <c:dLbl>
              <c:idx val="1"/>
              <c:layout>
                <c:manualLayout>
                  <c:x val="4.5035235534907625E-2"/>
                  <c:y val="2.3225027289407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D6-4E1E-A804-EB545CE0082D}"/>
                </c:ext>
              </c:extLst>
            </c:dLbl>
            <c:dLbl>
              <c:idx val="3"/>
              <c:layout>
                <c:manualLayout>
                  <c:x val="-2.6491315020533896E-3"/>
                  <c:y val="2.7870032747288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D6-4E1E-A804-EB545CE008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>
                    <a:latin typeface="Cambria" panose="0204050305040603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 медицинские осмотры</c:v>
                </c:pt>
                <c:pt idx="1">
                  <c:v>Возмещение медицинским организациям </c:v>
                </c:pt>
                <c:pt idx="2">
                  <c:v>Субсидии на выполнение гос. Задания</c:v>
                </c:pt>
                <c:pt idx="3">
                  <c:v>Субсидии на иные цели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136.4</c:v>
                </c:pt>
                <c:pt idx="1">
                  <c:v>328.6</c:v>
                </c:pt>
                <c:pt idx="2">
                  <c:v>1935.5</c:v>
                </c:pt>
                <c:pt idx="3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2A-4CFE-9992-0AA9E5C5C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9117444713114254"/>
          <c:y val="0.86710827953251934"/>
        </c:manualLayout>
      </c:layout>
      <c:overlay val="0"/>
      <c:txPr>
        <a:bodyPr/>
        <a:lstStyle/>
        <a:p>
          <a:pPr>
            <a:defRPr sz="2000" b="0"/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1017388453349"/>
          <c:y val="0.18718890139732722"/>
          <c:w val="0.81491859157914093"/>
          <c:h val="0.499559498453103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Территориальные органы</c:v>
                </c:pt>
              </c:strCache>
            </c:strRef>
          </c:tx>
          <c:spPr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100000">
                  <a:srgbClr val="25C6FF"/>
                </a:gs>
              </a:gsLst>
              <a:lin ang="16200000" scaled="1"/>
              <a:tileRect/>
            </a:gradFill>
            <a:ln w="3175">
              <a:solidFill>
                <a:schemeClr val="accent2">
                  <a:lumMod val="60000"/>
                  <a:lumOff val="40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2.5312728041893561E-2"/>
                  <c:y val="-3.749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B0-430D-83E9-C5FA60A020F2}"/>
                </c:ext>
              </c:extLst>
            </c:dLbl>
            <c:dLbl>
              <c:idx val="1"/>
              <c:layout>
                <c:manualLayout>
                  <c:x val="1.7402500528801823E-2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B0-430D-83E9-C5FA60A020F2}"/>
                </c:ext>
              </c:extLst>
            </c:dLbl>
            <c:dLbl>
              <c:idx val="2"/>
              <c:layout>
                <c:manualLayout>
                  <c:x val="1.4238409523565127E-2"/>
                  <c:y val="-3.4375000000000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B0-430D-83E9-C5FA60A020F2}"/>
                </c:ext>
              </c:extLst>
            </c:dLbl>
            <c:dLbl>
              <c:idx val="3"/>
              <c:layout>
                <c:manualLayout>
                  <c:x val="2.2148637036656808E-2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B0-430D-83E9-C5FA60A020F2}"/>
                </c:ext>
              </c:extLst>
            </c:dLbl>
            <c:dLbl>
              <c:idx val="4"/>
              <c:layout>
                <c:manualLayout>
                  <c:x val="1.8984482847452466E-2"/>
                  <c:y val="-4.1102837989098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B0-430D-83E9-C5FA60A020F2}"/>
                </c:ext>
              </c:extLst>
            </c:dLbl>
            <c:dLbl>
              <c:idx val="5"/>
              <c:layout>
                <c:manualLayout>
                  <c:x val="1.5820455026183476E-2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AB0-430D-83E9-C5FA60A020F2}"/>
                </c:ext>
              </c:extLst>
            </c:dLbl>
            <c:dLbl>
              <c:idx val="6"/>
              <c:layout>
                <c:manualLayout>
                  <c:x val="2.056659153403852E-2"/>
                  <c:y val="-3.1250246062992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AB0-430D-83E9-C5FA60A020F2}"/>
                </c:ext>
              </c:extLst>
            </c:dLbl>
            <c:dLbl>
              <c:idx val="7"/>
              <c:layout>
                <c:manualLayout>
                  <c:x val="2.6894773544511908E-2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B0-430D-83E9-C5FA60A020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ДФО</c:v>
                </c:pt>
                <c:pt idx="1">
                  <c:v>СФО</c:v>
                </c:pt>
                <c:pt idx="2">
                  <c:v>УФО</c:v>
                </c:pt>
                <c:pt idx="3">
                  <c:v>ПФО</c:v>
                </c:pt>
                <c:pt idx="4">
                  <c:v>СЗФО</c:v>
                </c:pt>
                <c:pt idx="5">
                  <c:v>ЮФО</c:v>
                </c:pt>
                <c:pt idx="6">
                  <c:v>СКФО</c:v>
                </c:pt>
                <c:pt idx="7">
                  <c:v>ЦФО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0.97778567620401635</c:v>
                </c:pt>
                <c:pt idx="1">
                  <c:v>0.9986852789915317</c:v>
                </c:pt>
                <c:pt idx="2">
                  <c:v>0.94163401021256388</c:v>
                </c:pt>
                <c:pt idx="3">
                  <c:v>0.95429782082324455</c:v>
                </c:pt>
                <c:pt idx="4">
                  <c:v>0.98227938549481952</c:v>
                </c:pt>
                <c:pt idx="5">
                  <c:v>0.98282466328926232</c:v>
                </c:pt>
                <c:pt idx="6">
                  <c:v>0.96813837050523444</c:v>
                </c:pt>
                <c:pt idx="7">
                  <c:v>0.9989715365799422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B0-430D-83E9-C5FA60A020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9"/>
        <c:gapDepth val="51"/>
        <c:shape val="box"/>
        <c:axId val="407511400"/>
        <c:axId val="407511792"/>
        <c:axId val="0"/>
      </c:bar3DChart>
      <c:catAx>
        <c:axId val="4075114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07511792"/>
        <c:crosses val="autoZero"/>
        <c:auto val="1"/>
        <c:lblAlgn val="ctr"/>
        <c:lblOffset val="100"/>
        <c:noMultiLvlLbl val="0"/>
      </c:catAx>
      <c:valAx>
        <c:axId val="407511792"/>
        <c:scaling>
          <c:orientation val="minMax"/>
          <c:min val="0.60000000000000009"/>
        </c:scaling>
        <c:delete val="0"/>
        <c:axPos val="l"/>
        <c:numFmt formatCode="0%" sourceLinked="0"/>
        <c:majorTickMark val="out"/>
        <c:minorTickMark val="none"/>
        <c:tickLblPos val="nextTo"/>
        <c:crossAx val="407511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0"/>
            </a:pPr>
            <a:r>
              <a:rPr lang="ru-RU" dirty="0"/>
              <a:t>Учреждения</a:t>
            </a:r>
          </a:p>
        </c:rich>
      </c:tx>
      <c:layout>
        <c:manualLayout>
          <c:xMode val="edge"/>
          <c:yMode val="edge"/>
          <c:x val="0.34633443295904937"/>
          <c:y val="0.87217908818475631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1017388453349"/>
          <c:y val="0.18718890139732722"/>
          <c:w val="0.81491859157914093"/>
          <c:h val="0.486882476822511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Учреждения МЧС России</c:v>
                </c:pt>
              </c:strCache>
            </c:strRef>
          </c:tx>
          <c:spPr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100000">
                  <a:srgbClr val="25C6FF"/>
                </a:gs>
              </a:gsLst>
              <a:lin ang="16200000" scaled="1"/>
              <a:tileRect/>
            </a:gradFill>
            <a:ln w="3175">
              <a:solidFill>
                <a:schemeClr val="accent2">
                  <a:lumMod val="60000"/>
                  <a:lumOff val="40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2.5312728041893561E-2"/>
                  <c:y val="-3.749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85-4C01-9AC2-928CA661290E}"/>
                </c:ext>
              </c:extLst>
            </c:dLbl>
            <c:dLbl>
              <c:idx val="1"/>
              <c:layout>
                <c:manualLayout>
                  <c:x val="1.7402500528801823E-2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85-4C01-9AC2-928CA661290E}"/>
                </c:ext>
              </c:extLst>
            </c:dLbl>
            <c:dLbl>
              <c:idx val="2"/>
              <c:layout>
                <c:manualLayout>
                  <c:x val="1.4238409523565127E-2"/>
                  <c:y val="-3.4375000000000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85-4C01-9AC2-928CA661290E}"/>
                </c:ext>
              </c:extLst>
            </c:dLbl>
            <c:dLbl>
              <c:idx val="3"/>
              <c:layout>
                <c:manualLayout>
                  <c:x val="2.2148637036656808E-2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85-4C01-9AC2-928CA661290E}"/>
                </c:ext>
              </c:extLst>
            </c:dLbl>
            <c:dLbl>
              <c:idx val="4"/>
              <c:layout>
                <c:manualLayout>
                  <c:x val="1.8984482847452466E-2"/>
                  <c:y val="-4.1102837989098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85-4C01-9AC2-928CA661290E}"/>
                </c:ext>
              </c:extLst>
            </c:dLbl>
            <c:dLbl>
              <c:idx val="5"/>
              <c:layout>
                <c:manualLayout>
                  <c:x val="1.5820455026183476E-2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85-4C01-9AC2-928CA661290E}"/>
                </c:ext>
              </c:extLst>
            </c:dLbl>
            <c:dLbl>
              <c:idx val="6"/>
              <c:layout>
                <c:manualLayout>
                  <c:x val="2.056659153403852E-2"/>
                  <c:y val="-3.1250246062992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385-4C01-9AC2-928CA661290E}"/>
                </c:ext>
              </c:extLst>
            </c:dLbl>
            <c:dLbl>
              <c:idx val="7"/>
              <c:layout>
                <c:manualLayout>
                  <c:x val="1.6720306049917574E-2"/>
                  <c:y val="-9.02104844758391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385-4C01-9AC2-928CA661290E}"/>
                </c:ext>
              </c:extLst>
            </c:dLbl>
            <c:dLbl>
              <c:idx val="8"/>
              <c:layout>
                <c:manualLayout>
                  <c:x val="1.017442530019061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385-4C01-9AC2-928CA66129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СЦ</c:v>
                </c:pt>
                <c:pt idx="1">
                  <c:v>АСЦ</c:v>
                </c:pt>
                <c:pt idx="2">
                  <c:v>ВУЗы</c:v>
                </c:pt>
                <c:pt idx="3">
                  <c:v>РПСО</c:v>
                </c:pt>
                <c:pt idx="4">
                  <c:v>УЦ</c:v>
                </c:pt>
                <c:pt idx="5">
                  <c:v>СУ</c:v>
                </c:pt>
                <c:pt idx="6">
                  <c:v>СЭУ ИПЛ</c:v>
                </c:pt>
                <c:pt idx="7">
                  <c:v>Договорные</c:v>
                </c:pt>
                <c:pt idx="8">
                  <c:v>Другие</c:v>
                </c:pt>
              </c:strCache>
            </c:strRef>
          </c:cat>
          <c:val>
            <c:numRef>
              <c:f>Лист1!$B$2:$B$10</c:f>
              <c:numCache>
                <c:formatCode>0.0%</c:formatCode>
                <c:ptCount val="9"/>
                <c:pt idx="0">
                  <c:v>0.97796432318992654</c:v>
                </c:pt>
                <c:pt idx="1">
                  <c:v>0.98262548262548266</c:v>
                </c:pt>
                <c:pt idx="2">
                  <c:v>0.96683601467682756</c:v>
                </c:pt>
                <c:pt idx="3">
                  <c:v>0.95737015911137802</c:v>
                </c:pt>
                <c:pt idx="4">
                  <c:v>0.97065462753950338</c:v>
                </c:pt>
                <c:pt idx="5">
                  <c:v>0.8803444719930259</c:v>
                </c:pt>
                <c:pt idx="6">
                  <c:v>0.91960784313725485</c:v>
                </c:pt>
                <c:pt idx="7">
                  <c:v>1</c:v>
                </c:pt>
                <c:pt idx="8">
                  <c:v>0.93597655044739281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385-4C01-9AC2-928CA66129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9"/>
        <c:gapDepth val="51"/>
        <c:shape val="box"/>
        <c:axId val="407512576"/>
        <c:axId val="407512968"/>
        <c:axId val="0"/>
      </c:bar3DChart>
      <c:catAx>
        <c:axId val="407512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07512968"/>
        <c:crosses val="autoZero"/>
        <c:auto val="1"/>
        <c:lblAlgn val="ctr"/>
        <c:lblOffset val="100"/>
        <c:noMultiLvlLbl val="0"/>
      </c:catAx>
      <c:valAx>
        <c:axId val="407512968"/>
        <c:scaling>
          <c:orientation val="minMax"/>
          <c:min val="0.60000000000000009"/>
        </c:scaling>
        <c:delete val="0"/>
        <c:axPos val="l"/>
        <c:numFmt formatCode="0%" sourceLinked="0"/>
        <c:majorTickMark val="out"/>
        <c:minorTickMark val="none"/>
        <c:tickLblPos val="nextTo"/>
        <c:crossAx val="407512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260627315419325"/>
          <c:y val="0.18718890139732722"/>
          <c:w val="0.41972146572208069"/>
          <c:h val="0.499559498453103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Постоянный состав</c:v>
                </c:pt>
              </c:strCache>
            </c:strRef>
          </c:tx>
          <c:spPr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100000">
                  <a:srgbClr val="25C6FF"/>
                </a:gs>
              </a:gsLst>
              <a:lin ang="16200000" scaled="1"/>
              <a:tileRect/>
            </a:gradFill>
            <a:ln w="3175">
              <a:solidFill>
                <a:schemeClr val="accent2">
                  <a:lumMod val="60000"/>
                  <a:lumOff val="40000"/>
                </a:schemeClr>
              </a:solidFill>
            </a:ln>
          </c:spPr>
          <c:invertIfNegative val="0"/>
          <c:dLbls>
            <c:numFmt formatCode="0&quot; чел.&quot;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Другие ОРВИ 
нижних дыхательных путей</c:v>
                </c:pt>
                <c:pt idx="1">
                  <c:v>Пневмония</c:v>
                </c:pt>
                <c:pt idx="2">
                  <c:v>Грипп</c:v>
                </c:pt>
                <c:pt idx="3">
                  <c:v>ОРВИ верхних дыхательных путей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805</c:v>
                </c:pt>
                <c:pt idx="1">
                  <c:v>35</c:v>
                </c:pt>
                <c:pt idx="2">
                  <c:v>193</c:v>
                </c:pt>
                <c:pt idx="3" formatCode="#,##0">
                  <c:v>4588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24-4AC3-8C05-ED69A26749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axId val="407514632"/>
        <c:axId val="407515024"/>
      </c:barChart>
      <c:catAx>
        <c:axId val="4075146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407515024"/>
        <c:crosses val="autoZero"/>
        <c:auto val="1"/>
        <c:lblAlgn val="ctr"/>
        <c:lblOffset val="100"/>
        <c:noMultiLvlLbl val="0"/>
      </c:catAx>
      <c:valAx>
        <c:axId val="407515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407514632"/>
        <c:crosses val="autoZero"/>
        <c:crossBetween val="between"/>
        <c:majorUnit val="1000"/>
      </c:valAx>
    </c:plotArea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260627315419325"/>
          <c:y val="0.18718890139732722"/>
          <c:w val="0.40946505339492295"/>
          <c:h val="0.499559498453103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Постоянный состав</c:v>
                </c:pt>
              </c:strCache>
            </c:strRef>
          </c:tx>
          <c:spPr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100000">
                  <a:srgbClr val="25C6FF"/>
                </a:gs>
              </a:gsLst>
              <a:lin ang="16200000" scaled="1"/>
              <a:tileRect/>
            </a:gradFill>
            <a:ln w="3175">
              <a:solidFill>
                <a:schemeClr val="accent2">
                  <a:lumMod val="60000"/>
                  <a:lumOff val="40000"/>
                </a:schemeClr>
              </a:solidFill>
            </a:ln>
          </c:spPr>
          <c:invertIfNegative val="0"/>
          <c:dLbls>
            <c:numFmt formatCode="0&quot; чел.&quot;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Другие ОРВИ 
нижних дыхательных путей</c:v>
                </c:pt>
                <c:pt idx="1">
                  <c:v>Пневмония</c:v>
                </c:pt>
                <c:pt idx="2">
                  <c:v>Грипп</c:v>
                </c:pt>
                <c:pt idx="3">
                  <c:v>ОРВИ верхних дыхательных путей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281</c:v>
                </c:pt>
                <c:pt idx="1">
                  <c:v>10</c:v>
                </c:pt>
                <c:pt idx="2">
                  <c:v>0</c:v>
                </c:pt>
                <c:pt idx="3" formatCode="#,##0">
                  <c:v>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34-4FD0-A5F9-DAF81D1E0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axId val="407515808"/>
        <c:axId val="407516200"/>
      </c:barChart>
      <c:catAx>
        <c:axId val="40751580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407516200"/>
        <c:crosses val="autoZero"/>
        <c:auto val="1"/>
        <c:lblAlgn val="ctr"/>
        <c:lblOffset val="100"/>
        <c:noMultiLvlLbl val="0"/>
      </c:catAx>
      <c:valAx>
        <c:axId val="407516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407515808"/>
        <c:crosses val="autoZero"/>
        <c:crossBetween val="between"/>
        <c:majorUnit val="200"/>
      </c:valAx>
    </c:plotArea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4.6757997801079219E-2"/>
          <c:w val="0.92913395812461164"/>
          <c:h val="0.478920916648154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СОГЛАСОВАНО: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chemeClr val="bg2">
                    <a:lumMod val="50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>
                <a:solidFill>
                  <a:srgbClr val="0070C0"/>
                </a:solidFill>
              </a:ln>
              <a:effectLst>
                <a:innerShdw blurRad="127000">
                  <a:srgbClr val="0070C0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2BDE-4D39-98D8-C16B25D44774}"/>
              </c:ext>
            </c:extLst>
          </c:dPt>
          <c:dPt>
            <c:idx val="1"/>
            <c:invertIfNegative val="0"/>
            <c:bubble3D val="0"/>
            <c:spPr>
              <a:pattFill prst="dkDnDiag">
                <a:fgClr>
                  <a:schemeClr val="accent3">
                    <a:lumMod val="75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190500">
                  <a:schemeClr val="accent3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2BDE-4D39-98D8-C16B25D44774}"/>
              </c:ext>
            </c:extLst>
          </c:dPt>
          <c:dLbls>
            <c:dLbl>
              <c:idx val="1"/>
              <c:layout>
                <c:manualLayout>
                  <c:x val="7.3639033309328827E-17"/>
                  <c:y val="2.8649941371485452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81366020375213"/>
                      <c:h val="0.133325741151593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DE-4D39-98D8-C16B25D44774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списку</c:v>
                </c:pt>
                <c:pt idx="1">
                  <c:v>Количество заболевших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212815</c:v>
                </c:pt>
                <c:pt idx="1">
                  <c:v>5621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DE-4D39-98D8-C16B25D44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axId val="407516984"/>
        <c:axId val="407517376"/>
      </c:barChart>
      <c:catAx>
        <c:axId val="407516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7517376"/>
        <c:crosses val="autoZero"/>
        <c:auto val="1"/>
        <c:lblAlgn val="ctr"/>
        <c:lblOffset val="100"/>
        <c:noMultiLvlLbl val="0"/>
      </c:catAx>
      <c:valAx>
        <c:axId val="40751737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75169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4.6757997801079219E-2"/>
          <c:w val="0.92913395812461164"/>
          <c:h val="0.478920916648154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СОГЛАСОВАНО: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chemeClr val="bg2">
                    <a:lumMod val="50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>
                <a:solidFill>
                  <a:srgbClr val="0070C0"/>
                </a:solidFill>
              </a:ln>
              <a:effectLst>
                <a:innerShdw blurRad="127000">
                  <a:srgbClr val="0070C0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2BDE-4D39-98D8-C16B25D44774}"/>
              </c:ext>
            </c:extLst>
          </c:dPt>
          <c:dPt>
            <c:idx val="1"/>
            <c:invertIfNegative val="0"/>
            <c:bubble3D val="0"/>
            <c:spPr>
              <a:pattFill prst="dkDnDiag">
                <a:fgClr>
                  <a:schemeClr val="accent3">
                    <a:lumMod val="75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190500">
                  <a:schemeClr val="accent3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2BDE-4D39-98D8-C16B25D44774}"/>
              </c:ext>
            </c:extLst>
          </c:dPt>
          <c:dLbls>
            <c:dLbl>
              <c:idx val="1"/>
              <c:layout>
                <c:manualLayout>
                  <c:x val="7.3639033309328827E-17"/>
                  <c:y val="2.8649941371485452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81366020375213"/>
                      <c:h val="0.133325741151593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DE-4D39-98D8-C16B25D44774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списку</c:v>
                </c:pt>
                <c:pt idx="1">
                  <c:v>Количество заболевших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10771</c:v>
                </c:pt>
                <c:pt idx="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DE-4D39-98D8-C16B25D44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axId val="407518160"/>
        <c:axId val="407518552"/>
      </c:barChart>
      <c:catAx>
        <c:axId val="407518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7518552"/>
        <c:crosses val="autoZero"/>
        <c:auto val="1"/>
        <c:lblAlgn val="ctr"/>
        <c:lblOffset val="100"/>
        <c:noMultiLvlLbl val="0"/>
      </c:catAx>
      <c:valAx>
        <c:axId val="40751855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7518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cap="all" spc="15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ru-RU" dirty="0"/>
              <a:t>Члены СЕМЕЙ</a:t>
            </a:r>
          </a:p>
        </c:rich>
      </c:tx>
      <c:layout>
        <c:manualLayout>
          <c:xMode val="edge"/>
          <c:yMode val="edge"/>
          <c:x val="0.31969873270674748"/>
          <c:y val="0.87988952322828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cap="all" spc="15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85D8FA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404155634706103E-2"/>
          <c:y val="0.29416174246800203"/>
          <c:w val="0.90726184744904892"/>
          <c:h val="0.494294948568464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Члены их семей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chemeClr val="bg1"/>
                </a:fgClr>
                <a:bgClr>
                  <a:schemeClr val="bg2">
                    <a:lumMod val="90000"/>
                  </a:schemeClr>
                </a:bgClr>
              </a:pattFill>
              <a:ln>
                <a:solidFill>
                  <a:schemeClr val="bg2">
                    <a:lumMod val="90000"/>
                  </a:schemeClr>
                </a:solidFill>
              </a:ln>
              <a:effectLst/>
              <a:sp3d>
                <a:contourClr>
                  <a:schemeClr val="bg2">
                    <a:lumMod val="9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BDE-4D39-98D8-C16B25D44774}"/>
              </c:ext>
            </c:extLst>
          </c:dPt>
          <c:dPt>
            <c:idx val="1"/>
            <c:invertIfNegative val="0"/>
            <c:bubble3D val="0"/>
            <c:spPr>
              <a:pattFill prst="dkDnDiag">
                <a:fgClr>
                  <a:schemeClr val="bg1"/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/>
              <a:sp3d>
                <a:contourClr>
                  <a:schemeClr val="accent3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BDE-4D39-98D8-C16B25D44774}"/>
              </c:ext>
            </c:extLst>
          </c:dPt>
          <c:dLbls>
            <c:dLbl>
              <c:idx val="0"/>
              <c:layout>
                <c:manualLayout>
                  <c:x val="-7.3507705165978803E-3"/>
                  <c:y val="0.21995624550096973"/>
                </c:manualLayout>
              </c:layout>
              <c:numFmt formatCode="0&quot; чел.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>
                        <a:noFill/>
                      </a:ln>
                      <a:solidFill>
                        <a:srgbClr val="0033CC"/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2BDE-4D39-98D8-C16B25D44774}"/>
                </c:ext>
              </c:extLst>
            </c:dLbl>
            <c:dLbl>
              <c:idx val="1"/>
              <c:layout>
                <c:manualLayout>
                  <c:x val="1.383340394085837E-2"/>
                  <c:y val="0.12203830583489761"/>
                </c:manualLayout>
              </c:layout>
              <c:numFmt formatCode="0&quot; чел.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>
                        <a:noFill/>
                      </a:ln>
                      <a:solidFill>
                        <a:srgbClr val="0033CC"/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2BDE-4D39-98D8-C16B25D44774}"/>
                </c:ext>
              </c:extLst>
            </c:dLbl>
            <c:numFmt formatCode="0&quot; чел.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ln>
                      <a:noFill/>
                    </a:ln>
                    <a:solidFill>
                      <a:srgbClr val="0033CC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Подлежало</c:v>
                </c:pt>
                <c:pt idx="1">
                  <c:v>Получили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814</c:v>
                </c:pt>
                <c:pt idx="1">
                  <c:v>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DE-4D39-98D8-C16B25D44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gapDepth val="0"/>
        <c:shape val="box"/>
        <c:axId val="402081720"/>
        <c:axId val="401528336"/>
        <c:axId val="0"/>
      </c:bar3DChart>
      <c:catAx>
        <c:axId val="402081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401528336"/>
        <c:crosses val="autoZero"/>
        <c:auto val="1"/>
        <c:lblAlgn val="ctr"/>
        <c:lblOffset val="100"/>
        <c:noMultiLvlLbl val="0"/>
      </c:catAx>
      <c:valAx>
        <c:axId val="401528336"/>
        <c:scaling>
          <c:orientation val="minMax"/>
          <c:max val="1500"/>
        </c:scaling>
        <c:delete val="1"/>
        <c:axPos val="l"/>
        <c:numFmt formatCode="0" sourceLinked="1"/>
        <c:majorTickMark val="out"/>
        <c:minorTickMark val="none"/>
        <c:tickLblPos val="nextTo"/>
        <c:crossAx val="402081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softEdge rad="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562217409039463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заболевших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BDE-4D39-98D8-C16B25D4477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2BDE-4D39-98D8-C16B25D44774}"/>
              </c:ext>
            </c:extLst>
          </c:dPt>
          <c:dLbls>
            <c:dLbl>
              <c:idx val="1"/>
              <c:layout>
                <c:manualLayout>
                  <c:x val="0"/>
                  <c:y val="4.84228635222561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81376368102655"/>
                      <c:h val="0.22855591582504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DE-4D39-98D8-C16B25D44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12416</c:v>
                </c:pt>
                <c:pt idx="1">
                  <c:v>13496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DE-4D39-98D8-C16B25D44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7"/>
        <c:axId val="407519336"/>
        <c:axId val="407519728"/>
      </c:barChart>
      <c:catAx>
        <c:axId val="407519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7519728"/>
        <c:crosses val="autoZero"/>
        <c:auto val="1"/>
        <c:lblAlgn val="ctr"/>
        <c:lblOffset val="100"/>
        <c:noMultiLvlLbl val="0"/>
      </c:catAx>
      <c:valAx>
        <c:axId val="40751972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75193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184952419806569E-2"/>
          <c:y val="5.8683911998377546E-2"/>
          <c:w val="0.93076759888193372"/>
          <c:h val="0.647815519372331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Заболеваемость л/с МЧС России</c:v>
                </c:pt>
              </c:strCache>
            </c:strRef>
          </c:tx>
          <c:spPr>
            <a:ln w="19050" cap="rnd">
              <a:solidFill>
                <a:schemeClr val="bg2">
                  <a:lumMod val="50000"/>
                </a:schemeClr>
              </a:solidFill>
            </a:ln>
          </c:spPr>
          <c:marker>
            <c:symbol val="circle"/>
            <c:size val="6"/>
            <c:spPr>
              <a:solidFill>
                <a:schemeClr val="tx1"/>
              </a:solidFill>
              <a:ln w="6350">
                <a:solidFill>
                  <a:schemeClr val="tx1"/>
                </a:solidFill>
              </a:ln>
            </c:spPr>
          </c:marker>
          <c:dLbls>
            <c:dLbl>
              <c:idx val="18"/>
              <c:layout>
                <c:manualLayout>
                  <c:x val="-4.2405705737792593E-2"/>
                  <c:y val="-2.97497745376477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C4-4596-8748-877356E7C5F1}"/>
                </c:ext>
              </c:extLst>
            </c:dLbl>
            <c:dLbl>
              <c:idx val="19"/>
              <c:layout>
                <c:manualLayout>
                  <c:x val="-2.8270470491861665E-2"/>
                  <c:y val="-4.3233864513941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C4-4596-8748-877356E7C5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Лист1!$A$2:$A$37</c:f>
              <c:numCache>
                <c:formatCode>[$-419]mmmm\ yyyy;@</c:formatCode>
                <c:ptCount val="3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</c:numCache>
            </c:numRef>
          </c:cat>
          <c:val>
            <c:numRef>
              <c:f>Лист1!$B$2:$B$37</c:f>
              <c:numCache>
                <c:formatCode>General</c:formatCode>
                <c:ptCount val="36"/>
                <c:pt idx="2">
                  <c:v>2</c:v>
                </c:pt>
                <c:pt idx="3">
                  <c:v>206</c:v>
                </c:pt>
                <c:pt idx="4">
                  <c:v>432</c:v>
                </c:pt>
                <c:pt idx="5">
                  <c:v>732</c:v>
                </c:pt>
                <c:pt idx="6">
                  <c:v>786</c:v>
                </c:pt>
                <c:pt idx="7">
                  <c:v>448</c:v>
                </c:pt>
                <c:pt idx="8">
                  <c:v>682</c:v>
                </c:pt>
                <c:pt idx="9">
                  <c:v>2690</c:v>
                </c:pt>
                <c:pt idx="10">
                  <c:v>3409</c:v>
                </c:pt>
                <c:pt idx="11">
                  <c:v>3029</c:v>
                </c:pt>
                <c:pt idx="12">
                  <c:v>1724</c:v>
                </c:pt>
                <c:pt idx="13">
                  <c:v>703</c:v>
                </c:pt>
                <c:pt idx="14">
                  <c:v>489</c:v>
                </c:pt>
                <c:pt idx="15">
                  <c:v>257</c:v>
                </c:pt>
                <c:pt idx="16">
                  <c:v>243</c:v>
                </c:pt>
                <c:pt idx="17">
                  <c:v>956</c:v>
                </c:pt>
                <c:pt idx="18">
                  <c:v>2006</c:v>
                </c:pt>
                <c:pt idx="19">
                  <c:v>1494</c:v>
                </c:pt>
                <c:pt idx="20">
                  <c:v>1435</c:v>
                </c:pt>
                <c:pt idx="21">
                  <c:v>3362</c:v>
                </c:pt>
                <c:pt idx="22">
                  <c:v>2483</c:v>
                </c:pt>
                <c:pt idx="23">
                  <c:v>1246</c:v>
                </c:pt>
                <c:pt idx="24">
                  <c:v>3365</c:v>
                </c:pt>
                <c:pt idx="25">
                  <c:v>9292</c:v>
                </c:pt>
                <c:pt idx="26">
                  <c:v>1140</c:v>
                </c:pt>
                <c:pt idx="27">
                  <c:v>152</c:v>
                </c:pt>
                <c:pt idx="28">
                  <c:v>72</c:v>
                </c:pt>
                <c:pt idx="29">
                  <c:v>32</c:v>
                </c:pt>
                <c:pt idx="30">
                  <c:v>68</c:v>
                </c:pt>
                <c:pt idx="31">
                  <c:v>1029</c:v>
                </c:pt>
                <c:pt idx="32">
                  <c:v>1758</c:v>
                </c:pt>
                <c:pt idx="33">
                  <c:v>327</c:v>
                </c:pt>
                <c:pt idx="34">
                  <c:v>101</c:v>
                </c:pt>
                <c:pt idx="35">
                  <c:v>60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9-77B0-401D-95C8-0226B7D09E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tx1">
                  <a:alpha val="85000"/>
                </a:schemeClr>
              </a:solidFill>
              <a:prstDash val="lgDash"/>
            </a:ln>
          </c:spPr>
        </c:dropLines>
        <c:marker val="1"/>
        <c:smooth val="0"/>
        <c:axId val="407520512"/>
        <c:axId val="407520904"/>
      </c:lineChart>
      <c:catAx>
        <c:axId val="407520512"/>
        <c:scaling>
          <c:orientation val="minMax"/>
        </c:scaling>
        <c:delete val="0"/>
        <c:axPos val="b"/>
        <c:numFmt formatCode="[$-419]mmmm\ yyyy;@" sourceLinked="1"/>
        <c:majorTickMark val="none"/>
        <c:minorTickMark val="none"/>
        <c:tickLblPos val="nextTo"/>
        <c:spPr>
          <a:ln/>
        </c:spPr>
        <c:txPr>
          <a:bodyPr rot="-5400000" vert="horz"/>
          <a:lstStyle/>
          <a:p>
            <a:pPr>
              <a:defRPr sz="1000" b="1"/>
            </a:pPr>
            <a:endParaRPr lang="ru-RU"/>
          </a:p>
        </c:txPr>
        <c:crossAx val="407520904"/>
        <c:crosses val="autoZero"/>
        <c:auto val="0"/>
        <c:lblAlgn val="ctr"/>
        <c:lblOffset val="100"/>
        <c:tickMarkSkip val="5"/>
        <c:noMultiLvlLbl val="1"/>
      </c:catAx>
      <c:valAx>
        <c:axId val="407520904"/>
        <c:scaling>
          <c:orientation val="minMax"/>
        </c:scaling>
        <c:delete val="0"/>
        <c:axPos val="l"/>
        <c:majorGridlines>
          <c:spPr>
            <a:ln>
              <a:solidFill>
                <a:srgbClr val="00B0F0">
                  <a:alpha val="30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1050" b="1"/>
            </a:pPr>
            <a:endParaRPr lang="ru-RU"/>
          </a:p>
        </c:txPr>
        <c:crossAx val="4075205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54373729937326665"/>
          <c:y val="0.94456579925759598"/>
          <c:w val="0.31909894689294771"/>
          <c:h val="5.5434200742403995E-2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заболевших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45E3-48BA-B2ED-FD5C92ACAD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12416</c:v>
                </c:pt>
                <c:pt idx="1">
                  <c:v>16388</c:v>
                </c:pt>
                <c:pt idx="2">
                  <c:v>17396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410415264"/>
        <c:axId val="410415656"/>
      </c:barChart>
      <c:catAx>
        <c:axId val="410415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10415656"/>
        <c:crosses val="autoZero"/>
        <c:auto val="1"/>
        <c:lblAlgn val="ctr"/>
        <c:lblOffset val="100"/>
        <c:noMultiLvlLbl val="0"/>
      </c:catAx>
      <c:valAx>
        <c:axId val="41041565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104152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1.5278809392402398E-2"/>
          <c:w val="0.92913395812461164"/>
          <c:h val="0.64726425102360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заболевших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1F5-4F7F-8E24-C760EDF2ACB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1F5-4F7F-8E24-C760EDF2AC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F5-4F7F-8E24-C760EDF2AC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7"/>
        <c:axId val="410416440"/>
        <c:axId val="410416832"/>
      </c:barChart>
      <c:catAx>
        <c:axId val="410416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10416832"/>
        <c:crosses val="autoZero"/>
        <c:auto val="1"/>
        <c:lblAlgn val="ctr"/>
        <c:lblOffset val="100"/>
        <c:noMultiLvlLbl val="0"/>
      </c:catAx>
      <c:valAx>
        <c:axId val="41041683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10416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4.4005281631585132E-2"/>
          <c:w val="0.92913395812461164"/>
          <c:h val="0.618536819535384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заболевших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8B6-44B7-A454-8354A66454D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8B6-44B7-A454-8354A66454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1443</c:v>
                </c:pt>
                <c:pt idx="1">
                  <c:v>1205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B6-44B7-A454-8354A66454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7"/>
        <c:axId val="410417616"/>
        <c:axId val="410418008"/>
      </c:barChart>
      <c:catAx>
        <c:axId val="41041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10418008"/>
        <c:crosses val="autoZero"/>
        <c:auto val="1"/>
        <c:lblAlgn val="ctr"/>
        <c:lblOffset val="100"/>
        <c:noMultiLvlLbl val="0"/>
      </c:catAx>
      <c:valAx>
        <c:axId val="41041800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10417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заболевших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D83C-49C1-A6CE-6A3A11CFE3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1452</c:v>
                </c:pt>
                <c:pt idx="1">
                  <c:v>1192</c:v>
                </c:pt>
                <c:pt idx="2">
                  <c:v>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410418792"/>
        <c:axId val="410419184"/>
      </c:barChart>
      <c:catAx>
        <c:axId val="410418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10419184"/>
        <c:crosses val="autoZero"/>
        <c:auto val="1"/>
        <c:lblAlgn val="ctr"/>
        <c:lblOffset val="100"/>
        <c:noMultiLvlLbl val="0"/>
      </c:catAx>
      <c:valAx>
        <c:axId val="41041918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104187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заболевших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5B9-406B-9AE9-750B8D99D4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57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410419968"/>
        <c:axId val="410420360"/>
      </c:barChart>
      <c:catAx>
        <c:axId val="41041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10420360"/>
        <c:crosses val="autoZero"/>
        <c:auto val="1"/>
        <c:lblAlgn val="ctr"/>
        <c:lblOffset val="100"/>
        <c:noMultiLvlLbl val="0"/>
      </c:catAx>
      <c:valAx>
        <c:axId val="41042036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104199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40"/>
      <c:rotY val="282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Итог прохождения личным составом УМО в территориальных органах и учреждениях</c:v>
                </c:pt>
              </c:strCache>
            </c:strRef>
          </c:tx>
          <c:spPr>
            <a:scene3d>
              <a:camera prst="orthographicFront"/>
              <a:lightRig rig="twoPt" dir="tl"/>
            </a:scene3d>
            <a:sp3d prstMaterial="metal">
              <a:bevelT w="19050" h="31750" prst="angle"/>
            </a:sp3d>
          </c:spPr>
          <c:explosion val="11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l"/>
              </a:scene3d>
              <a:sp3d prstMaterial="metal">
                <a:bevelT w="19050" h="31750" prst="angle"/>
              </a:sp3d>
            </c:spPr>
            <c:extLst>
              <c:ext xmlns:c16="http://schemas.microsoft.com/office/drawing/2014/chart" uri="{C3380CC4-5D6E-409C-BE32-E72D297353CC}">
                <c16:uniqueId val="{00000001-B0AC-41EB-9BBA-10B034C1CE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l"/>
              </a:scene3d>
              <a:sp3d prstMaterial="metal">
                <a:bevelT w="19050" h="31750" prst="angle"/>
              </a:sp3d>
            </c:spPr>
            <c:extLst>
              <c:ext xmlns:c16="http://schemas.microsoft.com/office/drawing/2014/chart" uri="{C3380CC4-5D6E-409C-BE32-E72D297353CC}">
                <c16:uniqueId val="{00000003-B0AC-41EB-9BBA-10B034C1CE48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l"/>
              </a:scene3d>
              <a:sp3d prstMaterial="metal">
                <a:bevelT w="19050" h="31750" prst="angle"/>
              </a:sp3d>
            </c:spPr>
            <c:extLst>
              <c:ext xmlns:c16="http://schemas.microsoft.com/office/drawing/2014/chart" uri="{C3380CC4-5D6E-409C-BE32-E72D297353CC}">
                <c16:uniqueId val="{00000005-B0AC-41EB-9BBA-10B034C1CE48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l"/>
              </a:scene3d>
              <a:sp3d prstMaterial="metal">
                <a:bevelT w="19050" h="31750" prst="angle"/>
              </a:sp3d>
            </c:spPr>
            <c:extLst>
              <c:ext xmlns:c16="http://schemas.microsoft.com/office/drawing/2014/chart" uri="{C3380CC4-5D6E-409C-BE32-E72D297353CC}">
                <c16:uniqueId val="{00000007-B0AC-41EB-9BBA-10B034C1CE48}"/>
              </c:ext>
            </c:extLst>
          </c:dPt>
          <c:dPt>
            <c:idx val="4"/>
            <c:bubble3D val="0"/>
            <c:explosion val="28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l"/>
              </a:scene3d>
              <a:sp3d prstMaterial="metal">
                <a:bevelT w="19050" h="31750" prst="angle"/>
              </a:sp3d>
            </c:spPr>
            <c:extLst>
              <c:ext xmlns:c16="http://schemas.microsoft.com/office/drawing/2014/chart" uri="{C3380CC4-5D6E-409C-BE32-E72D297353CC}">
                <c16:uniqueId val="{00000009-B0AC-41EB-9BBA-10B034C1CE48}"/>
              </c:ext>
            </c:extLst>
          </c:dPt>
          <c:dLbls>
            <c:dLbl>
              <c:idx val="2"/>
              <c:layout>
                <c:manualLayout>
                  <c:x val="-0.11578080310054702"/>
                  <c:y val="-0.1277123967790355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AC-41EB-9BBA-10B034C1CE48}"/>
                </c:ext>
              </c:extLst>
            </c:dLbl>
            <c:dLbl>
              <c:idx val="4"/>
              <c:layout>
                <c:manualLayout>
                  <c:x val="0.12780395908455369"/>
                  <c:y val="-0.164297840859037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0AC-41EB-9BBA-10B034C1CE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0.91800000000000004</c:v>
                </c:pt>
                <c:pt idx="1">
                  <c:v>0.93700000000000006</c:v>
                </c:pt>
                <c:pt idx="2">
                  <c:v>0.72599999999999998</c:v>
                </c:pt>
                <c:pt idx="3">
                  <c:v>0.88100000000000001</c:v>
                </c:pt>
                <c:pt idx="4">
                  <c:v>0.97699999999999998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FD1-436E-946E-6F726167C1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>
      <a:softEdge rad="63500"/>
    </a:effectLst>
  </c:spPr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523526602415363E-2"/>
          <c:y val="0.12903535247988104"/>
          <c:w val="0.93906621634021969"/>
          <c:h val="0.6116564858559245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человек, прошедших очно-заочное обучение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  <c:pt idx="5">
                  <c:v>2022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169</c:v>
                </c:pt>
                <c:pt idx="1">
                  <c:v>187</c:v>
                </c:pt>
                <c:pt idx="2">
                  <c:v>226</c:v>
                </c:pt>
                <c:pt idx="3">
                  <c:v>270</c:v>
                </c:pt>
                <c:pt idx="4">
                  <c:v>161</c:v>
                </c:pt>
                <c:pt idx="5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76-413B-BD57-B1823F3D47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человек, прошедших заочное обучение</c:v>
                </c:pt>
              </c:strCache>
            </c:strRef>
          </c:tx>
          <c:spPr>
            <a:pattFill prst="dkDnDiag">
              <a:fgClr>
                <a:srgbClr val="00B0F0"/>
              </a:fgClr>
              <a:bgClr>
                <a:schemeClr val="bg1"/>
              </a:bgClr>
            </a:patt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  <c:pt idx="5">
                  <c:v>2022 год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4">
                  <c:v>604</c:v>
                </c:pt>
                <c:pt idx="5">
                  <c:v>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76-413B-BD57-B1823F3D47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gapDepth val="0"/>
        <c:shape val="box"/>
        <c:axId val="402172856"/>
        <c:axId val="402173248"/>
        <c:axId val="0"/>
      </c:bar3DChart>
      <c:catAx>
        <c:axId val="402172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02173248"/>
        <c:crosses val="autoZero"/>
        <c:auto val="1"/>
        <c:lblAlgn val="ctr"/>
        <c:lblOffset val="100"/>
        <c:noMultiLvlLbl val="0"/>
      </c:catAx>
      <c:valAx>
        <c:axId val="40217324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40217285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Pt>
            <c:idx val="2"/>
            <c:invertIfNegative val="0"/>
            <c:bubble3D val="0"/>
            <c:spPr>
              <a:pattFill prst="dkDnDiag">
                <a:fgClr>
                  <a:srgbClr val="00B050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rgbClr val="FF0000"/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9DEE-49B7-85EF-8152B0D91423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656</c:v>
                </c:pt>
                <c:pt idx="1">
                  <c:v>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404569584"/>
        <c:axId val="404569976"/>
      </c:barChart>
      <c:catAx>
        <c:axId val="40456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4569976"/>
        <c:crosses val="autoZero"/>
        <c:auto val="1"/>
        <c:lblAlgn val="ctr"/>
        <c:lblOffset val="100"/>
        <c:noMultiLvlLbl val="0"/>
      </c:catAx>
      <c:valAx>
        <c:axId val="40456997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45695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Pt>
            <c:idx val="2"/>
            <c:invertIfNegative val="0"/>
            <c:bubble3D val="0"/>
            <c:spPr>
              <a:pattFill prst="dkDnDiag">
                <a:fgClr>
                  <a:srgbClr val="00B050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rgbClr val="FF0000"/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264E-45FC-80AF-FE58D658F881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310</c:v>
                </c:pt>
                <c:pt idx="1">
                  <c:v>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404570760"/>
        <c:axId val="404571152"/>
      </c:barChart>
      <c:catAx>
        <c:axId val="404570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4571152"/>
        <c:crosses val="autoZero"/>
        <c:auto val="1"/>
        <c:lblAlgn val="ctr"/>
        <c:lblOffset val="100"/>
        <c:noMultiLvlLbl val="0"/>
      </c:catAx>
      <c:valAx>
        <c:axId val="40457115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45707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Pt>
            <c:idx val="2"/>
            <c:invertIfNegative val="0"/>
            <c:bubble3D val="0"/>
            <c:spPr>
              <a:pattFill prst="dkDnDiag">
                <a:fgClr>
                  <a:srgbClr val="00B050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rgbClr val="FF0000"/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F07E-4174-8803-E91D91C47832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1059</c:v>
                </c:pt>
                <c:pt idx="1">
                  <c:v>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404571936"/>
        <c:axId val="404224624"/>
      </c:barChart>
      <c:catAx>
        <c:axId val="404571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4224624"/>
        <c:crosses val="autoZero"/>
        <c:auto val="1"/>
        <c:lblAlgn val="ctr"/>
        <c:lblOffset val="100"/>
        <c:noMultiLvlLbl val="0"/>
      </c:catAx>
      <c:valAx>
        <c:axId val="40422462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45719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Pt>
            <c:idx val="2"/>
            <c:invertIfNegative val="0"/>
            <c:bubble3D val="0"/>
            <c:spPr>
              <a:pattFill prst="dkDnDiag">
                <a:fgClr>
                  <a:srgbClr val="00B050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rgbClr val="FF0000"/>
                </a:solidFill>
              </a:ln>
              <a:effectLst>
                <a:innerShdw blurRad="76200">
                  <a:srgbClr val="36590B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E6B1-4756-9AF5-B737E6D2D626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458</c:v>
                </c:pt>
                <c:pt idx="1">
                  <c:v>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404225408"/>
        <c:axId val="404225800"/>
      </c:barChart>
      <c:catAx>
        <c:axId val="404225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04225800"/>
        <c:crosses val="autoZero"/>
        <c:auto val="1"/>
        <c:lblAlgn val="ctr"/>
        <c:lblOffset val="100"/>
        <c:noMultiLvlLbl val="0"/>
      </c:catAx>
      <c:valAx>
        <c:axId val="40422580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042254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C87801-1059-4E4B-8F18-0767BF489FC8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0B62927-46E2-4049-ACC5-E5797B03BF06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39 нормативно-правовых актов</a:t>
          </a:r>
        </a:p>
      </dgm:t>
    </dgm:pt>
    <dgm:pt modelId="{16E02518-69F1-4AC5-B994-58420A3F112D}" type="parTrans" cxnId="{A458A2A8-4BED-4595-B04F-54672D542317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D5D62315-A161-44E8-981F-FCBCB843D9E2}" type="sibTrans" cxnId="{A458A2A8-4BED-4595-B04F-54672D542317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DDDA6516-EAEC-483F-9D55-D3CB089B649E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1 постановление </a:t>
          </a:r>
          <a:r>
            <a:rPr lang="ru-RU" b="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Правительства Российской Федерации</a:t>
          </a:r>
        </a:p>
      </dgm:t>
    </dgm:pt>
    <dgm:pt modelId="{12F2F6A3-D111-424E-AD9D-2881F054FC63}" type="parTrans" cxnId="{7E781940-69C8-464E-B22D-D1F82FA01ABC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A89CF336-4C1B-4E00-8C18-23EE0370B3D4}" type="sibTrans" cxnId="{7E781940-69C8-464E-B22D-D1F82FA01ABC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C71C6F33-4BDC-4D53-B762-E3427CA90A6F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38 приказов </a:t>
          </a:r>
        </a:p>
        <a:p>
          <a:r>
            <a:rPr lang="ru-RU" b="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МЧС России</a:t>
          </a:r>
        </a:p>
      </dgm:t>
    </dgm:pt>
    <dgm:pt modelId="{EE399A6C-74ED-4BA8-8129-6DE2DFF94005}" type="parTrans" cxnId="{B0ED1886-EA45-48B3-A23E-15FBC79292A2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1FDD4847-E5D6-4E84-9D58-31EBC83F2BC0}" type="sibTrans" cxnId="{B0ED1886-EA45-48B3-A23E-15FBC79292A2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DD5D0F2C-1B29-4838-9FE3-889BB51669DF}">
      <dgm:prSet phldrT="[Текст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b="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из них </a:t>
          </a:r>
          <a:r>
            <a:rPr lang="ru-RU" b="1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10 приказов </a:t>
          </a:r>
        </a:p>
        <a:p>
          <a:r>
            <a:rPr lang="ru-RU" b="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МЧС России </a:t>
          </a:r>
          <a:r>
            <a:rPr lang="ru-RU" b="1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зарегистрированы Министерством юстиции </a:t>
          </a:r>
          <a:r>
            <a:rPr lang="ru-RU" b="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Российской Федерации</a:t>
          </a:r>
        </a:p>
      </dgm:t>
    </dgm:pt>
    <dgm:pt modelId="{E11AEB78-F094-413E-A9E6-A735919194E4}" type="parTrans" cxnId="{844F7791-BBFF-4C46-9919-2EC08D364B50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2D0FA052-3DE2-4DF7-B5D6-0FC3795357AA}" type="sibTrans" cxnId="{844F7791-BBFF-4C46-9919-2EC08D364B50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2DFFF8DD-68A4-4014-A5FA-F5EBF6A18084}" type="pres">
      <dgm:prSet presAssocID="{A7C87801-1059-4E4B-8F18-0767BF489FC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B5F6528-8A75-47BD-8AD0-D4523B18CFCA}" type="pres">
      <dgm:prSet presAssocID="{B0B62927-46E2-4049-ACC5-E5797B03BF06}" presName="vertOne" presStyleCnt="0"/>
      <dgm:spPr/>
    </dgm:pt>
    <dgm:pt modelId="{EE3E5736-FBAC-4F35-92A4-1250ABFBE24D}" type="pres">
      <dgm:prSet presAssocID="{B0B62927-46E2-4049-ACC5-E5797B03BF06}" presName="txOne" presStyleLbl="node0" presStyleIdx="0" presStyleCnt="1" custScaleY="22435" custLinFactNeighborX="19" custLinFactNeighborY="-32131">
        <dgm:presLayoutVars>
          <dgm:chPref val="3"/>
        </dgm:presLayoutVars>
      </dgm:prSet>
      <dgm:spPr/>
    </dgm:pt>
    <dgm:pt modelId="{04A5609D-1A6D-4E6D-99F1-6D0E8ACD3741}" type="pres">
      <dgm:prSet presAssocID="{B0B62927-46E2-4049-ACC5-E5797B03BF06}" presName="parTransOne" presStyleCnt="0"/>
      <dgm:spPr/>
    </dgm:pt>
    <dgm:pt modelId="{4DBF9283-985C-476B-BCAB-9227099F4597}" type="pres">
      <dgm:prSet presAssocID="{B0B62927-46E2-4049-ACC5-E5797B03BF06}" presName="horzOne" presStyleCnt="0"/>
      <dgm:spPr/>
    </dgm:pt>
    <dgm:pt modelId="{5D6AFEE1-F504-4500-895F-BF169E9AA99A}" type="pres">
      <dgm:prSet presAssocID="{DDDA6516-EAEC-483F-9D55-D3CB089B649E}" presName="vertTwo" presStyleCnt="0"/>
      <dgm:spPr/>
    </dgm:pt>
    <dgm:pt modelId="{FD9DF41D-3398-4C57-98C3-33B6EE37311F}" type="pres">
      <dgm:prSet presAssocID="{DDDA6516-EAEC-483F-9D55-D3CB089B649E}" presName="txTwo" presStyleLbl="node2" presStyleIdx="0" presStyleCnt="3" custScaleY="37616" custLinFactNeighborY="-3268">
        <dgm:presLayoutVars>
          <dgm:chPref val="3"/>
        </dgm:presLayoutVars>
      </dgm:prSet>
      <dgm:spPr/>
    </dgm:pt>
    <dgm:pt modelId="{A3847050-558A-4313-8CAB-BAF17ED46469}" type="pres">
      <dgm:prSet presAssocID="{DDDA6516-EAEC-483F-9D55-D3CB089B649E}" presName="horzTwo" presStyleCnt="0"/>
      <dgm:spPr/>
    </dgm:pt>
    <dgm:pt modelId="{67586D62-B7FB-4ADC-A22A-5FB4257F9528}" type="pres">
      <dgm:prSet presAssocID="{A89CF336-4C1B-4E00-8C18-23EE0370B3D4}" presName="sibSpaceTwo" presStyleCnt="0"/>
      <dgm:spPr/>
    </dgm:pt>
    <dgm:pt modelId="{567F6817-4ACA-42D1-8DA1-210AD0F539ED}" type="pres">
      <dgm:prSet presAssocID="{C71C6F33-4BDC-4D53-B762-E3427CA90A6F}" presName="vertTwo" presStyleCnt="0"/>
      <dgm:spPr/>
    </dgm:pt>
    <dgm:pt modelId="{76B6C66A-B2A8-4F3D-B427-8E400391EE71}" type="pres">
      <dgm:prSet presAssocID="{C71C6F33-4BDC-4D53-B762-E3427CA90A6F}" presName="txTwo" presStyleLbl="node2" presStyleIdx="1" presStyleCnt="3" custScaleY="37616" custLinFactNeighborY="-3268">
        <dgm:presLayoutVars>
          <dgm:chPref val="3"/>
        </dgm:presLayoutVars>
      </dgm:prSet>
      <dgm:spPr/>
    </dgm:pt>
    <dgm:pt modelId="{AC5DF27D-0E07-4CA9-8CA8-A2B41C3B54B6}" type="pres">
      <dgm:prSet presAssocID="{C71C6F33-4BDC-4D53-B762-E3427CA90A6F}" presName="horzTwo" presStyleCnt="0"/>
      <dgm:spPr/>
    </dgm:pt>
    <dgm:pt modelId="{EA309B42-8E4D-4845-A666-AB171A5D4811}" type="pres">
      <dgm:prSet presAssocID="{1FDD4847-E5D6-4E84-9D58-31EBC83F2BC0}" presName="sibSpaceTwo" presStyleCnt="0"/>
      <dgm:spPr/>
    </dgm:pt>
    <dgm:pt modelId="{D20C7CA2-9F6E-469E-BD10-4F98891458FC}" type="pres">
      <dgm:prSet presAssocID="{DD5D0F2C-1B29-4838-9FE3-889BB51669DF}" presName="vertTwo" presStyleCnt="0"/>
      <dgm:spPr/>
    </dgm:pt>
    <dgm:pt modelId="{14F7D394-70AF-401E-AB42-783B85D27044}" type="pres">
      <dgm:prSet presAssocID="{DD5D0F2C-1B29-4838-9FE3-889BB51669DF}" presName="txTwo" presStyleLbl="node2" presStyleIdx="2" presStyleCnt="3" custScaleY="37616" custLinFactNeighborY="-3268">
        <dgm:presLayoutVars>
          <dgm:chPref val="3"/>
        </dgm:presLayoutVars>
      </dgm:prSet>
      <dgm:spPr/>
    </dgm:pt>
    <dgm:pt modelId="{3A88A23A-0745-4AFF-9755-7D4799AA33AC}" type="pres">
      <dgm:prSet presAssocID="{DD5D0F2C-1B29-4838-9FE3-889BB51669DF}" presName="horzTwo" presStyleCnt="0"/>
      <dgm:spPr/>
    </dgm:pt>
  </dgm:ptLst>
  <dgm:cxnLst>
    <dgm:cxn modelId="{E748F114-B645-4548-8148-ECEB311705AF}" type="presOf" srcId="{B0B62927-46E2-4049-ACC5-E5797B03BF06}" destId="{EE3E5736-FBAC-4F35-92A4-1250ABFBE24D}" srcOrd="0" destOrd="0" presId="urn:microsoft.com/office/officeart/2005/8/layout/hierarchy4"/>
    <dgm:cxn modelId="{27C3241C-5469-4B5A-A1FD-54299CF3CA5A}" type="presOf" srcId="{C71C6F33-4BDC-4D53-B762-E3427CA90A6F}" destId="{76B6C66A-B2A8-4F3D-B427-8E400391EE71}" srcOrd="0" destOrd="0" presId="urn:microsoft.com/office/officeart/2005/8/layout/hierarchy4"/>
    <dgm:cxn modelId="{7E781940-69C8-464E-B22D-D1F82FA01ABC}" srcId="{B0B62927-46E2-4049-ACC5-E5797B03BF06}" destId="{DDDA6516-EAEC-483F-9D55-D3CB089B649E}" srcOrd="0" destOrd="0" parTransId="{12F2F6A3-D111-424E-AD9D-2881F054FC63}" sibTransId="{A89CF336-4C1B-4E00-8C18-23EE0370B3D4}"/>
    <dgm:cxn modelId="{C19F7855-2A8C-46CE-BE21-DA1641F0E348}" type="presOf" srcId="{DDDA6516-EAEC-483F-9D55-D3CB089B649E}" destId="{FD9DF41D-3398-4C57-98C3-33B6EE37311F}" srcOrd="0" destOrd="0" presId="urn:microsoft.com/office/officeart/2005/8/layout/hierarchy4"/>
    <dgm:cxn modelId="{2B2E647B-D074-4D14-BA66-090F27A1CECC}" type="presOf" srcId="{DD5D0F2C-1B29-4838-9FE3-889BB51669DF}" destId="{14F7D394-70AF-401E-AB42-783B85D27044}" srcOrd="0" destOrd="0" presId="urn:microsoft.com/office/officeart/2005/8/layout/hierarchy4"/>
    <dgm:cxn modelId="{B0ED1886-EA45-48B3-A23E-15FBC79292A2}" srcId="{B0B62927-46E2-4049-ACC5-E5797B03BF06}" destId="{C71C6F33-4BDC-4D53-B762-E3427CA90A6F}" srcOrd="1" destOrd="0" parTransId="{EE399A6C-74ED-4BA8-8129-6DE2DFF94005}" sibTransId="{1FDD4847-E5D6-4E84-9D58-31EBC83F2BC0}"/>
    <dgm:cxn modelId="{D30EBA86-A154-4F11-8DD8-88C507135433}" type="presOf" srcId="{A7C87801-1059-4E4B-8F18-0767BF489FC8}" destId="{2DFFF8DD-68A4-4014-A5FA-F5EBF6A18084}" srcOrd="0" destOrd="0" presId="urn:microsoft.com/office/officeart/2005/8/layout/hierarchy4"/>
    <dgm:cxn modelId="{844F7791-BBFF-4C46-9919-2EC08D364B50}" srcId="{B0B62927-46E2-4049-ACC5-E5797B03BF06}" destId="{DD5D0F2C-1B29-4838-9FE3-889BB51669DF}" srcOrd="2" destOrd="0" parTransId="{E11AEB78-F094-413E-A9E6-A735919194E4}" sibTransId="{2D0FA052-3DE2-4DF7-B5D6-0FC3795357AA}"/>
    <dgm:cxn modelId="{A458A2A8-4BED-4595-B04F-54672D542317}" srcId="{A7C87801-1059-4E4B-8F18-0767BF489FC8}" destId="{B0B62927-46E2-4049-ACC5-E5797B03BF06}" srcOrd="0" destOrd="0" parTransId="{16E02518-69F1-4AC5-B994-58420A3F112D}" sibTransId="{D5D62315-A161-44E8-981F-FCBCB843D9E2}"/>
    <dgm:cxn modelId="{4548565D-D990-4E9B-A47A-29E73D96EA8C}" type="presParOf" srcId="{2DFFF8DD-68A4-4014-A5FA-F5EBF6A18084}" destId="{4B5F6528-8A75-47BD-8AD0-D4523B18CFCA}" srcOrd="0" destOrd="0" presId="urn:microsoft.com/office/officeart/2005/8/layout/hierarchy4"/>
    <dgm:cxn modelId="{7AB1DB94-F1B2-4321-A2C9-755AFBDE2B46}" type="presParOf" srcId="{4B5F6528-8A75-47BD-8AD0-D4523B18CFCA}" destId="{EE3E5736-FBAC-4F35-92A4-1250ABFBE24D}" srcOrd="0" destOrd="0" presId="urn:microsoft.com/office/officeart/2005/8/layout/hierarchy4"/>
    <dgm:cxn modelId="{5FE5EC16-A5B0-4566-ACD7-E7421D7B9803}" type="presParOf" srcId="{4B5F6528-8A75-47BD-8AD0-D4523B18CFCA}" destId="{04A5609D-1A6D-4E6D-99F1-6D0E8ACD3741}" srcOrd="1" destOrd="0" presId="urn:microsoft.com/office/officeart/2005/8/layout/hierarchy4"/>
    <dgm:cxn modelId="{D89C74C9-35FA-4CDE-AFD3-F658E1D34B2B}" type="presParOf" srcId="{4B5F6528-8A75-47BD-8AD0-D4523B18CFCA}" destId="{4DBF9283-985C-476B-BCAB-9227099F4597}" srcOrd="2" destOrd="0" presId="urn:microsoft.com/office/officeart/2005/8/layout/hierarchy4"/>
    <dgm:cxn modelId="{51531D91-4F50-4657-9347-A239462EFF04}" type="presParOf" srcId="{4DBF9283-985C-476B-BCAB-9227099F4597}" destId="{5D6AFEE1-F504-4500-895F-BF169E9AA99A}" srcOrd="0" destOrd="0" presId="urn:microsoft.com/office/officeart/2005/8/layout/hierarchy4"/>
    <dgm:cxn modelId="{10161690-1A1E-4DFA-9C54-3013FF2B8682}" type="presParOf" srcId="{5D6AFEE1-F504-4500-895F-BF169E9AA99A}" destId="{FD9DF41D-3398-4C57-98C3-33B6EE37311F}" srcOrd="0" destOrd="0" presId="urn:microsoft.com/office/officeart/2005/8/layout/hierarchy4"/>
    <dgm:cxn modelId="{A9E50E11-708F-498B-BCB3-0BCE70B865C8}" type="presParOf" srcId="{5D6AFEE1-F504-4500-895F-BF169E9AA99A}" destId="{A3847050-558A-4313-8CAB-BAF17ED46469}" srcOrd="1" destOrd="0" presId="urn:microsoft.com/office/officeart/2005/8/layout/hierarchy4"/>
    <dgm:cxn modelId="{518F236F-2628-41BB-853C-900F4C98B432}" type="presParOf" srcId="{4DBF9283-985C-476B-BCAB-9227099F4597}" destId="{67586D62-B7FB-4ADC-A22A-5FB4257F9528}" srcOrd="1" destOrd="0" presId="urn:microsoft.com/office/officeart/2005/8/layout/hierarchy4"/>
    <dgm:cxn modelId="{26C457A4-A92F-43DB-9A26-D72421A4EB8B}" type="presParOf" srcId="{4DBF9283-985C-476B-BCAB-9227099F4597}" destId="{567F6817-4ACA-42D1-8DA1-210AD0F539ED}" srcOrd="2" destOrd="0" presId="urn:microsoft.com/office/officeart/2005/8/layout/hierarchy4"/>
    <dgm:cxn modelId="{579BA1E1-D53A-4A00-AE72-13119D8BD114}" type="presParOf" srcId="{567F6817-4ACA-42D1-8DA1-210AD0F539ED}" destId="{76B6C66A-B2A8-4F3D-B427-8E400391EE71}" srcOrd="0" destOrd="0" presId="urn:microsoft.com/office/officeart/2005/8/layout/hierarchy4"/>
    <dgm:cxn modelId="{A3E4478D-15D1-4183-9BC8-D55B37C03EA7}" type="presParOf" srcId="{567F6817-4ACA-42D1-8DA1-210AD0F539ED}" destId="{AC5DF27D-0E07-4CA9-8CA8-A2B41C3B54B6}" srcOrd="1" destOrd="0" presId="urn:microsoft.com/office/officeart/2005/8/layout/hierarchy4"/>
    <dgm:cxn modelId="{AF4F6F9D-DEF3-4400-B314-D7C41B640C9E}" type="presParOf" srcId="{4DBF9283-985C-476B-BCAB-9227099F4597}" destId="{EA309B42-8E4D-4845-A666-AB171A5D4811}" srcOrd="3" destOrd="0" presId="urn:microsoft.com/office/officeart/2005/8/layout/hierarchy4"/>
    <dgm:cxn modelId="{2897BAE8-32DE-47D7-B3A0-6C0CC7F2A7BC}" type="presParOf" srcId="{4DBF9283-985C-476B-BCAB-9227099F4597}" destId="{D20C7CA2-9F6E-469E-BD10-4F98891458FC}" srcOrd="4" destOrd="0" presId="urn:microsoft.com/office/officeart/2005/8/layout/hierarchy4"/>
    <dgm:cxn modelId="{5CF715B3-D010-4424-9BE8-252EFFE60D13}" type="presParOf" srcId="{D20C7CA2-9F6E-469E-BD10-4F98891458FC}" destId="{14F7D394-70AF-401E-AB42-783B85D27044}" srcOrd="0" destOrd="0" presId="urn:microsoft.com/office/officeart/2005/8/layout/hierarchy4"/>
    <dgm:cxn modelId="{606FF85C-8F67-48E8-9771-CDB87C2B685E}" type="presParOf" srcId="{D20C7CA2-9F6E-469E-BD10-4F98891458FC}" destId="{3A88A23A-0745-4AFF-9755-7D4799AA33AC}" srcOrd="1" destOrd="0" presId="urn:microsoft.com/office/officeart/2005/8/layout/hierarchy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09BD04-7AE4-4E00-8EAA-0ADB393A7987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5838F52-C4E2-425B-81AB-B59C86FA262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dirty="0">
            <a:latin typeface="Cambria" panose="02040503050406030204" pitchFamily="18" charset="0"/>
          </a:endParaRPr>
        </a:p>
      </dgm:t>
    </dgm:pt>
    <dgm:pt modelId="{058F60BE-6A59-4494-B4E9-0567D027279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600" i="1" dirty="0">
              <a:solidFill>
                <a:schemeClr val="tx1"/>
              </a:solidFill>
              <a:latin typeface="Cambria" panose="02040503050406030204" pitchFamily="18" charset="0"/>
            </a:rPr>
            <a:t>«Медицинская эвакуация пострадавших в чрезвычайных ситуациях и тяжелобольных с проведением экстракорпоральной мембранной </a:t>
          </a:r>
          <a:r>
            <a:rPr lang="ru-RU" sz="1600" i="1" dirty="0" err="1">
              <a:solidFill>
                <a:schemeClr val="tx1"/>
              </a:solidFill>
              <a:latin typeface="Cambria" panose="02040503050406030204" pitchFamily="18" charset="0"/>
            </a:rPr>
            <a:t>оксигенации</a:t>
          </a:r>
          <a:r>
            <a:rPr lang="ru-RU" sz="1600" i="1" dirty="0">
              <a:solidFill>
                <a:schemeClr val="tx1"/>
              </a:solidFill>
              <a:latin typeface="Cambria" panose="02040503050406030204" pitchFamily="18" charset="0"/>
            </a:rPr>
            <a:t>»</a:t>
          </a:r>
          <a:endParaRPr lang="ru-RU" sz="1600" dirty="0">
            <a:latin typeface="Cambria" panose="02040503050406030204" pitchFamily="18" charset="0"/>
          </a:endParaRPr>
        </a:p>
      </dgm:t>
    </dgm:pt>
    <dgm:pt modelId="{CA8D8A9A-2CF3-4820-A097-65A6C533665D}" type="sibTrans" cxnId="{E5E31274-6E49-4EB5-80CF-0B25E7C25402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5B1FC189-4C28-4604-AC05-B5C1AA6C82CC}" type="parTrans" cxnId="{E5E31274-6E49-4EB5-80CF-0B25E7C25402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DE101983-8635-4901-9FBB-40F73CEC3CD0}" type="sibTrans" cxnId="{2C9E3493-1A2A-406F-8183-6F100F457436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9D70D058-6C1B-482B-964C-498987B2371F}" type="parTrans" cxnId="{2C9E3493-1A2A-406F-8183-6F100F457436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88F88F67-1AF8-46C5-B030-835E0BB0DE16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600" i="1" dirty="0">
              <a:solidFill>
                <a:schemeClr val="tx1"/>
              </a:solidFill>
              <a:latin typeface="Cambria" panose="02040503050406030204" pitchFamily="18" charset="0"/>
            </a:rPr>
            <a:t>«Совершенствование профилактической работы по снижению заболеваемости болезней органов дыхания у сотрудников МЧС России, осуществляющих свою профессиональную деятельность в СИЗОД»</a:t>
          </a:r>
        </a:p>
      </dgm:t>
    </dgm:pt>
    <dgm:pt modelId="{7EE1C365-A5A8-49F7-8825-9C27EF04E89B}" type="sibTrans" cxnId="{B9A2DD55-D076-4E28-8896-FA519CE81610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91FBE481-9DDD-4FCF-8C97-8236BDDBD112}" type="parTrans" cxnId="{B9A2DD55-D076-4E28-8896-FA519CE81610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54F76DF5-E483-4091-8A18-4D240D3C7B22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</a:p>
      </dgm:t>
    </dgm:pt>
    <dgm:pt modelId="{8CBCDF56-4A2F-4E68-B898-A3EA8DD97D53}" type="sibTrans" cxnId="{D8D15953-A169-4FC1-858D-B0D4FEE2FF69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DEBED677-B28A-43F0-8865-B48AF456B1B7}" type="parTrans" cxnId="{D8D15953-A169-4FC1-858D-B0D4FEE2FF69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A38E2D6C-E148-4C0F-8392-0BBA39F58E55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DEA8E2F4-7CCA-4938-8DDA-2C43233B6AEE}" type="parTrans" cxnId="{D7F7F44A-F881-45A6-9BD4-8C193E9507A9}">
      <dgm:prSet/>
      <dgm:spPr/>
      <dgm:t>
        <a:bodyPr/>
        <a:lstStyle/>
        <a:p>
          <a:endParaRPr lang="ru-RU" sz="1400"/>
        </a:p>
      </dgm:t>
    </dgm:pt>
    <dgm:pt modelId="{3BEAF3DE-E54A-4951-8F26-B5B3310285AA}" type="sibTrans" cxnId="{D7F7F44A-F881-45A6-9BD4-8C193E9507A9}">
      <dgm:prSet/>
      <dgm:spPr/>
      <dgm:t>
        <a:bodyPr/>
        <a:lstStyle/>
        <a:p>
          <a:endParaRPr lang="ru-RU" sz="1400"/>
        </a:p>
      </dgm:t>
    </dgm:pt>
    <dgm:pt modelId="{7266E0E2-8CEB-4E83-ACC8-05CE41709962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dirty="0">
            <a:latin typeface="Cambria" panose="02040503050406030204" pitchFamily="18" charset="0"/>
          </a:endParaRPr>
        </a:p>
      </dgm:t>
    </dgm:pt>
    <dgm:pt modelId="{28B60EF2-87F6-4746-A55F-E8FDA9079A11}" type="parTrans" cxnId="{3338C129-9BF6-44B4-948D-0DB52BF75D2B}">
      <dgm:prSet/>
      <dgm:spPr/>
      <dgm:t>
        <a:bodyPr/>
        <a:lstStyle/>
        <a:p>
          <a:endParaRPr lang="ru-RU" sz="1400"/>
        </a:p>
      </dgm:t>
    </dgm:pt>
    <dgm:pt modelId="{2B651EC5-6CB6-4420-B382-C2029EC0C329}" type="sibTrans" cxnId="{3338C129-9BF6-44B4-948D-0DB52BF75D2B}">
      <dgm:prSet/>
      <dgm:spPr/>
      <dgm:t>
        <a:bodyPr/>
        <a:lstStyle/>
        <a:p>
          <a:endParaRPr lang="ru-RU" sz="1400"/>
        </a:p>
      </dgm:t>
    </dgm:pt>
    <dgm:pt modelId="{67E37128-807F-4F12-AA77-0F52D1486FCD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dirty="0">
            <a:latin typeface="Cambria" panose="02040503050406030204" pitchFamily="18" charset="0"/>
          </a:endParaRPr>
        </a:p>
      </dgm:t>
    </dgm:pt>
    <dgm:pt modelId="{204BEC77-31D0-4BAE-92EE-BFFCC83EA9E6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dirty="0">
            <a:latin typeface="Cambria" panose="02040503050406030204" pitchFamily="18" charset="0"/>
          </a:endParaRPr>
        </a:p>
      </dgm:t>
    </dgm:pt>
    <dgm:pt modelId="{DDA3AC38-616C-4505-9B75-B02C8889F229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indent="0"/>
          <a:r>
            <a:rPr lang="ru-RU" sz="1600" i="1" dirty="0">
              <a:solidFill>
                <a:schemeClr val="tx1"/>
              </a:solidFill>
              <a:latin typeface="Cambria" panose="02040503050406030204" pitchFamily="18" charset="0"/>
            </a:rPr>
            <a:t>«Разработка учебно-методических комплексов для повышения квалификации медицинского персонала МЧС России с применением электронного обучения и дистанционных образовательных технологий»</a:t>
          </a:r>
        </a:p>
      </dgm:t>
    </dgm:pt>
    <dgm:pt modelId="{FDD0153F-C87E-4315-B4E1-71171BC50E61}" type="sibTrans" cxnId="{12BCE873-9868-4420-9074-AD693003C963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AA8221E8-BF2E-4B07-A3E1-3AA09FFFD88D}" type="parTrans" cxnId="{12BCE873-9868-4420-9074-AD693003C963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9D660706-8EC9-4EBB-AFDC-905F30E733BF}" type="sibTrans" cxnId="{548249AB-505E-48E1-A0C1-75CF8F10F724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EFC4E27F-4FA3-4FBC-A8F9-306B7F9E1C1B}" type="parTrans" cxnId="{548249AB-505E-48E1-A0C1-75CF8F10F724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A7C975B9-1B50-49FF-9303-57D7512F6A52}" type="sibTrans" cxnId="{02835F5B-6F61-44E5-B6C1-0EE8C8EDB16B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BBD7E50D-DC6C-4069-AF8C-36A3B8C1A6E2}" type="parTrans" cxnId="{02835F5B-6F61-44E5-B6C1-0EE8C8EDB16B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9423598F-AF49-4F5A-B0DB-CE4D23E955EC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600" i="1" dirty="0">
              <a:solidFill>
                <a:schemeClr val="tx1"/>
              </a:solidFill>
              <a:latin typeface="Cambria" panose="02040503050406030204" pitchFamily="18" charset="0"/>
            </a:rPr>
            <a:t>«Комплексная оценка опорно-двигательной системы, заболеваемости, травматизма и оказания специализированной медицинской помощи по профилю «травматология-ортопедия» сотрудникам ФПС ГПС МЧС России»</a:t>
          </a:r>
          <a:endParaRPr lang="ru-RU" sz="1600" dirty="0">
            <a:latin typeface="Cambria" panose="02040503050406030204" pitchFamily="18" charset="0"/>
          </a:endParaRPr>
        </a:p>
      </dgm:t>
    </dgm:pt>
    <dgm:pt modelId="{D5B28345-5536-4625-AF46-269A6DBD94DC}" type="parTrans" cxnId="{41FC4406-6D8F-4AD8-B780-D8E2E1AE1B97}">
      <dgm:prSet/>
      <dgm:spPr/>
      <dgm:t>
        <a:bodyPr/>
        <a:lstStyle/>
        <a:p>
          <a:endParaRPr lang="ru-RU" sz="1400"/>
        </a:p>
      </dgm:t>
    </dgm:pt>
    <dgm:pt modelId="{FB7F5B67-FFE4-46E1-8FB8-56B43785A41D}" type="sibTrans" cxnId="{41FC4406-6D8F-4AD8-B780-D8E2E1AE1B97}">
      <dgm:prSet/>
      <dgm:spPr/>
      <dgm:t>
        <a:bodyPr/>
        <a:lstStyle/>
        <a:p>
          <a:endParaRPr lang="ru-RU" sz="1400"/>
        </a:p>
      </dgm:t>
    </dgm:pt>
    <dgm:pt modelId="{88F2ED09-ED70-4109-85A4-4A6F78735F52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dirty="0">
            <a:latin typeface="Cambria" panose="02040503050406030204" pitchFamily="18" charset="0"/>
          </a:endParaRPr>
        </a:p>
      </dgm:t>
    </dgm:pt>
    <dgm:pt modelId="{82AA5B5F-DD16-4918-B942-B481B3019683}" type="parTrans" cxnId="{EA94BA3D-D66B-46DB-842E-BC24E0AF1EFF}">
      <dgm:prSet/>
      <dgm:spPr/>
      <dgm:t>
        <a:bodyPr/>
        <a:lstStyle/>
        <a:p>
          <a:endParaRPr lang="ru-RU" sz="1400"/>
        </a:p>
      </dgm:t>
    </dgm:pt>
    <dgm:pt modelId="{8D41011E-0CA7-4C4A-8090-D5C8F381B712}" type="sibTrans" cxnId="{EA94BA3D-D66B-46DB-842E-BC24E0AF1EFF}">
      <dgm:prSet/>
      <dgm:spPr/>
      <dgm:t>
        <a:bodyPr/>
        <a:lstStyle/>
        <a:p>
          <a:endParaRPr lang="ru-RU" sz="1400"/>
        </a:p>
      </dgm:t>
    </dgm:pt>
    <dgm:pt modelId="{EC39F1B4-538C-446B-B0AF-0F4F052FBE8B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dirty="0">
            <a:latin typeface="Cambria" panose="02040503050406030204" pitchFamily="18" charset="0"/>
          </a:endParaRPr>
        </a:p>
      </dgm:t>
    </dgm:pt>
    <dgm:pt modelId="{A4A74FFB-EBAC-4D2E-87AC-BE5AB6D451F4}" type="parTrans" cxnId="{D9EAB804-D571-4FF0-BF18-14E9DA89DA7E}">
      <dgm:prSet/>
      <dgm:spPr/>
      <dgm:t>
        <a:bodyPr/>
        <a:lstStyle/>
        <a:p>
          <a:endParaRPr lang="ru-RU" sz="1400"/>
        </a:p>
      </dgm:t>
    </dgm:pt>
    <dgm:pt modelId="{E49A13B0-1066-45AE-AF39-6872445619A1}" type="sibTrans" cxnId="{D9EAB804-D571-4FF0-BF18-14E9DA89DA7E}">
      <dgm:prSet/>
      <dgm:spPr/>
      <dgm:t>
        <a:bodyPr/>
        <a:lstStyle/>
        <a:p>
          <a:endParaRPr lang="ru-RU" sz="1400"/>
        </a:p>
      </dgm:t>
    </dgm:pt>
    <dgm:pt modelId="{A58D1317-4C2A-4B84-BCBE-54D993109786}" type="pres">
      <dgm:prSet presAssocID="{9409BD04-7AE4-4E00-8EAA-0ADB393A7987}" presName="linear" presStyleCnt="0">
        <dgm:presLayoutVars>
          <dgm:dir/>
          <dgm:resizeHandles val="exact"/>
        </dgm:presLayoutVars>
      </dgm:prSet>
      <dgm:spPr/>
    </dgm:pt>
    <dgm:pt modelId="{2B665BEB-8573-4BD8-9011-E2DF0CB4D9C6}" type="pres">
      <dgm:prSet presAssocID="{88F88F67-1AF8-46C5-B030-835E0BB0DE16}" presName="comp" presStyleCnt="0"/>
      <dgm:spPr/>
    </dgm:pt>
    <dgm:pt modelId="{E346D8D7-7F7A-4C0F-A27B-95A4D0ED6F79}" type="pres">
      <dgm:prSet presAssocID="{88F88F67-1AF8-46C5-B030-835E0BB0DE16}" presName="box" presStyleLbl="node1" presStyleIdx="0" presStyleCnt="4" custScaleY="113445" custLinFactNeighborX="-21271" custLinFactNeighborY="1518"/>
      <dgm:spPr/>
    </dgm:pt>
    <dgm:pt modelId="{CD9A2E1C-596B-4A71-A286-53DD51778FC7}" type="pres">
      <dgm:prSet presAssocID="{88F88F67-1AF8-46C5-B030-835E0BB0DE16}" presName="img" presStyleLbl="fgImgPlace1" presStyleIdx="0" presStyleCnt="4" custScaleX="75009" custLinFactNeighborX="2196" custLinFactNeighborY="-320"/>
      <dgm:spPr/>
    </dgm:pt>
    <dgm:pt modelId="{2305C179-BC9B-4381-AFD4-B78FFE43504C}" type="pres">
      <dgm:prSet presAssocID="{88F88F67-1AF8-46C5-B030-835E0BB0DE16}" presName="text" presStyleLbl="node1" presStyleIdx="0" presStyleCnt="4">
        <dgm:presLayoutVars>
          <dgm:bulletEnabled val="1"/>
        </dgm:presLayoutVars>
      </dgm:prSet>
      <dgm:spPr/>
    </dgm:pt>
    <dgm:pt modelId="{0C117D9C-FB4A-4C0F-A4F8-C5104A61496E}" type="pres">
      <dgm:prSet presAssocID="{7EE1C365-A5A8-49F7-8825-9C27EF04E89B}" presName="spacer" presStyleCnt="0"/>
      <dgm:spPr/>
    </dgm:pt>
    <dgm:pt modelId="{39AB0FDD-416D-4CA7-BC09-7BB11745CCF1}" type="pres">
      <dgm:prSet presAssocID="{DDA3AC38-616C-4505-9B75-B02C8889F229}" presName="comp" presStyleCnt="0"/>
      <dgm:spPr/>
    </dgm:pt>
    <dgm:pt modelId="{65122C2B-664C-4652-92E8-CD9524E63C00}" type="pres">
      <dgm:prSet presAssocID="{DDA3AC38-616C-4505-9B75-B02C8889F229}" presName="box" presStyleLbl="node1" presStyleIdx="1" presStyleCnt="4" custScaleY="95037"/>
      <dgm:spPr/>
    </dgm:pt>
    <dgm:pt modelId="{D419ABE8-0CA6-4A55-8302-61AF87CEF652}" type="pres">
      <dgm:prSet presAssocID="{DDA3AC38-616C-4505-9B75-B02C8889F229}" presName="img" presStyleLbl="fgImgPlace1" presStyleIdx="1" presStyleCnt="4" custScaleX="80364"/>
      <dgm:spPr/>
    </dgm:pt>
    <dgm:pt modelId="{6FF252A1-A0DB-44A8-BA05-4E3B5A46E7EF}" type="pres">
      <dgm:prSet presAssocID="{DDA3AC38-616C-4505-9B75-B02C8889F229}" presName="text" presStyleLbl="node1" presStyleIdx="1" presStyleCnt="4">
        <dgm:presLayoutVars>
          <dgm:bulletEnabled val="1"/>
        </dgm:presLayoutVars>
      </dgm:prSet>
      <dgm:spPr/>
    </dgm:pt>
    <dgm:pt modelId="{BAA0502C-6B5E-4A33-91C1-E5CF166D4470}" type="pres">
      <dgm:prSet presAssocID="{FDD0153F-C87E-4315-B4E1-71171BC50E61}" presName="spacer" presStyleCnt="0"/>
      <dgm:spPr/>
    </dgm:pt>
    <dgm:pt modelId="{951A6C4E-ED66-4E58-9620-0E7C0426DA51}" type="pres">
      <dgm:prSet presAssocID="{058F60BE-6A59-4494-B4E9-0567D0272791}" presName="comp" presStyleCnt="0"/>
      <dgm:spPr/>
    </dgm:pt>
    <dgm:pt modelId="{31400757-2FA0-4988-9309-09CB92909DC3}" type="pres">
      <dgm:prSet presAssocID="{058F60BE-6A59-4494-B4E9-0567D0272791}" presName="box" presStyleLbl="node1" presStyleIdx="2" presStyleCnt="4" custScaleY="101386" custLinFactNeighborX="0" custLinFactNeighborY="542"/>
      <dgm:spPr/>
    </dgm:pt>
    <dgm:pt modelId="{ED304B06-6A52-4EFB-BA65-A1515BA409E1}" type="pres">
      <dgm:prSet presAssocID="{058F60BE-6A59-4494-B4E9-0567D0272791}" presName="img" presStyleLbl="fgImgPlace1" presStyleIdx="2" presStyleCnt="4" custScaleX="80364"/>
      <dgm:spPr/>
    </dgm:pt>
    <dgm:pt modelId="{68DBCA1A-F3DE-4274-A17C-FC714479A705}" type="pres">
      <dgm:prSet presAssocID="{058F60BE-6A59-4494-B4E9-0567D0272791}" presName="text" presStyleLbl="node1" presStyleIdx="2" presStyleCnt="4">
        <dgm:presLayoutVars>
          <dgm:bulletEnabled val="1"/>
        </dgm:presLayoutVars>
      </dgm:prSet>
      <dgm:spPr/>
    </dgm:pt>
    <dgm:pt modelId="{A1141CAF-AD1E-4B08-BCB0-1A65E4192B79}" type="pres">
      <dgm:prSet presAssocID="{CA8D8A9A-2CF3-4820-A097-65A6C533665D}" presName="spacer" presStyleCnt="0"/>
      <dgm:spPr/>
    </dgm:pt>
    <dgm:pt modelId="{79EBC751-6A9D-43CC-A1C1-C2C474E8425B}" type="pres">
      <dgm:prSet presAssocID="{9423598F-AF49-4F5A-B0DB-CE4D23E955EC}" presName="comp" presStyleCnt="0"/>
      <dgm:spPr/>
    </dgm:pt>
    <dgm:pt modelId="{5377080C-4C98-444D-867B-9FD9139E9D14}" type="pres">
      <dgm:prSet presAssocID="{9423598F-AF49-4F5A-B0DB-CE4D23E955EC}" presName="box" presStyleLbl="node1" presStyleIdx="3" presStyleCnt="4" custLinFactNeighborX="6019" custLinFactNeighborY="2962"/>
      <dgm:spPr/>
    </dgm:pt>
    <dgm:pt modelId="{AD6168CA-984E-4C88-B1CF-490976682BB8}" type="pres">
      <dgm:prSet presAssocID="{9423598F-AF49-4F5A-B0DB-CE4D23E955EC}" presName="img" presStyleLbl="fgImgPlace1" presStyleIdx="3" presStyleCnt="4" custScaleX="80364"/>
      <dgm:spPr/>
    </dgm:pt>
    <dgm:pt modelId="{B0092212-8529-4AB3-81DA-D092A1F66124}" type="pres">
      <dgm:prSet presAssocID="{9423598F-AF49-4F5A-B0DB-CE4D23E955EC}" presName="text" presStyleLbl="node1" presStyleIdx="3" presStyleCnt="4">
        <dgm:presLayoutVars>
          <dgm:bulletEnabled val="1"/>
        </dgm:presLayoutVars>
      </dgm:prSet>
      <dgm:spPr/>
    </dgm:pt>
  </dgm:ptLst>
  <dgm:cxnLst>
    <dgm:cxn modelId="{B9817203-E772-49C7-BE1C-07C6DB976279}" type="presOf" srcId="{DDA3AC38-616C-4505-9B75-B02C8889F229}" destId="{6FF252A1-A0DB-44A8-BA05-4E3B5A46E7EF}" srcOrd="1" destOrd="0" presId="urn:microsoft.com/office/officeart/2005/8/layout/vList4"/>
    <dgm:cxn modelId="{D9EAB804-D571-4FF0-BF18-14E9DA89DA7E}" srcId="{9423598F-AF49-4F5A-B0DB-CE4D23E955EC}" destId="{EC39F1B4-538C-446B-B0AF-0F4F052FBE8B}" srcOrd="1" destOrd="0" parTransId="{A4A74FFB-EBAC-4D2E-87AC-BE5AB6D451F4}" sibTransId="{E49A13B0-1066-45AE-AF39-6872445619A1}"/>
    <dgm:cxn modelId="{41FC4406-6D8F-4AD8-B780-D8E2E1AE1B97}" srcId="{9409BD04-7AE4-4E00-8EAA-0ADB393A7987}" destId="{9423598F-AF49-4F5A-B0DB-CE4D23E955EC}" srcOrd="3" destOrd="0" parTransId="{D5B28345-5536-4625-AF46-269A6DBD94DC}" sibTransId="{FB7F5B67-FFE4-46E1-8FB8-56B43785A41D}"/>
    <dgm:cxn modelId="{C7AEEC16-B009-4910-98B5-175B47AF1356}" type="presOf" srcId="{9409BD04-7AE4-4E00-8EAA-0ADB393A7987}" destId="{A58D1317-4C2A-4B84-BCBE-54D993109786}" srcOrd="0" destOrd="0" presId="urn:microsoft.com/office/officeart/2005/8/layout/vList4"/>
    <dgm:cxn modelId="{374E321D-1193-447C-84DC-8ECCA573B779}" type="presOf" srcId="{204BEC77-31D0-4BAE-92EE-BFFCC83EA9E6}" destId="{6FF252A1-A0DB-44A8-BA05-4E3B5A46E7EF}" srcOrd="1" destOrd="1" presId="urn:microsoft.com/office/officeart/2005/8/layout/vList4"/>
    <dgm:cxn modelId="{3338C129-9BF6-44B4-948D-0DB52BF75D2B}" srcId="{058F60BE-6A59-4494-B4E9-0567D0272791}" destId="{7266E0E2-8CEB-4E83-ACC8-05CE41709962}" srcOrd="1" destOrd="0" parTransId="{28B60EF2-87F6-4746-A55F-E8FDA9079A11}" sibTransId="{2B651EC5-6CB6-4420-B382-C2029EC0C329}"/>
    <dgm:cxn modelId="{9970AA30-753A-4487-845F-D37F596594D6}" type="presOf" srcId="{EC39F1B4-538C-446B-B0AF-0F4F052FBE8B}" destId="{5377080C-4C98-444D-867B-9FD9139E9D14}" srcOrd="0" destOrd="2" presId="urn:microsoft.com/office/officeart/2005/8/layout/vList4"/>
    <dgm:cxn modelId="{EA94BA3D-D66B-46DB-842E-BC24E0AF1EFF}" srcId="{9423598F-AF49-4F5A-B0DB-CE4D23E955EC}" destId="{88F2ED09-ED70-4109-85A4-4A6F78735F52}" srcOrd="0" destOrd="0" parTransId="{82AA5B5F-DD16-4918-B942-B481B3019683}" sibTransId="{8D41011E-0CA7-4C4A-8090-D5C8F381B712}"/>
    <dgm:cxn modelId="{06DC3840-6CD5-484C-A453-1325C6AD723C}" type="presOf" srcId="{88F2ED09-ED70-4109-85A4-4A6F78735F52}" destId="{B0092212-8529-4AB3-81DA-D092A1F66124}" srcOrd="1" destOrd="1" presId="urn:microsoft.com/office/officeart/2005/8/layout/vList4"/>
    <dgm:cxn modelId="{02835F5B-6F61-44E5-B6C1-0EE8C8EDB16B}" srcId="{DDA3AC38-616C-4505-9B75-B02C8889F229}" destId="{204BEC77-31D0-4BAE-92EE-BFFCC83EA9E6}" srcOrd="0" destOrd="0" parTransId="{BBD7E50D-DC6C-4069-AF8C-36A3B8C1A6E2}" sibTransId="{A7C975B9-1B50-49FF-9303-57D7512F6A52}"/>
    <dgm:cxn modelId="{8896D760-DB5B-46B0-A8E4-A438B8DDC1CB}" type="presOf" srcId="{9423598F-AF49-4F5A-B0DB-CE4D23E955EC}" destId="{B0092212-8529-4AB3-81DA-D092A1F66124}" srcOrd="1" destOrd="0" presId="urn:microsoft.com/office/officeart/2005/8/layout/vList4"/>
    <dgm:cxn modelId="{7E743864-62ED-4A6C-B85D-2EF6239748EC}" type="presOf" srcId="{7266E0E2-8CEB-4E83-ACC8-05CE41709962}" destId="{68DBCA1A-F3DE-4274-A17C-FC714479A705}" srcOrd="1" destOrd="2" presId="urn:microsoft.com/office/officeart/2005/8/layout/vList4"/>
    <dgm:cxn modelId="{D7F7F44A-F881-45A6-9BD4-8C193E9507A9}" srcId="{88F88F67-1AF8-46C5-B030-835E0BB0DE16}" destId="{A38E2D6C-E148-4C0F-8392-0BBA39F58E55}" srcOrd="1" destOrd="0" parTransId="{DEA8E2F4-7CCA-4938-8DDA-2C43233B6AEE}" sibTransId="{3BEAF3DE-E54A-4951-8F26-B5B3310285AA}"/>
    <dgm:cxn modelId="{69DD754B-568B-41A4-BE86-A5E62919B5AD}" type="presOf" srcId="{DDA3AC38-616C-4505-9B75-B02C8889F229}" destId="{65122C2B-664C-4652-92E8-CD9524E63C00}" srcOrd="0" destOrd="0" presId="urn:microsoft.com/office/officeart/2005/8/layout/vList4"/>
    <dgm:cxn modelId="{19A9BF71-CA4A-43E6-BAC6-6F02D070E3B3}" type="presOf" srcId="{88F88F67-1AF8-46C5-B030-835E0BB0DE16}" destId="{2305C179-BC9B-4381-AFD4-B78FFE43504C}" srcOrd="1" destOrd="0" presId="urn:microsoft.com/office/officeart/2005/8/layout/vList4"/>
    <dgm:cxn modelId="{D8D15953-A169-4FC1-858D-B0D4FEE2FF69}" srcId="{88F88F67-1AF8-46C5-B030-835E0BB0DE16}" destId="{54F76DF5-E483-4091-8A18-4D240D3C7B22}" srcOrd="0" destOrd="0" parTransId="{DEBED677-B28A-43F0-8865-B48AF456B1B7}" sibTransId="{8CBCDF56-4A2F-4E68-B898-A3EA8DD97D53}"/>
    <dgm:cxn modelId="{12BCE873-9868-4420-9074-AD693003C963}" srcId="{9409BD04-7AE4-4E00-8EAA-0ADB393A7987}" destId="{DDA3AC38-616C-4505-9B75-B02C8889F229}" srcOrd="1" destOrd="0" parTransId="{AA8221E8-BF2E-4B07-A3E1-3AA09FFFD88D}" sibTransId="{FDD0153F-C87E-4315-B4E1-71171BC50E61}"/>
    <dgm:cxn modelId="{E5E31274-6E49-4EB5-80CF-0B25E7C25402}" srcId="{9409BD04-7AE4-4E00-8EAA-0ADB393A7987}" destId="{058F60BE-6A59-4494-B4E9-0567D0272791}" srcOrd="2" destOrd="0" parTransId="{5B1FC189-4C28-4604-AC05-B5C1AA6C82CC}" sibTransId="{CA8D8A9A-2CF3-4820-A097-65A6C533665D}"/>
    <dgm:cxn modelId="{B9A2DD55-D076-4E28-8896-FA519CE81610}" srcId="{9409BD04-7AE4-4E00-8EAA-0ADB393A7987}" destId="{88F88F67-1AF8-46C5-B030-835E0BB0DE16}" srcOrd="0" destOrd="0" parTransId="{91FBE481-9DDD-4FCF-8C97-8236BDDBD112}" sibTransId="{7EE1C365-A5A8-49F7-8825-9C27EF04E89B}"/>
    <dgm:cxn modelId="{36FB9059-E440-4B7B-9620-A89203BB0A49}" type="presOf" srcId="{058F60BE-6A59-4494-B4E9-0567D0272791}" destId="{68DBCA1A-F3DE-4274-A17C-FC714479A705}" srcOrd="1" destOrd="0" presId="urn:microsoft.com/office/officeart/2005/8/layout/vList4"/>
    <dgm:cxn modelId="{22B1C959-45C0-489B-9660-864A5152ADE5}" type="presOf" srcId="{A38E2D6C-E148-4C0F-8392-0BBA39F58E55}" destId="{E346D8D7-7F7A-4C0F-A27B-95A4D0ED6F79}" srcOrd="0" destOrd="2" presId="urn:microsoft.com/office/officeart/2005/8/layout/vList4"/>
    <dgm:cxn modelId="{C7E37980-2EBF-475B-8AB7-8F54BC1DEFA6}" type="presOf" srcId="{A38E2D6C-E148-4C0F-8392-0BBA39F58E55}" destId="{2305C179-BC9B-4381-AFD4-B78FFE43504C}" srcOrd="1" destOrd="2" presId="urn:microsoft.com/office/officeart/2005/8/layout/vList4"/>
    <dgm:cxn modelId="{90A14C87-9C98-452E-91D0-22E23A4971F2}" type="presOf" srcId="{54F76DF5-E483-4091-8A18-4D240D3C7B22}" destId="{E346D8D7-7F7A-4C0F-A27B-95A4D0ED6F79}" srcOrd="0" destOrd="1" presId="urn:microsoft.com/office/officeart/2005/8/layout/vList4"/>
    <dgm:cxn modelId="{C9A5E88B-0918-4EFF-BB85-3B291A471B90}" type="presOf" srcId="{88F2ED09-ED70-4109-85A4-4A6F78735F52}" destId="{5377080C-4C98-444D-867B-9FD9139E9D14}" srcOrd="0" destOrd="1" presId="urn:microsoft.com/office/officeart/2005/8/layout/vList4"/>
    <dgm:cxn modelId="{236CFE92-8388-4A54-9791-95C6C61FDCB0}" type="presOf" srcId="{EC39F1B4-538C-446B-B0AF-0F4F052FBE8B}" destId="{B0092212-8529-4AB3-81DA-D092A1F66124}" srcOrd="1" destOrd="2" presId="urn:microsoft.com/office/officeart/2005/8/layout/vList4"/>
    <dgm:cxn modelId="{2C9E3493-1A2A-406F-8183-6F100F457436}" srcId="{058F60BE-6A59-4494-B4E9-0567D0272791}" destId="{05838F52-C4E2-425B-81AB-B59C86FA2621}" srcOrd="0" destOrd="0" parTransId="{9D70D058-6C1B-482B-964C-498987B2371F}" sibTransId="{DE101983-8635-4901-9FBB-40F73CEC3CD0}"/>
    <dgm:cxn modelId="{3FFFA597-86B1-46D9-8996-AC5B757E8C38}" type="presOf" srcId="{204BEC77-31D0-4BAE-92EE-BFFCC83EA9E6}" destId="{65122C2B-664C-4652-92E8-CD9524E63C00}" srcOrd="0" destOrd="1" presId="urn:microsoft.com/office/officeart/2005/8/layout/vList4"/>
    <dgm:cxn modelId="{9B0C6E99-BF52-4B31-85D4-53D94393EBB3}" type="presOf" srcId="{05838F52-C4E2-425B-81AB-B59C86FA2621}" destId="{68DBCA1A-F3DE-4274-A17C-FC714479A705}" srcOrd="1" destOrd="1" presId="urn:microsoft.com/office/officeart/2005/8/layout/vList4"/>
    <dgm:cxn modelId="{548249AB-505E-48E1-A0C1-75CF8F10F724}" srcId="{DDA3AC38-616C-4505-9B75-B02C8889F229}" destId="{67E37128-807F-4F12-AA77-0F52D1486FCD}" srcOrd="1" destOrd="0" parTransId="{EFC4E27F-4FA3-4FBC-A8F9-306B7F9E1C1B}" sibTransId="{9D660706-8EC9-4EBB-AFDC-905F30E733BF}"/>
    <dgm:cxn modelId="{C30FE5B0-B9F5-4452-BBFA-9E53F1F5658D}" type="presOf" srcId="{7266E0E2-8CEB-4E83-ACC8-05CE41709962}" destId="{31400757-2FA0-4988-9309-09CB92909DC3}" srcOrd="0" destOrd="2" presId="urn:microsoft.com/office/officeart/2005/8/layout/vList4"/>
    <dgm:cxn modelId="{9A5203C3-8504-4E27-A105-8DFAFC3D9E8E}" type="presOf" srcId="{54F76DF5-E483-4091-8A18-4D240D3C7B22}" destId="{2305C179-BC9B-4381-AFD4-B78FFE43504C}" srcOrd="1" destOrd="1" presId="urn:microsoft.com/office/officeart/2005/8/layout/vList4"/>
    <dgm:cxn modelId="{E44CB5C7-B91A-499F-AE60-C8A7C080D325}" type="presOf" srcId="{88F88F67-1AF8-46C5-B030-835E0BB0DE16}" destId="{E346D8D7-7F7A-4C0F-A27B-95A4D0ED6F79}" srcOrd="0" destOrd="0" presId="urn:microsoft.com/office/officeart/2005/8/layout/vList4"/>
    <dgm:cxn modelId="{4ADBDED1-B0D3-4CEE-AD1A-DC54426B2238}" type="presOf" srcId="{67E37128-807F-4F12-AA77-0F52D1486FCD}" destId="{6FF252A1-A0DB-44A8-BA05-4E3B5A46E7EF}" srcOrd="1" destOrd="2" presId="urn:microsoft.com/office/officeart/2005/8/layout/vList4"/>
    <dgm:cxn modelId="{713072E2-5BD2-45BC-BF1E-3537970BE5AA}" type="presOf" srcId="{05838F52-C4E2-425B-81AB-B59C86FA2621}" destId="{31400757-2FA0-4988-9309-09CB92909DC3}" srcOrd="0" destOrd="1" presId="urn:microsoft.com/office/officeart/2005/8/layout/vList4"/>
    <dgm:cxn modelId="{6974F7E9-85AF-4D5A-AB67-E893DB4D17DF}" type="presOf" srcId="{058F60BE-6A59-4494-B4E9-0567D0272791}" destId="{31400757-2FA0-4988-9309-09CB92909DC3}" srcOrd="0" destOrd="0" presId="urn:microsoft.com/office/officeart/2005/8/layout/vList4"/>
    <dgm:cxn modelId="{7714A8F1-304C-4A59-A45A-937FA0E1A419}" type="presOf" srcId="{9423598F-AF49-4F5A-B0DB-CE4D23E955EC}" destId="{5377080C-4C98-444D-867B-9FD9139E9D14}" srcOrd="0" destOrd="0" presId="urn:microsoft.com/office/officeart/2005/8/layout/vList4"/>
    <dgm:cxn modelId="{420D87F9-300B-4394-8BFF-64E826184461}" type="presOf" srcId="{67E37128-807F-4F12-AA77-0F52D1486FCD}" destId="{65122C2B-664C-4652-92E8-CD9524E63C00}" srcOrd="0" destOrd="2" presId="urn:microsoft.com/office/officeart/2005/8/layout/vList4"/>
    <dgm:cxn modelId="{216CE278-E703-4A2F-BCB2-130C4D41A0E9}" type="presParOf" srcId="{A58D1317-4C2A-4B84-BCBE-54D993109786}" destId="{2B665BEB-8573-4BD8-9011-E2DF0CB4D9C6}" srcOrd="0" destOrd="0" presId="urn:microsoft.com/office/officeart/2005/8/layout/vList4"/>
    <dgm:cxn modelId="{F4C18B22-7C51-46C1-BC50-D1B6F52D1C20}" type="presParOf" srcId="{2B665BEB-8573-4BD8-9011-E2DF0CB4D9C6}" destId="{E346D8D7-7F7A-4C0F-A27B-95A4D0ED6F79}" srcOrd="0" destOrd="0" presId="urn:microsoft.com/office/officeart/2005/8/layout/vList4"/>
    <dgm:cxn modelId="{039D8BD0-309A-49AF-AFA2-809914A79736}" type="presParOf" srcId="{2B665BEB-8573-4BD8-9011-E2DF0CB4D9C6}" destId="{CD9A2E1C-596B-4A71-A286-53DD51778FC7}" srcOrd="1" destOrd="0" presId="urn:microsoft.com/office/officeart/2005/8/layout/vList4"/>
    <dgm:cxn modelId="{7B73862F-A50D-4096-8729-603F7345AC78}" type="presParOf" srcId="{2B665BEB-8573-4BD8-9011-E2DF0CB4D9C6}" destId="{2305C179-BC9B-4381-AFD4-B78FFE43504C}" srcOrd="2" destOrd="0" presId="urn:microsoft.com/office/officeart/2005/8/layout/vList4"/>
    <dgm:cxn modelId="{24282ACA-1CB8-4342-880D-17FF1B6B4169}" type="presParOf" srcId="{A58D1317-4C2A-4B84-BCBE-54D993109786}" destId="{0C117D9C-FB4A-4C0F-A4F8-C5104A61496E}" srcOrd="1" destOrd="0" presId="urn:microsoft.com/office/officeart/2005/8/layout/vList4"/>
    <dgm:cxn modelId="{3D91EE19-0B7E-408B-B885-1C5940E20115}" type="presParOf" srcId="{A58D1317-4C2A-4B84-BCBE-54D993109786}" destId="{39AB0FDD-416D-4CA7-BC09-7BB11745CCF1}" srcOrd="2" destOrd="0" presId="urn:microsoft.com/office/officeart/2005/8/layout/vList4"/>
    <dgm:cxn modelId="{BCC00487-8517-43BA-840F-A96460BFCA81}" type="presParOf" srcId="{39AB0FDD-416D-4CA7-BC09-7BB11745CCF1}" destId="{65122C2B-664C-4652-92E8-CD9524E63C00}" srcOrd="0" destOrd="0" presId="urn:microsoft.com/office/officeart/2005/8/layout/vList4"/>
    <dgm:cxn modelId="{B9D58F9A-9D35-40B5-A680-B2CCFBA44B78}" type="presParOf" srcId="{39AB0FDD-416D-4CA7-BC09-7BB11745CCF1}" destId="{D419ABE8-0CA6-4A55-8302-61AF87CEF652}" srcOrd="1" destOrd="0" presId="urn:microsoft.com/office/officeart/2005/8/layout/vList4"/>
    <dgm:cxn modelId="{C7117E27-85EB-4737-A32D-4F48C9ECFDBE}" type="presParOf" srcId="{39AB0FDD-416D-4CA7-BC09-7BB11745CCF1}" destId="{6FF252A1-A0DB-44A8-BA05-4E3B5A46E7EF}" srcOrd="2" destOrd="0" presId="urn:microsoft.com/office/officeart/2005/8/layout/vList4"/>
    <dgm:cxn modelId="{FD77A02C-6E0F-452A-B4A6-F2B0154007A1}" type="presParOf" srcId="{A58D1317-4C2A-4B84-BCBE-54D993109786}" destId="{BAA0502C-6B5E-4A33-91C1-E5CF166D4470}" srcOrd="3" destOrd="0" presId="urn:microsoft.com/office/officeart/2005/8/layout/vList4"/>
    <dgm:cxn modelId="{83CA1BB0-83A5-474A-B2E9-02872B8F39DA}" type="presParOf" srcId="{A58D1317-4C2A-4B84-BCBE-54D993109786}" destId="{951A6C4E-ED66-4E58-9620-0E7C0426DA51}" srcOrd="4" destOrd="0" presId="urn:microsoft.com/office/officeart/2005/8/layout/vList4"/>
    <dgm:cxn modelId="{A392DB46-1483-41E5-92D3-1DB056506837}" type="presParOf" srcId="{951A6C4E-ED66-4E58-9620-0E7C0426DA51}" destId="{31400757-2FA0-4988-9309-09CB92909DC3}" srcOrd="0" destOrd="0" presId="urn:microsoft.com/office/officeart/2005/8/layout/vList4"/>
    <dgm:cxn modelId="{04523DBC-3D14-48D6-BD69-BF743283C862}" type="presParOf" srcId="{951A6C4E-ED66-4E58-9620-0E7C0426DA51}" destId="{ED304B06-6A52-4EFB-BA65-A1515BA409E1}" srcOrd="1" destOrd="0" presId="urn:microsoft.com/office/officeart/2005/8/layout/vList4"/>
    <dgm:cxn modelId="{619335D1-2E8B-435D-AD45-2FE386FAA91A}" type="presParOf" srcId="{951A6C4E-ED66-4E58-9620-0E7C0426DA51}" destId="{68DBCA1A-F3DE-4274-A17C-FC714479A705}" srcOrd="2" destOrd="0" presId="urn:microsoft.com/office/officeart/2005/8/layout/vList4"/>
    <dgm:cxn modelId="{14AC1445-45BE-4874-9C29-39A454D8C36C}" type="presParOf" srcId="{A58D1317-4C2A-4B84-BCBE-54D993109786}" destId="{A1141CAF-AD1E-4B08-BCB0-1A65E4192B79}" srcOrd="5" destOrd="0" presId="urn:microsoft.com/office/officeart/2005/8/layout/vList4"/>
    <dgm:cxn modelId="{120F8973-E105-4A4F-AC84-D4A95C3E9909}" type="presParOf" srcId="{A58D1317-4C2A-4B84-BCBE-54D993109786}" destId="{79EBC751-6A9D-43CC-A1C1-C2C474E8425B}" srcOrd="6" destOrd="0" presId="urn:microsoft.com/office/officeart/2005/8/layout/vList4"/>
    <dgm:cxn modelId="{D2AB10B7-3369-410E-8973-50C7DE870A81}" type="presParOf" srcId="{79EBC751-6A9D-43CC-A1C1-C2C474E8425B}" destId="{5377080C-4C98-444D-867B-9FD9139E9D14}" srcOrd="0" destOrd="0" presId="urn:microsoft.com/office/officeart/2005/8/layout/vList4"/>
    <dgm:cxn modelId="{C51F4891-AE0A-4A61-9AB2-E6329FBD8FD8}" type="presParOf" srcId="{79EBC751-6A9D-43CC-A1C1-C2C474E8425B}" destId="{AD6168CA-984E-4C88-B1CF-490976682BB8}" srcOrd="1" destOrd="0" presId="urn:microsoft.com/office/officeart/2005/8/layout/vList4"/>
    <dgm:cxn modelId="{116BDBFA-B3F0-4B69-AA35-64033087B11C}" type="presParOf" srcId="{79EBC751-6A9D-43CC-A1C1-C2C474E8425B}" destId="{B0092212-8529-4AB3-81DA-D092A1F6612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CF5EAE-D9E7-4CD8-B459-D4F012BCCD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1B4624BB-EB06-47AF-8622-B6F0E949AD6C}">
      <dgm:prSet phldrT="[Текст]"/>
      <dgm:spPr/>
      <dgm:t>
        <a:bodyPr/>
        <a:lstStyle/>
        <a:p>
          <a:endParaRPr lang="ru-RU" dirty="0"/>
        </a:p>
      </dgm:t>
    </dgm:pt>
    <dgm:pt modelId="{0CEE7895-9731-4BB1-88D9-D72491277025}" type="parTrans" cxnId="{CB4EF813-3184-4C64-A86F-122A26F50425}">
      <dgm:prSet/>
      <dgm:spPr/>
      <dgm:t>
        <a:bodyPr/>
        <a:lstStyle/>
        <a:p>
          <a:endParaRPr lang="ru-RU"/>
        </a:p>
      </dgm:t>
    </dgm:pt>
    <dgm:pt modelId="{B0A35A58-CBAA-4CA2-A3FA-97C6F3AD90C6}" type="sibTrans" cxnId="{CB4EF813-3184-4C64-A86F-122A26F50425}">
      <dgm:prSet/>
      <dgm:spPr/>
      <dgm:t>
        <a:bodyPr/>
        <a:lstStyle/>
        <a:p>
          <a:endParaRPr lang="ru-RU"/>
        </a:p>
      </dgm:t>
    </dgm:pt>
    <dgm:pt modelId="{86C0C77E-C592-4945-983C-0AA668C177C4}">
      <dgm:prSet phldrT="[Текст]"/>
      <dgm:spPr/>
      <dgm:t>
        <a:bodyPr/>
        <a:lstStyle/>
        <a:p>
          <a:endParaRPr lang="ru-RU" dirty="0"/>
        </a:p>
      </dgm:t>
    </dgm:pt>
    <dgm:pt modelId="{35758B88-BC73-415B-8B21-E7163B29CC82}" type="parTrans" cxnId="{35FFB19B-A925-44D9-9AF1-156A039E3C03}">
      <dgm:prSet/>
      <dgm:spPr/>
      <dgm:t>
        <a:bodyPr/>
        <a:lstStyle/>
        <a:p>
          <a:endParaRPr lang="ru-RU"/>
        </a:p>
      </dgm:t>
    </dgm:pt>
    <dgm:pt modelId="{031831CC-EA6E-4845-8479-73C91C68670E}" type="sibTrans" cxnId="{35FFB19B-A925-44D9-9AF1-156A039E3C03}">
      <dgm:prSet/>
      <dgm:spPr/>
      <dgm:t>
        <a:bodyPr/>
        <a:lstStyle/>
        <a:p>
          <a:endParaRPr lang="ru-RU"/>
        </a:p>
      </dgm:t>
    </dgm:pt>
    <dgm:pt modelId="{CBC1AA7C-0B17-402E-A1AF-A7A28BB26C3E}">
      <dgm:prSet phldrT="[Текст]"/>
      <dgm:spPr/>
      <dgm:t>
        <a:bodyPr/>
        <a:lstStyle/>
        <a:p>
          <a:endParaRPr lang="ru-RU" dirty="0"/>
        </a:p>
      </dgm:t>
    </dgm:pt>
    <dgm:pt modelId="{FC999BF1-2D80-4AB0-9692-E3A3025EE19C}" type="parTrans" cxnId="{5C10996A-FB27-4800-B81E-78E0427E9BDE}">
      <dgm:prSet/>
      <dgm:spPr/>
      <dgm:t>
        <a:bodyPr/>
        <a:lstStyle/>
        <a:p>
          <a:endParaRPr lang="ru-RU"/>
        </a:p>
      </dgm:t>
    </dgm:pt>
    <dgm:pt modelId="{D41CFD4E-42A1-45FA-9F0F-9F9D5E9BA836}" type="sibTrans" cxnId="{5C10996A-FB27-4800-B81E-78E0427E9BDE}">
      <dgm:prSet/>
      <dgm:spPr/>
      <dgm:t>
        <a:bodyPr/>
        <a:lstStyle/>
        <a:p>
          <a:endParaRPr lang="ru-RU"/>
        </a:p>
      </dgm:t>
    </dgm:pt>
    <dgm:pt modelId="{538892AF-100F-4F09-B81E-C36DE1E12D39}">
      <dgm:prSet phldrT="[Текст]"/>
      <dgm:spPr/>
      <dgm:t>
        <a:bodyPr/>
        <a:lstStyle/>
        <a:p>
          <a:endParaRPr lang="ru-RU" dirty="0"/>
        </a:p>
      </dgm:t>
    </dgm:pt>
    <dgm:pt modelId="{8F8E575D-79D1-40E5-86B6-E64C035A5891}" type="parTrans" cxnId="{FFB1C9AF-652A-4CFA-AC0C-8D47C97E340E}">
      <dgm:prSet/>
      <dgm:spPr/>
      <dgm:t>
        <a:bodyPr/>
        <a:lstStyle/>
        <a:p>
          <a:endParaRPr lang="ru-RU"/>
        </a:p>
      </dgm:t>
    </dgm:pt>
    <dgm:pt modelId="{5FB10888-C9CB-49BB-BC8C-CBD635569752}" type="sibTrans" cxnId="{FFB1C9AF-652A-4CFA-AC0C-8D47C97E340E}">
      <dgm:prSet/>
      <dgm:spPr/>
      <dgm:t>
        <a:bodyPr/>
        <a:lstStyle/>
        <a:p>
          <a:endParaRPr lang="ru-RU"/>
        </a:p>
      </dgm:t>
    </dgm:pt>
    <dgm:pt modelId="{E2A6D135-7C4F-4D34-991F-875218961913}">
      <dgm:prSet phldrT="[Текст]"/>
      <dgm:spPr/>
      <dgm:t>
        <a:bodyPr/>
        <a:lstStyle/>
        <a:p>
          <a:endParaRPr lang="ru-RU" dirty="0"/>
        </a:p>
      </dgm:t>
    </dgm:pt>
    <dgm:pt modelId="{804C4403-5CEC-4D22-B5D6-2B058C067DF1}" type="parTrans" cxnId="{340CA845-9CCD-4CC2-8A23-BFCFDF5A2914}">
      <dgm:prSet/>
      <dgm:spPr/>
      <dgm:t>
        <a:bodyPr/>
        <a:lstStyle/>
        <a:p>
          <a:endParaRPr lang="ru-RU"/>
        </a:p>
      </dgm:t>
    </dgm:pt>
    <dgm:pt modelId="{A1653F70-EC78-46C4-AC34-60460155D83E}" type="sibTrans" cxnId="{340CA845-9CCD-4CC2-8A23-BFCFDF5A2914}">
      <dgm:prSet/>
      <dgm:spPr/>
      <dgm:t>
        <a:bodyPr/>
        <a:lstStyle/>
        <a:p>
          <a:endParaRPr lang="ru-RU"/>
        </a:p>
      </dgm:t>
    </dgm:pt>
    <dgm:pt modelId="{27DAAF19-6FD6-4329-8F56-593E509457FC}">
      <dgm:prSet phldrT="[Текст]"/>
      <dgm:spPr/>
      <dgm:t>
        <a:bodyPr/>
        <a:lstStyle/>
        <a:p>
          <a:endParaRPr lang="ru-RU" dirty="0"/>
        </a:p>
      </dgm:t>
    </dgm:pt>
    <dgm:pt modelId="{BE0A9B4D-19CB-4E47-9412-51375B16681C}" type="sibTrans" cxnId="{4B1F1E19-6F2E-41DA-9A65-FEA9A0D4A406}">
      <dgm:prSet/>
      <dgm:spPr/>
      <dgm:t>
        <a:bodyPr/>
        <a:lstStyle/>
        <a:p>
          <a:endParaRPr lang="ru-RU"/>
        </a:p>
      </dgm:t>
    </dgm:pt>
    <dgm:pt modelId="{592F2A64-D820-4322-B157-BC7743EE13BD}" type="parTrans" cxnId="{4B1F1E19-6F2E-41DA-9A65-FEA9A0D4A406}">
      <dgm:prSet/>
      <dgm:spPr/>
      <dgm:t>
        <a:bodyPr/>
        <a:lstStyle/>
        <a:p>
          <a:endParaRPr lang="ru-RU"/>
        </a:p>
      </dgm:t>
    </dgm:pt>
    <dgm:pt modelId="{1C042487-A1FC-470C-9E71-F62889ABC21E}">
      <dgm:prSet phldrT="[Текст]"/>
      <dgm:spPr>
        <a:solidFill>
          <a:schemeClr val="accent5">
            <a:lumMod val="60000"/>
            <a:lumOff val="40000"/>
            <a:alpha val="50000"/>
          </a:schemeClr>
        </a:solidFill>
      </dgm:spPr>
      <dgm:t>
        <a:bodyPr/>
        <a:lstStyle/>
        <a:p>
          <a:endParaRPr lang="ru-RU" dirty="0"/>
        </a:p>
      </dgm:t>
    </dgm:pt>
    <dgm:pt modelId="{4C701B04-EDD3-40CF-9CBE-8A8F2994561C}" type="sibTrans" cxnId="{3D4C8F6A-43FC-43EF-9E21-34FE6D9B963E}">
      <dgm:prSet/>
      <dgm:spPr/>
      <dgm:t>
        <a:bodyPr/>
        <a:lstStyle/>
        <a:p>
          <a:endParaRPr lang="ru-RU"/>
        </a:p>
      </dgm:t>
    </dgm:pt>
    <dgm:pt modelId="{865184AF-89A3-4F1A-A78B-F747FCDBD46B}" type="parTrans" cxnId="{3D4C8F6A-43FC-43EF-9E21-34FE6D9B963E}">
      <dgm:prSet/>
      <dgm:spPr/>
      <dgm:t>
        <a:bodyPr/>
        <a:lstStyle/>
        <a:p>
          <a:endParaRPr lang="ru-RU"/>
        </a:p>
      </dgm:t>
    </dgm:pt>
    <dgm:pt modelId="{82637F3F-7F6B-476A-8F63-6A0DBB792801}" type="pres">
      <dgm:prSet presAssocID="{6FCF5EAE-D9E7-4CD8-B459-D4F012BCCD78}" presName="Name0" presStyleCnt="0">
        <dgm:presLayoutVars>
          <dgm:chMax val="7"/>
          <dgm:chPref val="7"/>
          <dgm:dir/>
        </dgm:presLayoutVars>
      </dgm:prSet>
      <dgm:spPr/>
    </dgm:pt>
    <dgm:pt modelId="{BACD93AE-9F53-4B4F-8538-08BFD36865A1}" type="pres">
      <dgm:prSet presAssocID="{6FCF5EAE-D9E7-4CD8-B459-D4F012BCCD78}" presName="Name1" presStyleCnt="0"/>
      <dgm:spPr/>
    </dgm:pt>
    <dgm:pt modelId="{4EF7A11D-BF90-4914-A842-A5307327DF19}" type="pres">
      <dgm:prSet presAssocID="{6FCF5EAE-D9E7-4CD8-B459-D4F012BCCD78}" presName="cycle" presStyleCnt="0"/>
      <dgm:spPr/>
    </dgm:pt>
    <dgm:pt modelId="{8E1E3FC2-2AE2-4478-AFF0-0B6CCDA9D889}" type="pres">
      <dgm:prSet presAssocID="{6FCF5EAE-D9E7-4CD8-B459-D4F012BCCD78}" presName="srcNode" presStyleLbl="node1" presStyleIdx="0" presStyleCnt="7"/>
      <dgm:spPr/>
    </dgm:pt>
    <dgm:pt modelId="{4FDF299B-DE13-4B5C-BD1E-D68907740A5D}" type="pres">
      <dgm:prSet presAssocID="{6FCF5EAE-D9E7-4CD8-B459-D4F012BCCD78}" presName="conn" presStyleLbl="parChTrans1D2" presStyleIdx="0" presStyleCnt="1"/>
      <dgm:spPr/>
    </dgm:pt>
    <dgm:pt modelId="{A93C5D9C-A670-49A1-AD8C-2B59E4A37BEE}" type="pres">
      <dgm:prSet presAssocID="{6FCF5EAE-D9E7-4CD8-B459-D4F012BCCD78}" presName="extraNode" presStyleLbl="node1" presStyleIdx="0" presStyleCnt="7"/>
      <dgm:spPr/>
    </dgm:pt>
    <dgm:pt modelId="{2B6EC46A-EA09-433F-A346-C14859DF8449}" type="pres">
      <dgm:prSet presAssocID="{6FCF5EAE-D9E7-4CD8-B459-D4F012BCCD78}" presName="dstNode" presStyleLbl="node1" presStyleIdx="0" presStyleCnt="7"/>
      <dgm:spPr/>
    </dgm:pt>
    <dgm:pt modelId="{38E2F8E4-0AB3-4D23-9FF9-5AB7793E792B}" type="pres">
      <dgm:prSet presAssocID="{1B4624BB-EB06-47AF-8622-B6F0E949AD6C}" presName="text_1" presStyleLbl="node1" presStyleIdx="0" presStyleCnt="7">
        <dgm:presLayoutVars>
          <dgm:bulletEnabled val="1"/>
        </dgm:presLayoutVars>
      </dgm:prSet>
      <dgm:spPr/>
    </dgm:pt>
    <dgm:pt modelId="{BB157934-87EB-490B-834F-A6D991F5E3E7}" type="pres">
      <dgm:prSet presAssocID="{1B4624BB-EB06-47AF-8622-B6F0E949AD6C}" presName="accent_1" presStyleCnt="0"/>
      <dgm:spPr/>
    </dgm:pt>
    <dgm:pt modelId="{E76137C5-45F1-4870-A1C5-DBD261BB1CF5}" type="pres">
      <dgm:prSet presAssocID="{1B4624BB-EB06-47AF-8622-B6F0E949AD6C}" presName="accentRepeatNode" presStyleLbl="solidFgAcc1" presStyleIdx="0" presStyleCnt="7" custScaleX="183940" custScaleY="183940" custLinFactNeighborX="-61576" custLinFactNeighborY="-3468"/>
      <dgm:spPr/>
    </dgm:pt>
    <dgm:pt modelId="{15BB168D-2065-4812-85BE-7593640FD170}" type="pres">
      <dgm:prSet presAssocID="{86C0C77E-C592-4945-983C-0AA668C177C4}" presName="text_2" presStyleLbl="node1" presStyleIdx="1" presStyleCnt="7">
        <dgm:presLayoutVars>
          <dgm:bulletEnabled val="1"/>
        </dgm:presLayoutVars>
      </dgm:prSet>
      <dgm:spPr/>
    </dgm:pt>
    <dgm:pt modelId="{21E464D6-C007-45DE-A3B2-7E1E53D63973}" type="pres">
      <dgm:prSet presAssocID="{86C0C77E-C592-4945-983C-0AA668C177C4}" presName="accent_2" presStyleCnt="0"/>
      <dgm:spPr/>
    </dgm:pt>
    <dgm:pt modelId="{8F705EA7-30A0-488D-B68B-E6E7EF0D1C6C}" type="pres">
      <dgm:prSet presAssocID="{86C0C77E-C592-4945-983C-0AA668C177C4}" presName="accentRepeatNode" presStyleLbl="solidFgAcc1" presStyleIdx="1" presStyleCnt="7" custScaleX="183940" custScaleY="183940"/>
      <dgm:spPr/>
    </dgm:pt>
    <dgm:pt modelId="{860E4EC1-108D-422E-8F5F-1195700EF526}" type="pres">
      <dgm:prSet presAssocID="{27DAAF19-6FD6-4329-8F56-593E509457FC}" presName="text_3" presStyleLbl="node1" presStyleIdx="2" presStyleCnt="7">
        <dgm:presLayoutVars>
          <dgm:bulletEnabled val="1"/>
        </dgm:presLayoutVars>
      </dgm:prSet>
      <dgm:spPr/>
    </dgm:pt>
    <dgm:pt modelId="{E8AFB7EC-EC35-4C14-B333-0ACDA548038B}" type="pres">
      <dgm:prSet presAssocID="{27DAAF19-6FD6-4329-8F56-593E509457FC}" presName="accent_3" presStyleCnt="0"/>
      <dgm:spPr/>
    </dgm:pt>
    <dgm:pt modelId="{BE3F5925-7C57-43D9-9FBE-F8B5C7D67D53}" type="pres">
      <dgm:prSet presAssocID="{27DAAF19-6FD6-4329-8F56-593E509457FC}" presName="accentRepeatNode" presStyleLbl="solidFgAcc1" presStyleIdx="2" presStyleCnt="7" custScaleX="183940" custScaleY="183940"/>
      <dgm:spPr/>
    </dgm:pt>
    <dgm:pt modelId="{50AA6CAD-E0D9-49E9-BF18-B9DFABA708B1}" type="pres">
      <dgm:prSet presAssocID="{CBC1AA7C-0B17-402E-A1AF-A7A28BB26C3E}" presName="text_4" presStyleLbl="node1" presStyleIdx="3" presStyleCnt="7">
        <dgm:presLayoutVars>
          <dgm:bulletEnabled val="1"/>
        </dgm:presLayoutVars>
      </dgm:prSet>
      <dgm:spPr/>
    </dgm:pt>
    <dgm:pt modelId="{7B86B236-76AC-4B62-90CB-889E0FB0D5A5}" type="pres">
      <dgm:prSet presAssocID="{CBC1AA7C-0B17-402E-A1AF-A7A28BB26C3E}" presName="accent_4" presStyleCnt="0"/>
      <dgm:spPr/>
    </dgm:pt>
    <dgm:pt modelId="{C7E6A005-2AE6-4E9B-BF98-708C39281B43}" type="pres">
      <dgm:prSet presAssocID="{CBC1AA7C-0B17-402E-A1AF-A7A28BB26C3E}" presName="accentRepeatNode" presStyleLbl="solidFgAcc1" presStyleIdx="3" presStyleCnt="7" custScaleX="183940" custScaleY="183940"/>
      <dgm:spPr/>
    </dgm:pt>
    <dgm:pt modelId="{AAA99A4B-5B6E-4A99-8950-E550003CA9CD}" type="pres">
      <dgm:prSet presAssocID="{538892AF-100F-4F09-B81E-C36DE1E12D39}" presName="text_5" presStyleLbl="node1" presStyleIdx="4" presStyleCnt="7">
        <dgm:presLayoutVars>
          <dgm:bulletEnabled val="1"/>
        </dgm:presLayoutVars>
      </dgm:prSet>
      <dgm:spPr/>
    </dgm:pt>
    <dgm:pt modelId="{7C947ED3-1BD0-48BA-A211-3F7BF608D81A}" type="pres">
      <dgm:prSet presAssocID="{538892AF-100F-4F09-B81E-C36DE1E12D39}" presName="accent_5" presStyleCnt="0"/>
      <dgm:spPr/>
    </dgm:pt>
    <dgm:pt modelId="{EF500B1C-1F17-4038-BDEC-BF3DC3ED99D7}" type="pres">
      <dgm:prSet presAssocID="{538892AF-100F-4F09-B81E-C36DE1E12D39}" presName="accentRepeatNode" presStyleLbl="solidFgAcc1" presStyleIdx="4" presStyleCnt="7" custScaleX="183940" custScaleY="183940"/>
      <dgm:spPr/>
    </dgm:pt>
    <dgm:pt modelId="{76297845-6C7A-4817-AAC6-0162E98A5136}" type="pres">
      <dgm:prSet presAssocID="{E2A6D135-7C4F-4D34-991F-875218961913}" presName="text_6" presStyleLbl="node1" presStyleIdx="5" presStyleCnt="7">
        <dgm:presLayoutVars>
          <dgm:bulletEnabled val="1"/>
        </dgm:presLayoutVars>
      </dgm:prSet>
      <dgm:spPr/>
    </dgm:pt>
    <dgm:pt modelId="{AD491516-7A1D-4D48-935A-FDC125378EBB}" type="pres">
      <dgm:prSet presAssocID="{E2A6D135-7C4F-4D34-991F-875218961913}" presName="accent_6" presStyleCnt="0"/>
      <dgm:spPr/>
    </dgm:pt>
    <dgm:pt modelId="{81102316-FF31-4E67-AFE9-07487F4E2D5F}" type="pres">
      <dgm:prSet presAssocID="{E2A6D135-7C4F-4D34-991F-875218961913}" presName="accentRepeatNode" presStyleLbl="solidFgAcc1" presStyleIdx="5" presStyleCnt="7" custScaleX="183940" custScaleY="183940"/>
      <dgm:spPr/>
    </dgm:pt>
    <dgm:pt modelId="{B82CEDEA-B0F9-4F90-8F96-3180AD11CD1C}" type="pres">
      <dgm:prSet presAssocID="{1C042487-A1FC-470C-9E71-F62889ABC21E}" presName="text_7" presStyleLbl="node1" presStyleIdx="6" presStyleCnt="7">
        <dgm:presLayoutVars>
          <dgm:bulletEnabled val="1"/>
        </dgm:presLayoutVars>
      </dgm:prSet>
      <dgm:spPr/>
    </dgm:pt>
    <dgm:pt modelId="{3E6F4DF2-82B6-4B77-8BA2-E6DDF8E0A294}" type="pres">
      <dgm:prSet presAssocID="{1C042487-A1FC-470C-9E71-F62889ABC21E}" presName="accent_7" presStyleCnt="0"/>
      <dgm:spPr/>
    </dgm:pt>
    <dgm:pt modelId="{05BE80C5-DF53-46EC-A5BC-4270E2DD9A6F}" type="pres">
      <dgm:prSet presAssocID="{1C042487-A1FC-470C-9E71-F62889ABC21E}" presName="accentRepeatNode" presStyleLbl="solidFgAcc1" presStyleIdx="6" presStyleCnt="7" custScaleX="183940" custScaleY="183940"/>
      <dgm:spPr/>
    </dgm:pt>
  </dgm:ptLst>
  <dgm:cxnLst>
    <dgm:cxn modelId="{ECFA1D01-8189-40B1-B33E-407AA24A7B51}" type="presOf" srcId="{E2A6D135-7C4F-4D34-991F-875218961913}" destId="{76297845-6C7A-4817-AAC6-0162E98A5136}" srcOrd="0" destOrd="0" presId="urn:microsoft.com/office/officeart/2008/layout/VerticalCurvedList"/>
    <dgm:cxn modelId="{02427313-430A-4E33-9D3C-B0CD24A2DED0}" type="presOf" srcId="{538892AF-100F-4F09-B81E-C36DE1E12D39}" destId="{AAA99A4B-5B6E-4A99-8950-E550003CA9CD}" srcOrd="0" destOrd="0" presId="urn:microsoft.com/office/officeart/2008/layout/VerticalCurvedList"/>
    <dgm:cxn modelId="{CB4EF813-3184-4C64-A86F-122A26F50425}" srcId="{6FCF5EAE-D9E7-4CD8-B459-D4F012BCCD78}" destId="{1B4624BB-EB06-47AF-8622-B6F0E949AD6C}" srcOrd="0" destOrd="0" parTransId="{0CEE7895-9731-4BB1-88D9-D72491277025}" sibTransId="{B0A35A58-CBAA-4CA2-A3FA-97C6F3AD90C6}"/>
    <dgm:cxn modelId="{4B1F1E19-6F2E-41DA-9A65-FEA9A0D4A406}" srcId="{6FCF5EAE-D9E7-4CD8-B459-D4F012BCCD78}" destId="{27DAAF19-6FD6-4329-8F56-593E509457FC}" srcOrd="2" destOrd="0" parTransId="{592F2A64-D820-4322-B157-BC7743EE13BD}" sibTransId="{BE0A9B4D-19CB-4E47-9412-51375B16681C}"/>
    <dgm:cxn modelId="{7A74FD30-2023-4BD5-9269-DCFE1A2C2887}" type="presOf" srcId="{86C0C77E-C592-4945-983C-0AA668C177C4}" destId="{15BB168D-2065-4812-85BE-7593640FD170}" srcOrd="0" destOrd="0" presId="urn:microsoft.com/office/officeart/2008/layout/VerticalCurvedList"/>
    <dgm:cxn modelId="{2A3E6B36-8AE9-46CF-8BF3-B90935798A46}" type="presOf" srcId="{1B4624BB-EB06-47AF-8622-B6F0E949AD6C}" destId="{38E2F8E4-0AB3-4D23-9FF9-5AB7793E792B}" srcOrd="0" destOrd="0" presId="urn:microsoft.com/office/officeart/2008/layout/VerticalCurvedList"/>
    <dgm:cxn modelId="{A58A1138-B91C-4305-960A-6A0B8CE4DCC2}" type="presOf" srcId="{1C042487-A1FC-470C-9E71-F62889ABC21E}" destId="{B82CEDEA-B0F9-4F90-8F96-3180AD11CD1C}" srcOrd="0" destOrd="0" presId="urn:microsoft.com/office/officeart/2008/layout/VerticalCurvedList"/>
    <dgm:cxn modelId="{4CC01C61-70D2-49FB-8DE0-F83267096884}" type="presOf" srcId="{6FCF5EAE-D9E7-4CD8-B459-D4F012BCCD78}" destId="{82637F3F-7F6B-476A-8F63-6A0DBB792801}" srcOrd="0" destOrd="0" presId="urn:microsoft.com/office/officeart/2008/layout/VerticalCurvedList"/>
    <dgm:cxn modelId="{340CA845-9CCD-4CC2-8A23-BFCFDF5A2914}" srcId="{6FCF5EAE-D9E7-4CD8-B459-D4F012BCCD78}" destId="{E2A6D135-7C4F-4D34-991F-875218961913}" srcOrd="5" destOrd="0" parTransId="{804C4403-5CEC-4D22-B5D6-2B058C067DF1}" sibTransId="{A1653F70-EC78-46C4-AC34-60460155D83E}"/>
    <dgm:cxn modelId="{3D4C8F6A-43FC-43EF-9E21-34FE6D9B963E}" srcId="{6FCF5EAE-D9E7-4CD8-B459-D4F012BCCD78}" destId="{1C042487-A1FC-470C-9E71-F62889ABC21E}" srcOrd="6" destOrd="0" parTransId="{865184AF-89A3-4F1A-A78B-F747FCDBD46B}" sibTransId="{4C701B04-EDD3-40CF-9CBE-8A8F2994561C}"/>
    <dgm:cxn modelId="{5C10996A-FB27-4800-B81E-78E0427E9BDE}" srcId="{6FCF5EAE-D9E7-4CD8-B459-D4F012BCCD78}" destId="{CBC1AA7C-0B17-402E-A1AF-A7A28BB26C3E}" srcOrd="3" destOrd="0" parTransId="{FC999BF1-2D80-4AB0-9692-E3A3025EE19C}" sibTransId="{D41CFD4E-42A1-45FA-9F0F-9F9D5E9BA836}"/>
    <dgm:cxn modelId="{5F3EB66A-5FD1-49D9-8E72-2DA44863D654}" type="presOf" srcId="{27DAAF19-6FD6-4329-8F56-593E509457FC}" destId="{860E4EC1-108D-422E-8F5F-1195700EF526}" srcOrd="0" destOrd="0" presId="urn:microsoft.com/office/officeart/2008/layout/VerticalCurvedList"/>
    <dgm:cxn modelId="{FC998058-8FF7-485F-86CC-A5524AFB6EC9}" type="presOf" srcId="{CBC1AA7C-0B17-402E-A1AF-A7A28BB26C3E}" destId="{50AA6CAD-E0D9-49E9-BF18-B9DFABA708B1}" srcOrd="0" destOrd="0" presId="urn:microsoft.com/office/officeart/2008/layout/VerticalCurvedList"/>
    <dgm:cxn modelId="{8083357F-D0A8-4062-B705-472AC69ED4AA}" type="presOf" srcId="{B0A35A58-CBAA-4CA2-A3FA-97C6F3AD90C6}" destId="{4FDF299B-DE13-4B5C-BD1E-D68907740A5D}" srcOrd="0" destOrd="0" presId="urn:microsoft.com/office/officeart/2008/layout/VerticalCurvedList"/>
    <dgm:cxn modelId="{35FFB19B-A925-44D9-9AF1-156A039E3C03}" srcId="{6FCF5EAE-D9E7-4CD8-B459-D4F012BCCD78}" destId="{86C0C77E-C592-4945-983C-0AA668C177C4}" srcOrd="1" destOrd="0" parTransId="{35758B88-BC73-415B-8B21-E7163B29CC82}" sibTransId="{031831CC-EA6E-4845-8479-73C91C68670E}"/>
    <dgm:cxn modelId="{FFB1C9AF-652A-4CFA-AC0C-8D47C97E340E}" srcId="{6FCF5EAE-D9E7-4CD8-B459-D4F012BCCD78}" destId="{538892AF-100F-4F09-B81E-C36DE1E12D39}" srcOrd="4" destOrd="0" parTransId="{8F8E575D-79D1-40E5-86B6-E64C035A5891}" sibTransId="{5FB10888-C9CB-49BB-BC8C-CBD635569752}"/>
    <dgm:cxn modelId="{DA1DEC33-049B-44DD-995D-0E389AFB31AB}" type="presParOf" srcId="{82637F3F-7F6B-476A-8F63-6A0DBB792801}" destId="{BACD93AE-9F53-4B4F-8538-08BFD36865A1}" srcOrd="0" destOrd="0" presId="urn:microsoft.com/office/officeart/2008/layout/VerticalCurvedList"/>
    <dgm:cxn modelId="{9872D28A-17F5-4E57-9B77-B75C145C24A4}" type="presParOf" srcId="{BACD93AE-9F53-4B4F-8538-08BFD36865A1}" destId="{4EF7A11D-BF90-4914-A842-A5307327DF19}" srcOrd="0" destOrd="0" presId="urn:microsoft.com/office/officeart/2008/layout/VerticalCurvedList"/>
    <dgm:cxn modelId="{4A0F7C0F-3829-463D-BEA7-86AE02D213BC}" type="presParOf" srcId="{4EF7A11D-BF90-4914-A842-A5307327DF19}" destId="{8E1E3FC2-2AE2-4478-AFF0-0B6CCDA9D889}" srcOrd="0" destOrd="0" presId="urn:microsoft.com/office/officeart/2008/layout/VerticalCurvedList"/>
    <dgm:cxn modelId="{1414E931-9E42-42B5-AB05-6BA8124DCA25}" type="presParOf" srcId="{4EF7A11D-BF90-4914-A842-A5307327DF19}" destId="{4FDF299B-DE13-4B5C-BD1E-D68907740A5D}" srcOrd="1" destOrd="0" presId="urn:microsoft.com/office/officeart/2008/layout/VerticalCurvedList"/>
    <dgm:cxn modelId="{5C99A1EC-434F-481D-A188-D4A0CC5BB377}" type="presParOf" srcId="{4EF7A11D-BF90-4914-A842-A5307327DF19}" destId="{A93C5D9C-A670-49A1-AD8C-2B59E4A37BEE}" srcOrd="2" destOrd="0" presId="urn:microsoft.com/office/officeart/2008/layout/VerticalCurvedList"/>
    <dgm:cxn modelId="{8FF5A976-E1B9-41DC-B842-A559BEAD8F61}" type="presParOf" srcId="{4EF7A11D-BF90-4914-A842-A5307327DF19}" destId="{2B6EC46A-EA09-433F-A346-C14859DF8449}" srcOrd="3" destOrd="0" presId="urn:microsoft.com/office/officeart/2008/layout/VerticalCurvedList"/>
    <dgm:cxn modelId="{94F87EFF-0495-4DFB-B648-F000EC21AF76}" type="presParOf" srcId="{BACD93AE-9F53-4B4F-8538-08BFD36865A1}" destId="{38E2F8E4-0AB3-4D23-9FF9-5AB7793E792B}" srcOrd="1" destOrd="0" presId="urn:microsoft.com/office/officeart/2008/layout/VerticalCurvedList"/>
    <dgm:cxn modelId="{8C9AE086-B85F-4228-A827-FFAE224C9063}" type="presParOf" srcId="{BACD93AE-9F53-4B4F-8538-08BFD36865A1}" destId="{BB157934-87EB-490B-834F-A6D991F5E3E7}" srcOrd="2" destOrd="0" presId="urn:microsoft.com/office/officeart/2008/layout/VerticalCurvedList"/>
    <dgm:cxn modelId="{38257A53-AFBB-43C7-89F5-736E6528C24B}" type="presParOf" srcId="{BB157934-87EB-490B-834F-A6D991F5E3E7}" destId="{E76137C5-45F1-4870-A1C5-DBD261BB1CF5}" srcOrd="0" destOrd="0" presId="urn:microsoft.com/office/officeart/2008/layout/VerticalCurvedList"/>
    <dgm:cxn modelId="{D0B1CA2F-2279-41BF-8BA7-F03CFC3CE2E6}" type="presParOf" srcId="{BACD93AE-9F53-4B4F-8538-08BFD36865A1}" destId="{15BB168D-2065-4812-85BE-7593640FD170}" srcOrd="3" destOrd="0" presId="urn:microsoft.com/office/officeart/2008/layout/VerticalCurvedList"/>
    <dgm:cxn modelId="{36BF358F-1395-45F5-9DED-A4B421A0A8D1}" type="presParOf" srcId="{BACD93AE-9F53-4B4F-8538-08BFD36865A1}" destId="{21E464D6-C007-45DE-A3B2-7E1E53D63973}" srcOrd="4" destOrd="0" presId="urn:microsoft.com/office/officeart/2008/layout/VerticalCurvedList"/>
    <dgm:cxn modelId="{948F864F-D53C-42D6-8412-DE979548C341}" type="presParOf" srcId="{21E464D6-C007-45DE-A3B2-7E1E53D63973}" destId="{8F705EA7-30A0-488D-B68B-E6E7EF0D1C6C}" srcOrd="0" destOrd="0" presId="urn:microsoft.com/office/officeart/2008/layout/VerticalCurvedList"/>
    <dgm:cxn modelId="{E600C0BD-ADE0-410C-BE75-76A74C47DFC6}" type="presParOf" srcId="{BACD93AE-9F53-4B4F-8538-08BFD36865A1}" destId="{860E4EC1-108D-422E-8F5F-1195700EF526}" srcOrd="5" destOrd="0" presId="urn:microsoft.com/office/officeart/2008/layout/VerticalCurvedList"/>
    <dgm:cxn modelId="{75E4A130-8BEA-406F-B8AA-5DCC5F343208}" type="presParOf" srcId="{BACD93AE-9F53-4B4F-8538-08BFD36865A1}" destId="{E8AFB7EC-EC35-4C14-B333-0ACDA548038B}" srcOrd="6" destOrd="0" presId="urn:microsoft.com/office/officeart/2008/layout/VerticalCurvedList"/>
    <dgm:cxn modelId="{F4851DD5-9EA9-460F-B04E-55EEE920707E}" type="presParOf" srcId="{E8AFB7EC-EC35-4C14-B333-0ACDA548038B}" destId="{BE3F5925-7C57-43D9-9FBE-F8B5C7D67D53}" srcOrd="0" destOrd="0" presId="urn:microsoft.com/office/officeart/2008/layout/VerticalCurvedList"/>
    <dgm:cxn modelId="{A539B336-60ED-410F-AE38-05ED5C08EE9D}" type="presParOf" srcId="{BACD93AE-9F53-4B4F-8538-08BFD36865A1}" destId="{50AA6CAD-E0D9-49E9-BF18-B9DFABA708B1}" srcOrd="7" destOrd="0" presId="urn:microsoft.com/office/officeart/2008/layout/VerticalCurvedList"/>
    <dgm:cxn modelId="{1BDEDDF7-9CA7-4CA7-BE9E-43E3476D3ADD}" type="presParOf" srcId="{BACD93AE-9F53-4B4F-8538-08BFD36865A1}" destId="{7B86B236-76AC-4B62-90CB-889E0FB0D5A5}" srcOrd="8" destOrd="0" presId="urn:microsoft.com/office/officeart/2008/layout/VerticalCurvedList"/>
    <dgm:cxn modelId="{8AEF31B3-41ED-4445-AF52-A886A8AA26EE}" type="presParOf" srcId="{7B86B236-76AC-4B62-90CB-889E0FB0D5A5}" destId="{C7E6A005-2AE6-4E9B-BF98-708C39281B43}" srcOrd="0" destOrd="0" presId="urn:microsoft.com/office/officeart/2008/layout/VerticalCurvedList"/>
    <dgm:cxn modelId="{54B0003C-D913-4A7A-B9B1-EEC32B9F1F16}" type="presParOf" srcId="{BACD93AE-9F53-4B4F-8538-08BFD36865A1}" destId="{AAA99A4B-5B6E-4A99-8950-E550003CA9CD}" srcOrd="9" destOrd="0" presId="urn:microsoft.com/office/officeart/2008/layout/VerticalCurvedList"/>
    <dgm:cxn modelId="{642D31C9-A46B-4529-93FE-3A45C7A133CD}" type="presParOf" srcId="{BACD93AE-9F53-4B4F-8538-08BFD36865A1}" destId="{7C947ED3-1BD0-48BA-A211-3F7BF608D81A}" srcOrd="10" destOrd="0" presId="urn:microsoft.com/office/officeart/2008/layout/VerticalCurvedList"/>
    <dgm:cxn modelId="{1DF73871-5DBF-4F2A-945B-E5A8E7529C63}" type="presParOf" srcId="{7C947ED3-1BD0-48BA-A211-3F7BF608D81A}" destId="{EF500B1C-1F17-4038-BDEC-BF3DC3ED99D7}" srcOrd="0" destOrd="0" presId="urn:microsoft.com/office/officeart/2008/layout/VerticalCurvedList"/>
    <dgm:cxn modelId="{9305CAB4-17DA-4B37-B6D0-24B8822BF847}" type="presParOf" srcId="{BACD93AE-9F53-4B4F-8538-08BFD36865A1}" destId="{76297845-6C7A-4817-AAC6-0162E98A5136}" srcOrd="11" destOrd="0" presId="urn:microsoft.com/office/officeart/2008/layout/VerticalCurvedList"/>
    <dgm:cxn modelId="{1B14679E-7403-4479-95DB-02CB2D02CD34}" type="presParOf" srcId="{BACD93AE-9F53-4B4F-8538-08BFD36865A1}" destId="{AD491516-7A1D-4D48-935A-FDC125378EBB}" srcOrd="12" destOrd="0" presId="urn:microsoft.com/office/officeart/2008/layout/VerticalCurvedList"/>
    <dgm:cxn modelId="{761B4E7A-3FE5-4EB4-B6FC-6145F44012EF}" type="presParOf" srcId="{AD491516-7A1D-4D48-935A-FDC125378EBB}" destId="{81102316-FF31-4E67-AFE9-07487F4E2D5F}" srcOrd="0" destOrd="0" presId="urn:microsoft.com/office/officeart/2008/layout/VerticalCurvedList"/>
    <dgm:cxn modelId="{5D66C835-DEAA-46C7-A38B-2EEE80E8FFF4}" type="presParOf" srcId="{BACD93AE-9F53-4B4F-8538-08BFD36865A1}" destId="{B82CEDEA-B0F9-4F90-8F96-3180AD11CD1C}" srcOrd="13" destOrd="0" presId="urn:microsoft.com/office/officeart/2008/layout/VerticalCurvedList"/>
    <dgm:cxn modelId="{47EF21BF-CE9A-4363-BCFC-7775A9A36C0E}" type="presParOf" srcId="{BACD93AE-9F53-4B4F-8538-08BFD36865A1}" destId="{3E6F4DF2-82B6-4B77-8BA2-E6DDF8E0A294}" srcOrd="14" destOrd="0" presId="urn:microsoft.com/office/officeart/2008/layout/VerticalCurvedList"/>
    <dgm:cxn modelId="{DC7556A0-C50A-4140-AFA1-EC5901085410}" type="presParOf" srcId="{3E6F4DF2-82B6-4B77-8BA2-E6DDF8E0A294}" destId="{05BE80C5-DF53-46EC-A5BC-4270E2DD9A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E5736-FBAC-4F35-92A4-1250ABFBE24D}">
      <dsp:nvSpPr>
        <dsp:cNvPr id="0" name=""/>
        <dsp:cNvSpPr/>
      </dsp:nvSpPr>
      <dsp:spPr>
        <a:xfrm>
          <a:off x="5233" y="105706"/>
          <a:ext cx="9521743" cy="6109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39 нормативно-правовых актов</a:t>
          </a:r>
        </a:p>
      </dsp:txBody>
      <dsp:txXfrm>
        <a:off x="23128" y="123601"/>
        <a:ext cx="9485953" cy="575174"/>
      </dsp:txXfrm>
    </dsp:sp>
    <dsp:sp modelId="{FD9DF41D-3398-4C57-98C3-33B6EE37311F}">
      <dsp:nvSpPr>
        <dsp:cNvPr id="0" name=""/>
        <dsp:cNvSpPr/>
      </dsp:nvSpPr>
      <dsp:spPr>
        <a:xfrm>
          <a:off x="3424" y="1332727"/>
          <a:ext cx="3005600" cy="1024383"/>
        </a:xfrm>
        <a:prstGeom prst="roundRect">
          <a:avLst>
            <a:gd name="adj" fmla="val 10000"/>
          </a:avLst>
        </a:prstGeom>
        <a:solidFill>
          <a:srgbClr val="92D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1 постановление </a:t>
          </a:r>
          <a:r>
            <a:rPr lang="ru-RU" sz="1400" b="0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Правительства Российской Федерации</a:t>
          </a:r>
        </a:p>
      </dsp:txBody>
      <dsp:txXfrm>
        <a:off x="33427" y="1362730"/>
        <a:ext cx="2945594" cy="964377"/>
      </dsp:txXfrm>
    </dsp:sp>
    <dsp:sp modelId="{76B6C66A-B2A8-4F3D-B427-8E400391EE71}">
      <dsp:nvSpPr>
        <dsp:cNvPr id="0" name=""/>
        <dsp:cNvSpPr/>
      </dsp:nvSpPr>
      <dsp:spPr>
        <a:xfrm>
          <a:off x="3261495" y="1332727"/>
          <a:ext cx="3005600" cy="1024383"/>
        </a:xfrm>
        <a:prstGeom prst="roundRect">
          <a:avLst>
            <a:gd name="adj" fmla="val 10000"/>
          </a:avLst>
        </a:prstGeom>
        <a:solidFill>
          <a:srgbClr val="92D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38 приказов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МЧС России</a:t>
          </a:r>
        </a:p>
      </dsp:txBody>
      <dsp:txXfrm>
        <a:off x="3291498" y="1362730"/>
        <a:ext cx="2945594" cy="964377"/>
      </dsp:txXfrm>
    </dsp:sp>
    <dsp:sp modelId="{14F7D394-70AF-401E-AB42-783B85D27044}">
      <dsp:nvSpPr>
        <dsp:cNvPr id="0" name=""/>
        <dsp:cNvSpPr/>
      </dsp:nvSpPr>
      <dsp:spPr>
        <a:xfrm>
          <a:off x="6519566" y="1332727"/>
          <a:ext cx="3005600" cy="102438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из них </a:t>
          </a:r>
          <a:r>
            <a:rPr lang="ru-RU" sz="1400" b="1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10 приказов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МЧС России </a:t>
          </a:r>
          <a:r>
            <a:rPr lang="ru-RU" sz="1400" b="1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зарегистрированы Министерством юстиции </a:t>
          </a:r>
          <a:r>
            <a:rPr lang="ru-RU" sz="1400" b="0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Российской Федерации</a:t>
          </a:r>
        </a:p>
      </dsp:txBody>
      <dsp:txXfrm>
        <a:off x="6549569" y="1362730"/>
        <a:ext cx="2945594" cy="9643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6D8D7-7F7A-4C0F-A27B-95A4D0ED6F79}">
      <dsp:nvSpPr>
        <dsp:cNvPr id="0" name=""/>
        <dsp:cNvSpPr/>
      </dsp:nvSpPr>
      <dsp:spPr>
        <a:xfrm>
          <a:off x="0" y="19319"/>
          <a:ext cx="9403896" cy="144381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solidFill>
                <a:schemeClr val="tx1"/>
              </a:solidFill>
              <a:latin typeface="Cambria" panose="02040503050406030204" pitchFamily="18" charset="0"/>
            </a:rPr>
            <a:t>«Совершенствование профилактической работы по снижению заболеваемости болезней органов дыхания у сотрудников МЧС России, осуществляющих свою профессиональную деятельность в СИЗОД»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2008049" y="19319"/>
        <a:ext cx="7395847" cy="1443812"/>
      </dsp:txXfrm>
    </dsp:sp>
    <dsp:sp modelId="{CD9A2E1C-596B-4A71-A286-53DD51778FC7}">
      <dsp:nvSpPr>
        <dsp:cNvPr id="0" name=""/>
        <dsp:cNvSpPr/>
      </dsp:nvSpPr>
      <dsp:spPr>
        <a:xfrm>
          <a:off x="403584" y="209568"/>
          <a:ext cx="1410753" cy="1018158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22C2B-664C-4652-92E8-CD9524E63C00}">
      <dsp:nvSpPr>
        <dsp:cNvPr id="0" name=""/>
        <dsp:cNvSpPr/>
      </dsp:nvSpPr>
      <dsp:spPr>
        <a:xfrm>
          <a:off x="0" y="1571082"/>
          <a:ext cx="9403896" cy="1209534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solidFill>
                <a:schemeClr val="tx1"/>
              </a:solidFill>
              <a:latin typeface="Cambria" panose="02040503050406030204" pitchFamily="18" charset="0"/>
            </a:rPr>
            <a:t>«Разработка учебно-методических комплексов для повышения квалификации медицинского персонала МЧС России с применением электронного обучения и дистанционных образовательных технологий»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kern="1200" dirty="0">
            <a:latin typeface="Cambria" panose="02040503050406030204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kern="1200" dirty="0">
            <a:latin typeface="Cambria" panose="02040503050406030204" pitchFamily="18" charset="0"/>
          </a:endParaRPr>
        </a:p>
      </dsp:txBody>
      <dsp:txXfrm>
        <a:off x="2008049" y="1571082"/>
        <a:ext cx="7395847" cy="1209534"/>
      </dsp:txXfrm>
    </dsp:sp>
    <dsp:sp modelId="{D419ABE8-0CA6-4A55-8302-61AF87CEF652}">
      <dsp:nvSpPr>
        <dsp:cNvPr id="0" name=""/>
        <dsp:cNvSpPr/>
      </dsp:nvSpPr>
      <dsp:spPr>
        <a:xfrm>
          <a:off x="311924" y="1666770"/>
          <a:ext cx="1511469" cy="1018158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00757-2FA0-4988-9309-09CB92909DC3}">
      <dsp:nvSpPr>
        <dsp:cNvPr id="0" name=""/>
        <dsp:cNvSpPr/>
      </dsp:nvSpPr>
      <dsp:spPr>
        <a:xfrm>
          <a:off x="0" y="2914784"/>
          <a:ext cx="9403896" cy="129033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solidFill>
                <a:schemeClr val="tx1"/>
              </a:solidFill>
              <a:latin typeface="Cambria" panose="02040503050406030204" pitchFamily="18" charset="0"/>
            </a:rPr>
            <a:t>«Медицинская эвакуация пострадавших в чрезвычайных ситуациях и тяжелобольных с проведением экстракорпоральной мембранной </a:t>
          </a:r>
          <a:r>
            <a:rPr lang="ru-RU" sz="1600" i="1" kern="1200" dirty="0" err="1">
              <a:solidFill>
                <a:schemeClr val="tx1"/>
              </a:solidFill>
              <a:latin typeface="Cambria" panose="02040503050406030204" pitchFamily="18" charset="0"/>
            </a:rPr>
            <a:t>оксигенации</a:t>
          </a:r>
          <a:r>
            <a:rPr lang="ru-RU" sz="1600" i="1" kern="1200" dirty="0">
              <a:solidFill>
                <a:schemeClr val="tx1"/>
              </a:solidFill>
              <a:latin typeface="Cambria" panose="02040503050406030204" pitchFamily="18" charset="0"/>
            </a:rPr>
            <a:t>»</a:t>
          </a:r>
          <a:endParaRPr lang="ru-RU" sz="1600" kern="1200" dirty="0">
            <a:latin typeface="Cambria" panose="02040503050406030204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kern="1200" dirty="0">
            <a:latin typeface="Cambria" panose="02040503050406030204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kern="1200" dirty="0">
            <a:latin typeface="Cambria" panose="02040503050406030204" pitchFamily="18" charset="0"/>
          </a:endParaRPr>
        </a:p>
      </dsp:txBody>
      <dsp:txXfrm>
        <a:off x="2008049" y="2914784"/>
        <a:ext cx="7395847" cy="1290337"/>
      </dsp:txXfrm>
    </dsp:sp>
    <dsp:sp modelId="{ED304B06-6A52-4EFB-BA65-A1515BA409E1}">
      <dsp:nvSpPr>
        <dsp:cNvPr id="0" name=""/>
        <dsp:cNvSpPr/>
      </dsp:nvSpPr>
      <dsp:spPr>
        <a:xfrm>
          <a:off x="311924" y="3043976"/>
          <a:ext cx="1511469" cy="1018158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7080C-4C98-444D-867B-9FD9139E9D14}">
      <dsp:nvSpPr>
        <dsp:cNvPr id="0" name=""/>
        <dsp:cNvSpPr/>
      </dsp:nvSpPr>
      <dsp:spPr>
        <a:xfrm>
          <a:off x="0" y="4326627"/>
          <a:ext cx="9403896" cy="1272698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solidFill>
                <a:schemeClr val="tx1"/>
              </a:solidFill>
              <a:latin typeface="Cambria" panose="02040503050406030204" pitchFamily="18" charset="0"/>
            </a:rPr>
            <a:t>«Комплексная оценка опорно-двигательной системы, заболеваемости, травматизма и оказания специализированной медицинской помощи по профилю «травматология-ортопедия» сотрудникам ФПС ГПС МЧС России»</a:t>
          </a:r>
          <a:endParaRPr lang="ru-RU" sz="1600" kern="1200" dirty="0">
            <a:latin typeface="Cambria" panose="02040503050406030204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kern="1200" dirty="0">
            <a:latin typeface="Cambria" panose="02040503050406030204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kern="1200" dirty="0">
            <a:latin typeface="Cambria" panose="02040503050406030204" pitchFamily="18" charset="0"/>
          </a:endParaRPr>
        </a:p>
      </dsp:txBody>
      <dsp:txXfrm>
        <a:off x="2008049" y="4326627"/>
        <a:ext cx="7395847" cy="1272698"/>
      </dsp:txXfrm>
    </dsp:sp>
    <dsp:sp modelId="{AD6168CA-984E-4C88-B1CF-490976682BB8}">
      <dsp:nvSpPr>
        <dsp:cNvPr id="0" name=""/>
        <dsp:cNvSpPr/>
      </dsp:nvSpPr>
      <dsp:spPr>
        <a:xfrm>
          <a:off x="311924" y="4452764"/>
          <a:ext cx="1511469" cy="1018158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F299B-DE13-4B5C-BD1E-D68907740A5D}">
      <dsp:nvSpPr>
        <dsp:cNvPr id="0" name=""/>
        <dsp:cNvSpPr/>
      </dsp:nvSpPr>
      <dsp:spPr>
        <a:xfrm>
          <a:off x="-4870782" y="-762658"/>
          <a:ext cx="5927984" cy="5927984"/>
        </a:xfrm>
        <a:prstGeom prst="blockArc">
          <a:avLst>
            <a:gd name="adj1" fmla="val 18900000"/>
            <a:gd name="adj2" fmla="val 2700000"/>
            <a:gd name="adj3" fmla="val 364"/>
          </a:avLst>
        </a:prstGeom>
        <a:noFill/>
        <a:ln w="1079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2F8E4-0AB3-4D23-9FF9-5AB7793E792B}">
      <dsp:nvSpPr>
        <dsp:cNvPr id="0" name=""/>
        <dsp:cNvSpPr/>
      </dsp:nvSpPr>
      <dsp:spPr>
        <a:xfrm>
          <a:off x="413802" y="200145"/>
          <a:ext cx="5080208" cy="40011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413802" y="200145"/>
        <a:ext cx="5080208" cy="400114"/>
      </dsp:txXfrm>
    </dsp:sp>
    <dsp:sp modelId="{E76137C5-45F1-4870-A1C5-DBD261BB1CF5}">
      <dsp:nvSpPr>
        <dsp:cNvPr id="0" name=""/>
        <dsp:cNvSpPr/>
      </dsp:nvSpPr>
      <dsp:spPr>
        <a:xfrm>
          <a:off x="-46179" y="-59779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B168D-2065-4812-85BE-7593640FD170}">
      <dsp:nvSpPr>
        <dsp:cNvPr id="0" name=""/>
        <dsp:cNvSpPr/>
      </dsp:nvSpPr>
      <dsp:spPr>
        <a:xfrm>
          <a:off x="776141" y="800669"/>
          <a:ext cx="4717868" cy="40011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6667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776141" y="800669"/>
        <a:ext cx="4717868" cy="400114"/>
      </dsp:txXfrm>
    </dsp:sp>
    <dsp:sp modelId="{8F705EA7-30A0-488D-B68B-E6E7EF0D1C6C}">
      <dsp:nvSpPr>
        <dsp:cNvPr id="0" name=""/>
        <dsp:cNvSpPr/>
      </dsp:nvSpPr>
      <dsp:spPr>
        <a:xfrm>
          <a:off x="316160" y="540744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E4EC1-108D-422E-8F5F-1195700EF526}">
      <dsp:nvSpPr>
        <dsp:cNvPr id="0" name=""/>
        <dsp:cNvSpPr/>
      </dsp:nvSpPr>
      <dsp:spPr>
        <a:xfrm>
          <a:off x="974701" y="1400752"/>
          <a:ext cx="4519308" cy="40011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974701" y="1400752"/>
        <a:ext cx="4519308" cy="400114"/>
      </dsp:txXfrm>
    </dsp:sp>
    <dsp:sp modelId="{BE3F5925-7C57-43D9-9FBE-F8B5C7D67D53}">
      <dsp:nvSpPr>
        <dsp:cNvPr id="0" name=""/>
        <dsp:cNvSpPr/>
      </dsp:nvSpPr>
      <dsp:spPr>
        <a:xfrm>
          <a:off x="514720" y="1140828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A6CAD-E0D9-49E9-BF18-B9DFABA708B1}">
      <dsp:nvSpPr>
        <dsp:cNvPr id="0" name=""/>
        <dsp:cNvSpPr/>
      </dsp:nvSpPr>
      <dsp:spPr>
        <a:xfrm>
          <a:off x="1038100" y="2001276"/>
          <a:ext cx="4455910" cy="40011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1038100" y="2001276"/>
        <a:ext cx="4455910" cy="400114"/>
      </dsp:txXfrm>
    </dsp:sp>
    <dsp:sp modelId="{C7E6A005-2AE6-4E9B-BF98-708C39281B43}">
      <dsp:nvSpPr>
        <dsp:cNvPr id="0" name=""/>
        <dsp:cNvSpPr/>
      </dsp:nvSpPr>
      <dsp:spPr>
        <a:xfrm>
          <a:off x="578118" y="1741352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99A4B-5B6E-4A99-8950-E550003CA9CD}">
      <dsp:nvSpPr>
        <dsp:cNvPr id="0" name=""/>
        <dsp:cNvSpPr/>
      </dsp:nvSpPr>
      <dsp:spPr>
        <a:xfrm>
          <a:off x="974701" y="2601800"/>
          <a:ext cx="4519308" cy="40011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974701" y="2601800"/>
        <a:ext cx="4519308" cy="400114"/>
      </dsp:txXfrm>
    </dsp:sp>
    <dsp:sp modelId="{EF500B1C-1F17-4038-BDEC-BF3DC3ED99D7}">
      <dsp:nvSpPr>
        <dsp:cNvPr id="0" name=""/>
        <dsp:cNvSpPr/>
      </dsp:nvSpPr>
      <dsp:spPr>
        <a:xfrm>
          <a:off x="514720" y="2341875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97845-6C7A-4817-AAC6-0162E98A5136}">
      <dsp:nvSpPr>
        <dsp:cNvPr id="0" name=""/>
        <dsp:cNvSpPr/>
      </dsp:nvSpPr>
      <dsp:spPr>
        <a:xfrm>
          <a:off x="776141" y="3201883"/>
          <a:ext cx="4717868" cy="40011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3333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776141" y="3201883"/>
        <a:ext cx="4717868" cy="400114"/>
      </dsp:txXfrm>
    </dsp:sp>
    <dsp:sp modelId="{81102316-FF31-4E67-AFE9-07487F4E2D5F}">
      <dsp:nvSpPr>
        <dsp:cNvPr id="0" name=""/>
        <dsp:cNvSpPr/>
      </dsp:nvSpPr>
      <dsp:spPr>
        <a:xfrm>
          <a:off x="316160" y="2941959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CEDEA-B0F9-4F90-8F96-3180AD11CD1C}">
      <dsp:nvSpPr>
        <dsp:cNvPr id="0" name=""/>
        <dsp:cNvSpPr/>
      </dsp:nvSpPr>
      <dsp:spPr>
        <a:xfrm>
          <a:off x="413802" y="3802407"/>
          <a:ext cx="5080208" cy="400114"/>
        </a:xfrm>
        <a:prstGeom prst="rect">
          <a:avLst/>
        </a:prstGeom>
        <a:solidFill>
          <a:schemeClr val="accent5">
            <a:lumMod val="60000"/>
            <a:lumOff val="40000"/>
            <a:alpha val="5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413802" y="3802407"/>
        <a:ext cx="5080208" cy="400114"/>
      </dsp:txXfrm>
    </dsp:sp>
    <dsp:sp modelId="{05BE80C5-DF53-46EC-A5BC-4270E2DD9A6F}">
      <dsp:nvSpPr>
        <dsp:cNvPr id="0" name=""/>
        <dsp:cNvSpPr/>
      </dsp:nvSpPr>
      <dsp:spPr>
        <a:xfrm>
          <a:off x="-46179" y="3542483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430300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20" tIns="45409" rIns="90820" bIns="45409" numCol="1" anchor="t" anchorCtr="0" compatLnSpc="1">
            <a:prstTxWarp prst="textNoShape">
              <a:avLst/>
            </a:prstTxWarp>
          </a:bodyPr>
          <a:lstStyle>
            <a:lvl1pPr algn="l" defTabSz="907640" eaLnBrk="0" hangingPunct="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5227" y="3"/>
            <a:ext cx="430068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20" tIns="45409" rIns="90820" bIns="45409" numCol="1" anchor="t" anchorCtr="0" compatLnSpc="1">
            <a:prstTxWarp prst="textNoShape">
              <a:avLst/>
            </a:prstTxWarp>
          </a:bodyPr>
          <a:lstStyle>
            <a:lvl1pPr algn="r" defTabSz="907640" eaLnBrk="0" hangingPunct="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16D6F08-3D45-46C3-8C56-8D68F0DAA6D4}" type="datetimeFigureOut">
              <a:rPr lang="ru-RU"/>
              <a:pPr>
                <a:defRPr/>
              </a:pPr>
              <a:t>16.01.2024</a:t>
            </a:fld>
            <a:endParaRPr lang="ru-RU" dirty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57577"/>
            <a:ext cx="430300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20" tIns="45409" rIns="90820" bIns="45409" numCol="1" anchor="b" anchorCtr="0" compatLnSpc="1">
            <a:prstTxWarp prst="textNoShape">
              <a:avLst/>
            </a:prstTxWarp>
          </a:bodyPr>
          <a:lstStyle>
            <a:lvl1pPr algn="l" defTabSz="907640" eaLnBrk="0" hangingPunct="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5227" y="6457577"/>
            <a:ext cx="430068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20" tIns="45409" rIns="90820" bIns="45409" numCol="1" anchor="b" anchorCtr="0" compatLnSpc="1">
            <a:prstTxWarp prst="textNoShape">
              <a:avLst/>
            </a:prstTxWarp>
          </a:bodyPr>
          <a:lstStyle>
            <a:lvl1pPr algn="r" defTabSz="907640" eaLnBrk="0" hangingPunct="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7EABEAC-9309-480F-B714-0BC381E2F3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613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430300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0" tIns="45409" rIns="90820" bIns="45409" numCol="1" anchor="t" anchorCtr="0" compatLnSpc="1">
            <a:prstTxWarp prst="textNoShape">
              <a:avLst/>
            </a:prstTxWarp>
          </a:bodyPr>
          <a:lstStyle>
            <a:lvl1pPr algn="l" defTabSz="90764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5227" y="3"/>
            <a:ext cx="430068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0" tIns="45409" rIns="90820" bIns="45409" numCol="1" anchor="t" anchorCtr="0" compatLnSpc="1">
            <a:prstTxWarp prst="textNoShape">
              <a:avLst/>
            </a:prstTxWarp>
          </a:bodyPr>
          <a:lstStyle>
            <a:lvl1pPr algn="r" defTabSz="90764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3" y="3228247"/>
            <a:ext cx="7944900" cy="305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0" tIns="45409" rIns="90820" bIns="454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57577"/>
            <a:ext cx="430300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0" tIns="45409" rIns="90820" bIns="45409" numCol="1" anchor="b" anchorCtr="0" compatLnSpc="1">
            <a:prstTxWarp prst="textNoShape">
              <a:avLst/>
            </a:prstTxWarp>
          </a:bodyPr>
          <a:lstStyle>
            <a:lvl1pPr algn="l" defTabSz="90764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5227" y="6457577"/>
            <a:ext cx="430068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0" tIns="45409" rIns="90820" bIns="45409" numCol="1" anchor="b" anchorCtr="0" compatLnSpc="1">
            <a:prstTxWarp prst="textNoShape">
              <a:avLst/>
            </a:prstTxWarp>
          </a:bodyPr>
          <a:lstStyle>
            <a:lvl1pPr algn="r" defTabSz="90764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0AE0405-621F-495D-92B3-804474F416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969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37997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7822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1827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58508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005692" algn="l" defTabSz="80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406815" algn="l" defTabSz="80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807951" algn="l" defTabSz="80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209082" algn="l" defTabSz="80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838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821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611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07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813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140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078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956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87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517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947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3742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8447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831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146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057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8648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596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620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718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952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2412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5642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5413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7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530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3871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5956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389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341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282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075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14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76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553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50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6" y="3132291"/>
            <a:ext cx="7773297" cy="1793167"/>
          </a:xfrm>
          <a:effectLst/>
        </p:spPr>
        <p:txBody>
          <a:bodyPr>
            <a:noAutofit/>
          </a:bodyPr>
          <a:lstStyle>
            <a:lvl1pPr marL="751025" indent="-536447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328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590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249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12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072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496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759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925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605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9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21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5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96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50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6" y="3132291"/>
            <a:ext cx="7773297" cy="1793167"/>
          </a:xfrm>
          <a:effectLst/>
        </p:spPr>
        <p:txBody>
          <a:bodyPr>
            <a:noAutofit/>
          </a:bodyPr>
          <a:lstStyle>
            <a:lvl1pPr marL="751025" indent="-536447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55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604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52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6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1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5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28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32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marL="0" lvl="0" indent="0" algn="ctr" defTabSz="1072892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37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64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79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4"/>
            <a:ext cx="3939092" cy="1258493"/>
          </a:xfrm>
          <a:effectLst/>
        </p:spPr>
        <p:txBody>
          <a:bodyPr anchor="b">
            <a:noAutofit/>
          </a:bodyPr>
          <a:lstStyle>
            <a:lvl1pPr marL="268223" indent="-268223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4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6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3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5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47" indent="0">
              <a:buNone/>
              <a:defRPr sz="3300"/>
            </a:lvl2pPr>
            <a:lvl3pPr marL="1072892" indent="0">
              <a:buNone/>
              <a:defRPr sz="2800"/>
            </a:lvl3pPr>
            <a:lvl4pPr marL="1609338" indent="0">
              <a:buNone/>
              <a:defRPr sz="2300"/>
            </a:lvl4pPr>
            <a:lvl5pPr marL="2145785" indent="0">
              <a:buNone/>
              <a:defRPr sz="2300"/>
            </a:lvl5pPr>
            <a:lvl6pPr marL="2682231" indent="0">
              <a:buNone/>
              <a:defRPr sz="2300"/>
            </a:lvl6pPr>
            <a:lvl7pPr marL="3218677" indent="0">
              <a:buNone/>
              <a:defRPr sz="2300"/>
            </a:lvl7pPr>
            <a:lvl8pPr marL="3755123" indent="0">
              <a:buNone/>
              <a:defRPr sz="2300"/>
            </a:lvl8pPr>
            <a:lvl9pPr marL="4291569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8" indent="-214578">
              <a:buFont typeface="Georgia" pitchFamily="18" charset="0"/>
              <a:buChar char="*"/>
              <a:defRPr sz="19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5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17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29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21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5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21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50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6" y="3132291"/>
            <a:ext cx="7773297" cy="1793167"/>
          </a:xfrm>
          <a:effectLst/>
        </p:spPr>
        <p:txBody>
          <a:bodyPr>
            <a:noAutofit/>
          </a:bodyPr>
          <a:lstStyle>
            <a:lvl1pPr marL="751025" indent="-536447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25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72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52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6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1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5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09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16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marL="0" lvl="0" indent="0" algn="ctr" defTabSz="1072892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57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17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89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52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6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1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5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4"/>
            <a:ext cx="3939092" cy="1258493"/>
          </a:xfrm>
          <a:effectLst/>
        </p:spPr>
        <p:txBody>
          <a:bodyPr anchor="b">
            <a:noAutofit/>
          </a:bodyPr>
          <a:lstStyle>
            <a:lvl1pPr marL="268223" indent="-268223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4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6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5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5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47" indent="0">
              <a:buNone/>
              <a:defRPr sz="3300"/>
            </a:lvl2pPr>
            <a:lvl3pPr marL="1072892" indent="0">
              <a:buNone/>
              <a:defRPr sz="2800"/>
            </a:lvl3pPr>
            <a:lvl4pPr marL="1609338" indent="0">
              <a:buNone/>
              <a:defRPr sz="2300"/>
            </a:lvl4pPr>
            <a:lvl5pPr marL="2145785" indent="0">
              <a:buNone/>
              <a:defRPr sz="2300"/>
            </a:lvl5pPr>
            <a:lvl6pPr marL="2682231" indent="0">
              <a:buNone/>
              <a:defRPr sz="2300"/>
            </a:lvl6pPr>
            <a:lvl7pPr marL="3218677" indent="0">
              <a:buNone/>
              <a:defRPr sz="2300"/>
            </a:lvl7pPr>
            <a:lvl8pPr marL="3755123" indent="0">
              <a:buNone/>
              <a:defRPr sz="2300"/>
            </a:lvl8pPr>
            <a:lvl9pPr marL="4291569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8" indent="-214578">
              <a:buFont typeface="Georgia" pitchFamily="18" charset="0"/>
              <a:buChar char="*"/>
              <a:defRPr sz="19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5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87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00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21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5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89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50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6" y="3132291"/>
            <a:ext cx="7773297" cy="1793167"/>
          </a:xfrm>
          <a:effectLst/>
        </p:spPr>
        <p:txBody>
          <a:bodyPr>
            <a:noAutofit/>
          </a:bodyPr>
          <a:lstStyle>
            <a:lvl1pPr marL="751025" indent="-536447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87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41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52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6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1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5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50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40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marL="0" lvl="0" indent="0" algn="ctr" defTabSz="1072892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97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5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523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4"/>
            <a:ext cx="3939092" cy="1258493"/>
          </a:xfrm>
          <a:effectLst/>
        </p:spPr>
        <p:txBody>
          <a:bodyPr anchor="b">
            <a:noAutofit/>
          </a:bodyPr>
          <a:lstStyle>
            <a:lvl1pPr marL="268223" indent="-268223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4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6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87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5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47" indent="0">
              <a:buNone/>
              <a:defRPr sz="3300"/>
            </a:lvl2pPr>
            <a:lvl3pPr marL="1072892" indent="0">
              <a:buNone/>
              <a:defRPr sz="2800"/>
            </a:lvl3pPr>
            <a:lvl4pPr marL="1609338" indent="0">
              <a:buNone/>
              <a:defRPr sz="2300"/>
            </a:lvl4pPr>
            <a:lvl5pPr marL="2145785" indent="0">
              <a:buNone/>
              <a:defRPr sz="2300"/>
            </a:lvl5pPr>
            <a:lvl6pPr marL="2682231" indent="0">
              <a:buNone/>
              <a:defRPr sz="2300"/>
            </a:lvl6pPr>
            <a:lvl7pPr marL="3218677" indent="0">
              <a:buNone/>
              <a:defRPr sz="2300"/>
            </a:lvl7pPr>
            <a:lvl8pPr marL="3755123" indent="0">
              <a:buNone/>
              <a:defRPr sz="2300"/>
            </a:lvl8pPr>
            <a:lvl9pPr marL="4291569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8" indent="-214578">
              <a:buFont typeface="Georgia" pitchFamily="18" charset="0"/>
              <a:buChar char="*"/>
              <a:defRPr sz="19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5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29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204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21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5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9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284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01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929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2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marL="0" lvl="0" indent="0" algn="ctr" defTabSz="1072892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2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88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89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93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369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77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9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8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7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0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7" y="3132294"/>
            <a:ext cx="7773297" cy="1793167"/>
          </a:xfrm>
          <a:effectLst/>
        </p:spPr>
        <p:txBody>
          <a:bodyPr>
            <a:noAutofit/>
          </a:bodyPr>
          <a:lstStyle>
            <a:lvl1pPr marL="750835" indent="-536311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402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241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9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7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31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6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8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1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78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0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605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9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1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311" indent="0">
              <a:buNone/>
              <a:defRPr sz="2300" b="1"/>
            </a:lvl2pPr>
            <a:lvl3pPr marL="1072621" indent="0">
              <a:buNone/>
              <a:defRPr sz="2100" b="1"/>
            </a:lvl3pPr>
            <a:lvl4pPr marL="1608932" indent="0">
              <a:buNone/>
              <a:defRPr sz="1900" b="1"/>
            </a:lvl4pPr>
            <a:lvl5pPr marL="2145243" indent="0">
              <a:buNone/>
              <a:defRPr sz="1900" b="1"/>
            </a:lvl5pPr>
            <a:lvl6pPr marL="2681554" indent="0">
              <a:buNone/>
              <a:defRPr sz="1900" b="1"/>
            </a:lvl6pPr>
            <a:lvl7pPr marL="3217864" indent="0">
              <a:buNone/>
              <a:defRPr sz="1900" b="1"/>
            </a:lvl7pPr>
            <a:lvl8pPr marL="3754175" indent="0">
              <a:buNone/>
              <a:defRPr sz="1900" b="1"/>
            </a:lvl8pPr>
            <a:lvl9pPr marL="4290486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1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311" indent="0">
              <a:buNone/>
              <a:defRPr sz="2300" b="1"/>
            </a:lvl2pPr>
            <a:lvl3pPr marL="1072621" indent="0">
              <a:buNone/>
              <a:defRPr sz="2100" b="1"/>
            </a:lvl3pPr>
            <a:lvl4pPr marL="1608932" indent="0">
              <a:buNone/>
              <a:defRPr sz="1900" b="1"/>
            </a:lvl4pPr>
            <a:lvl5pPr marL="2145243" indent="0">
              <a:buNone/>
              <a:defRPr sz="1900" b="1"/>
            </a:lvl5pPr>
            <a:lvl6pPr marL="2681554" indent="0">
              <a:buNone/>
              <a:defRPr sz="1900" b="1"/>
            </a:lvl6pPr>
            <a:lvl7pPr marL="3217864" indent="0">
              <a:buNone/>
              <a:defRPr sz="1900" b="1"/>
            </a:lvl7pPr>
            <a:lvl8pPr marL="3754175" indent="0">
              <a:buNone/>
              <a:defRPr sz="1900" b="1"/>
            </a:lvl8pPr>
            <a:lvl9pPr marL="4290486" indent="0">
              <a:buNone/>
              <a:defRPr sz="1900" b="1"/>
            </a:lvl9pPr>
          </a:lstStyle>
          <a:p>
            <a:pPr marL="0" lvl="0" indent="0" algn="ctr" defTabSz="1072621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28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016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007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155" indent="-268155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2" y="731521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5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311" indent="0">
              <a:buNone/>
              <a:defRPr sz="1400"/>
            </a:lvl2pPr>
            <a:lvl3pPr marL="1072621" indent="0">
              <a:buNone/>
              <a:defRPr sz="1200"/>
            </a:lvl3pPr>
            <a:lvl4pPr marL="1608932" indent="0">
              <a:buNone/>
              <a:defRPr sz="1100"/>
            </a:lvl4pPr>
            <a:lvl5pPr marL="2145243" indent="0">
              <a:buNone/>
              <a:defRPr sz="1100"/>
            </a:lvl5pPr>
            <a:lvl6pPr marL="2681554" indent="0">
              <a:buNone/>
              <a:defRPr sz="1100"/>
            </a:lvl6pPr>
            <a:lvl7pPr marL="3217864" indent="0">
              <a:buNone/>
              <a:defRPr sz="1100"/>
            </a:lvl7pPr>
            <a:lvl8pPr marL="3754175" indent="0">
              <a:buNone/>
              <a:defRPr sz="1100"/>
            </a:lvl8pPr>
            <a:lvl9pPr marL="4290486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38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3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311" indent="0">
              <a:buNone/>
              <a:defRPr sz="3300"/>
            </a:lvl2pPr>
            <a:lvl3pPr marL="1072621" indent="0">
              <a:buNone/>
              <a:defRPr sz="2800"/>
            </a:lvl3pPr>
            <a:lvl4pPr marL="1608932" indent="0">
              <a:buNone/>
              <a:defRPr sz="2300"/>
            </a:lvl4pPr>
            <a:lvl5pPr marL="2145243" indent="0">
              <a:buNone/>
              <a:defRPr sz="2300"/>
            </a:lvl5pPr>
            <a:lvl6pPr marL="2681554" indent="0">
              <a:buNone/>
              <a:defRPr sz="2300"/>
            </a:lvl6pPr>
            <a:lvl7pPr marL="3217864" indent="0">
              <a:buNone/>
              <a:defRPr sz="2300"/>
            </a:lvl7pPr>
            <a:lvl8pPr marL="3754175" indent="0">
              <a:buNone/>
              <a:defRPr sz="2300"/>
            </a:lvl8pPr>
            <a:lvl9pPr marL="4290486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24" indent="-214524">
              <a:buFont typeface="Georgia" pitchFamily="18" charset="0"/>
              <a:buChar char="*"/>
              <a:defRPr sz="1900"/>
            </a:lvl1pPr>
            <a:lvl2pPr marL="536311" indent="0">
              <a:buNone/>
              <a:defRPr sz="1400"/>
            </a:lvl2pPr>
            <a:lvl3pPr marL="1072621" indent="0">
              <a:buNone/>
              <a:defRPr sz="1200"/>
            </a:lvl3pPr>
            <a:lvl4pPr marL="1608932" indent="0">
              <a:buNone/>
              <a:defRPr sz="1100"/>
            </a:lvl4pPr>
            <a:lvl5pPr marL="2145243" indent="0">
              <a:buNone/>
              <a:defRPr sz="1100"/>
            </a:lvl5pPr>
            <a:lvl6pPr marL="2681554" indent="0">
              <a:buNone/>
              <a:defRPr sz="1100"/>
            </a:lvl6pPr>
            <a:lvl7pPr marL="3217864" indent="0">
              <a:buNone/>
              <a:defRPr sz="1100"/>
            </a:lvl7pPr>
            <a:lvl8pPr marL="3754175" indent="0">
              <a:buNone/>
              <a:defRPr sz="1100"/>
            </a:lvl8pPr>
            <a:lvl9pPr marL="4290486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599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32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6" y="731524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97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3296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2592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2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306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68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006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884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999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8636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37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050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9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8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7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0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7" y="3132294"/>
            <a:ext cx="7773297" cy="1793167"/>
          </a:xfrm>
          <a:effectLst/>
        </p:spPr>
        <p:txBody>
          <a:bodyPr>
            <a:noAutofit/>
          </a:bodyPr>
          <a:lstStyle>
            <a:lvl1pPr marL="750835" indent="-536311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230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63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4"/>
            <a:ext cx="3939092" cy="1258493"/>
          </a:xfrm>
          <a:effectLst/>
        </p:spPr>
        <p:txBody>
          <a:bodyPr anchor="b">
            <a:noAutofit/>
          </a:bodyPr>
          <a:lstStyle>
            <a:lvl1pPr marL="268223" indent="-268223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4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6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9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7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31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6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8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1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78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0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622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003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1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311" indent="0">
              <a:buNone/>
              <a:defRPr sz="2300" b="1"/>
            </a:lvl2pPr>
            <a:lvl3pPr marL="1072621" indent="0">
              <a:buNone/>
              <a:defRPr sz="2100" b="1"/>
            </a:lvl3pPr>
            <a:lvl4pPr marL="1608932" indent="0">
              <a:buNone/>
              <a:defRPr sz="1900" b="1"/>
            </a:lvl4pPr>
            <a:lvl5pPr marL="2145243" indent="0">
              <a:buNone/>
              <a:defRPr sz="1900" b="1"/>
            </a:lvl5pPr>
            <a:lvl6pPr marL="2681554" indent="0">
              <a:buNone/>
              <a:defRPr sz="1900" b="1"/>
            </a:lvl6pPr>
            <a:lvl7pPr marL="3217864" indent="0">
              <a:buNone/>
              <a:defRPr sz="1900" b="1"/>
            </a:lvl7pPr>
            <a:lvl8pPr marL="3754175" indent="0">
              <a:buNone/>
              <a:defRPr sz="1900" b="1"/>
            </a:lvl8pPr>
            <a:lvl9pPr marL="4290486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1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311" indent="0">
              <a:buNone/>
              <a:defRPr sz="2300" b="1"/>
            </a:lvl2pPr>
            <a:lvl3pPr marL="1072621" indent="0">
              <a:buNone/>
              <a:defRPr sz="2100" b="1"/>
            </a:lvl3pPr>
            <a:lvl4pPr marL="1608932" indent="0">
              <a:buNone/>
              <a:defRPr sz="1900" b="1"/>
            </a:lvl4pPr>
            <a:lvl5pPr marL="2145243" indent="0">
              <a:buNone/>
              <a:defRPr sz="1900" b="1"/>
            </a:lvl5pPr>
            <a:lvl6pPr marL="2681554" indent="0">
              <a:buNone/>
              <a:defRPr sz="1900" b="1"/>
            </a:lvl6pPr>
            <a:lvl7pPr marL="3217864" indent="0">
              <a:buNone/>
              <a:defRPr sz="1900" b="1"/>
            </a:lvl7pPr>
            <a:lvl8pPr marL="3754175" indent="0">
              <a:buNone/>
              <a:defRPr sz="1900" b="1"/>
            </a:lvl8pPr>
            <a:lvl9pPr marL="4290486" indent="0">
              <a:buNone/>
              <a:defRPr sz="1900" b="1"/>
            </a:lvl9pPr>
          </a:lstStyle>
          <a:p>
            <a:pPr marL="0" lvl="0" indent="0" algn="ctr" defTabSz="1072621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89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177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308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155" indent="-268155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2" y="731521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5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311" indent="0">
              <a:buNone/>
              <a:defRPr sz="1400"/>
            </a:lvl2pPr>
            <a:lvl3pPr marL="1072621" indent="0">
              <a:buNone/>
              <a:defRPr sz="1200"/>
            </a:lvl3pPr>
            <a:lvl4pPr marL="1608932" indent="0">
              <a:buNone/>
              <a:defRPr sz="1100"/>
            </a:lvl4pPr>
            <a:lvl5pPr marL="2145243" indent="0">
              <a:buNone/>
              <a:defRPr sz="1100"/>
            </a:lvl5pPr>
            <a:lvl6pPr marL="2681554" indent="0">
              <a:buNone/>
              <a:defRPr sz="1100"/>
            </a:lvl6pPr>
            <a:lvl7pPr marL="3217864" indent="0">
              <a:buNone/>
              <a:defRPr sz="1100"/>
            </a:lvl7pPr>
            <a:lvl8pPr marL="3754175" indent="0">
              <a:buNone/>
              <a:defRPr sz="1100"/>
            </a:lvl8pPr>
            <a:lvl9pPr marL="4290486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758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3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311" indent="0">
              <a:buNone/>
              <a:defRPr sz="3300"/>
            </a:lvl2pPr>
            <a:lvl3pPr marL="1072621" indent="0">
              <a:buNone/>
              <a:defRPr sz="2800"/>
            </a:lvl3pPr>
            <a:lvl4pPr marL="1608932" indent="0">
              <a:buNone/>
              <a:defRPr sz="2300"/>
            </a:lvl4pPr>
            <a:lvl5pPr marL="2145243" indent="0">
              <a:buNone/>
              <a:defRPr sz="2300"/>
            </a:lvl5pPr>
            <a:lvl6pPr marL="2681554" indent="0">
              <a:buNone/>
              <a:defRPr sz="2300"/>
            </a:lvl6pPr>
            <a:lvl7pPr marL="3217864" indent="0">
              <a:buNone/>
              <a:defRPr sz="2300"/>
            </a:lvl7pPr>
            <a:lvl8pPr marL="3754175" indent="0">
              <a:buNone/>
              <a:defRPr sz="2300"/>
            </a:lvl8pPr>
            <a:lvl9pPr marL="4290486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24" indent="-214524">
              <a:buFont typeface="Georgia" pitchFamily="18" charset="0"/>
              <a:buChar char="*"/>
              <a:defRPr sz="1900"/>
            </a:lvl1pPr>
            <a:lvl2pPr marL="536311" indent="0">
              <a:buNone/>
              <a:defRPr sz="1400"/>
            </a:lvl2pPr>
            <a:lvl3pPr marL="1072621" indent="0">
              <a:buNone/>
              <a:defRPr sz="1200"/>
            </a:lvl3pPr>
            <a:lvl4pPr marL="1608932" indent="0">
              <a:buNone/>
              <a:defRPr sz="1100"/>
            </a:lvl4pPr>
            <a:lvl5pPr marL="2145243" indent="0">
              <a:buNone/>
              <a:defRPr sz="1100"/>
            </a:lvl5pPr>
            <a:lvl6pPr marL="2681554" indent="0">
              <a:buNone/>
              <a:defRPr sz="1100"/>
            </a:lvl6pPr>
            <a:lvl7pPr marL="3217864" indent="0">
              <a:buNone/>
              <a:defRPr sz="1100"/>
            </a:lvl7pPr>
            <a:lvl8pPr marL="3754175" indent="0">
              <a:buNone/>
              <a:defRPr sz="1100"/>
            </a:lvl8pPr>
            <a:lvl9pPr marL="4290486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7828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660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6" y="731524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911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9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5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47" indent="0">
              <a:buNone/>
              <a:defRPr sz="3300"/>
            </a:lvl2pPr>
            <a:lvl3pPr marL="1072892" indent="0">
              <a:buNone/>
              <a:defRPr sz="2800"/>
            </a:lvl3pPr>
            <a:lvl4pPr marL="1609338" indent="0">
              <a:buNone/>
              <a:defRPr sz="2300"/>
            </a:lvl4pPr>
            <a:lvl5pPr marL="2145785" indent="0">
              <a:buNone/>
              <a:defRPr sz="2300"/>
            </a:lvl5pPr>
            <a:lvl6pPr marL="2682231" indent="0">
              <a:buNone/>
              <a:defRPr sz="2300"/>
            </a:lvl6pPr>
            <a:lvl7pPr marL="3218677" indent="0">
              <a:buNone/>
              <a:defRPr sz="2300"/>
            </a:lvl7pPr>
            <a:lvl8pPr marL="3755123" indent="0">
              <a:buNone/>
              <a:defRPr sz="2300"/>
            </a:lvl8pPr>
            <a:lvl9pPr marL="4291569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8" indent="-214578">
              <a:buFont typeface="Georgia" pitchFamily="18" charset="0"/>
              <a:buChar char="*"/>
              <a:defRPr sz="19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5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9456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348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382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0480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969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89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823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012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671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2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4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3" y="6172204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4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7793" r:id="rId1"/>
    <p:sldLayoutId id="2147527794" r:id="rId2"/>
    <p:sldLayoutId id="2147527795" r:id="rId3"/>
    <p:sldLayoutId id="2147527796" r:id="rId4"/>
    <p:sldLayoutId id="2147527797" r:id="rId5"/>
    <p:sldLayoutId id="2147527798" r:id="rId6"/>
    <p:sldLayoutId id="2147527799" r:id="rId7"/>
    <p:sldLayoutId id="2147527800" r:id="rId8"/>
    <p:sldLayoutId id="2147527801" r:id="rId9"/>
    <p:sldLayoutId id="2147527802" r:id="rId10"/>
    <p:sldLayoutId id="2147527803" r:id="rId11"/>
  </p:sldLayoutIdLst>
  <p:hf hdr="0" ftr="0" dt="0"/>
  <p:txStyles>
    <p:titleStyle>
      <a:lvl1pPr marL="375512" indent="-375512" algn="r" defTabSz="1072892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2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3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60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7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96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64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718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23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8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4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92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38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85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31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23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569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6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081" r:id="rId1"/>
    <p:sldLayoutId id="2147528082" r:id="rId2"/>
    <p:sldLayoutId id="2147528083" r:id="rId3"/>
    <p:sldLayoutId id="2147528084" r:id="rId4"/>
    <p:sldLayoutId id="2147528085" r:id="rId5"/>
    <p:sldLayoutId id="2147528086" r:id="rId6"/>
    <p:sldLayoutId id="2147528087" r:id="rId7"/>
    <p:sldLayoutId id="2147528088" r:id="rId8"/>
    <p:sldLayoutId id="2147528089" r:id="rId9"/>
    <p:sldLayoutId id="2147528090" r:id="rId10"/>
    <p:sldLayoutId id="2147528091" r:id="rId11"/>
  </p:sldLayoutIdLst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4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3" y="6172204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4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1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805" r:id="rId1"/>
    <p:sldLayoutId id="2147527806" r:id="rId2"/>
    <p:sldLayoutId id="2147527807" r:id="rId3"/>
    <p:sldLayoutId id="2147527808" r:id="rId4"/>
    <p:sldLayoutId id="2147527809" r:id="rId5"/>
    <p:sldLayoutId id="2147527810" r:id="rId6"/>
    <p:sldLayoutId id="2147527811" r:id="rId7"/>
    <p:sldLayoutId id="2147527812" r:id="rId8"/>
    <p:sldLayoutId id="2147527813" r:id="rId9"/>
    <p:sldLayoutId id="2147527814" r:id="rId10"/>
    <p:sldLayoutId id="2147527815" r:id="rId11"/>
  </p:sldLayoutIdLst>
  <p:hf hdr="0" ftr="0" dt="0"/>
  <p:txStyles>
    <p:titleStyle>
      <a:lvl1pPr marL="375512" indent="-375512" algn="r" defTabSz="1072892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2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3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60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7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96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64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718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23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8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4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92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38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85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31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23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569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4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3" y="6172204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4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8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829" r:id="rId1"/>
    <p:sldLayoutId id="2147527830" r:id="rId2"/>
    <p:sldLayoutId id="2147527831" r:id="rId3"/>
    <p:sldLayoutId id="2147527832" r:id="rId4"/>
    <p:sldLayoutId id="2147527833" r:id="rId5"/>
    <p:sldLayoutId id="2147527834" r:id="rId6"/>
    <p:sldLayoutId id="2147527835" r:id="rId7"/>
    <p:sldLayoutId id="2147527836" r:id="rId8"/>
    <p:sldLayoutId id="2147527837" r:id="rId9"/>
    <p:sldLayoutId id="2147527838" r:id="rId10"/>
    <p:sldLayoutId id="2147527839" r:id="rId11"/>
  </p:sldLayoutIdLst>
  <p:hf hdr="0" ftr="0" dt="0"/>
  <p:txStyles>
    <p:titleStyle>
      <a:lvl1pPr marL="375512" indent="-375512" algn="r" defTabSz="1072892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2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3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60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7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96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64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718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23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8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4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92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38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85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31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23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569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4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3" y="6172204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4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6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997" r:id="rId1"/>
    <p:sldLayoutId id="2147527998" r:id="rId2"/>
    <p:sldLayoutId id="2147527999" r:id="rId3"/>
    <p:sldLayoutId id="2147528000" r:id="rId4"/>
    <p:sldLayoutId id="2147528001" r:id="rId5"/>
    <p:sldLayoutId id="2147528002" r:id="rId6"/>
    <p:sldLayoutId id="2147528003" r:id="rId7"/>
    <p:sldLayoutId id="2147528004" r:id="rId8"/>
    <p:sldLayoutId id="2147528005" r:id="rId9"/>
    <p:sldLayoutId id="2147528006" r:id="rId10"/>
    <p:sldLayoutId id="2147528007" r:id="rId11"/>
  </p:sldLayoutIdLst>
  <p:hf hdr="0" ftr="0" dt="0"/>
  <p:txStyles>
    <p:titleStyle>
      <a:lvl1pPr marL="375512" indent="-375512" algn="r" defTabSz="1072892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2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3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60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7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96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64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718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23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8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4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92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38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85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31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23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569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6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009" r:id="rId1"/>
    <p:sldLayoutId id="2147528010" r:id="rId2"/>
    <p:sldLayoutId id="2147528011" r:id="rId3"/>
    <p:sldLayoutId id="2147528012" r:id="rId4"/>
    <p:sldLayoutId id="2147528013" r:id="rId5"/>
    <p:sldLayoutId id="2147528014" r:id="rId6"/>
    <p:sldLayoutId id="2147528015" r:id="rId7"/>
    <p:sldLayoutId id="2147528016" r:id="rId8"/>
    <p:sldLayoutId id="2147528017" r:id="rId9"/>
    <p:sldLayoutId id="2147528018" r:id="rId10"/>
    <p:sldLayoutId id="2147528019" r:id="rId11"/>
  </p:sldLayoutIdLst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63" tIns="53630" rIns="107263" bIns="5363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63" tIns="53630" rIns="107263" bIns="5363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fld id="{394AC259-EBD3-4477-8ED1-9C4E8D32F78F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defTabSz="1072621" fontAlgn="auto">
                <a:spcBef>
                  <a:spcPts val="0"/>
                </a:spcBef>
                <a:spcAft>
                  <a:spcPts val="0"/>
                </a:spcAft>
              </a:pPr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3" y="6172200"/>
            <a:ext cx="3632201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fld id="{C52C2C70-2A90-47DD-B4C7-2A4AE87F3363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defTabSz="107262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0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021" r:id="rId1"/>
    <p:sldLayoutId id="2147528022" r:id="rId2"/>
    <p:sldLayoutId id="2147528023" r:id="rId3"/>
    <p:sldLayoutId id="2147528024" r:id="rId4"/>
    <p:sldLayoutId id="2147528025" r:id="rId5"/>
    <p:sldLayoutId id="2147528026" r:id="rId6"/>
    <p:sldLayoutId id="2147528027" r:id="rId7"/>
    <p:sldLayoutId id="2147528028" r:id="rId8"/>
    <p:sldLayoutId id="2147528029" r:id="rId9"/>
    <p:sldLayoutId id="2147528030" r:id="rId10"/>
    <p:sldLayoutId id="2147528031" r:id="rId11"/>
  </p:sldLayoutIdLst>
  <p:txStyles>
    <p:titleStyle>
      <a:lvl1pPr marL="375418" indent="-375418" algn="r" defTabSz="1072621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155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571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360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146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385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171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136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1554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5517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311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621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8932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243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554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7864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175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486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8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033" r:id="rId1"/>
    <p:sldLayoutId id="2147528034" r:id="rId2"/>
    <p:sldLayoutId id="2147528035" r:id="rId3"/>
    <p:sldLayoutId id="2147528036" r:id="rId4"/>
    <p:sldLayoutId id="2147528037" r:id="rId5"/>
    <p:sldLayoutId id="2147528038" r:id="rId6"/>
    <p:sldLayoutId id="2147528039" r:id="rId7"/>
    <p:sldLayoutId id="2147528040" r:id="rId8"/>
    <p:sldLayoutId id="2147528041" r:id="rId9"/>
    <p:sldLayoutId id="2147528042" r:id="rId10"/>
    <p:sldLayoutId id="2147528043" r:id="rId11"/>
  </p:sldLayoutIdLst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63" tIns="53630" rIns="107263" bIns="5363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63" tIns="53630" rIns="107263" bIns="5363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fld id="{394AC259-EBD3-4477-8ED1-9C4E8D32F78F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defTabSz="1072621" fontAlgn="auto">
                <a:spcBef>
                  <a:spcPts val="0"/>
                </a:spcBef>
                <a:spcAft>
                  <a:spcPts val="0"/>
                </a:spcAft>
              </a:pPr>
              <a:t>16.01.2024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3" y="6172200"/>
            <a:ext cx="3632201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fld id="{C52C2C70-2A90-47DD-B4C7-2A4AE87F3363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defTabSz="107262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045" r:id="rId1"/>
    <p:sldLayoutId id="2147528046" r:id="rId2"/>
    <p:sldLayoutId id="2147528047" r:id="rId3"/>
    <p:sldLayoutId id="2147528048" r:id="rId4"/>
    <p:sldLayoutId id="2147528049" r:id="rId5"/>
    <p:sldLayoutId id="2147528050" r:id="rId6"/>
    <p:sldLayoutId id="2147528051" r:id="rId7"/>
    <p:sldLayoutId id="2147528052" r:id="rId8"/>
    <p:sldLayoutId id="2147528053" r:id="rId9"/>
    <p:sldLayoutId id="2147528054" r:id="rId10"/>
    <p:sldLayoutId id="2147528055" r:id="rId11"/>
  </p:sldLayoutIdLst>
  <p:txStyles>
    <p:titleStyle>
      <a:lvl1pPr marL="375418" indent="-375418" algn="r" defTabSz="1072621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155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571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360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146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385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171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136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1554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5517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311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621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8932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243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554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7864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175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486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5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069" r:id="rId1"/>
    <p:sldLayoutId id="2147528070" r:id="rId2"/>
    <p:sldLayoutId id="2147528071" r:id="rId3"/>
    <p:sldLayoutId id="2147528072" r:id="rId4"/>
    <p:sldLayoutId id="2147528073" r:id="rId5"/>
    <p:sldLayoutId id="2147528074" r:id="rId6"/>
    <p:sldLayoutId id="2147528075" r:id="rId7"/>
    <p:sldLayoutId id="2147528076" r:id="rId8"/>
    <p:sldLayoutId id="2147528077" r:id="rId9"/>
    <p:sldLayoutId id="2147528078" r:id="rId10"/>
    <p:sldLayoutId id="2147528079" r:id="rId11"/>
  </p:sldLayoutIdLst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chart" Target="../charts/chart3.xml"/><Relationship Id="rId10" Type="http://schemas.openxmlformats.org/officeDocument/2006/relationships/image" Target="../media/image5.wmf"/><Relationship Id="rId4" Type="http://schemas.openxmlformats.org/officeDocument/2006/relationships/chart" Target="../charts/chart2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6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png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13" Type="http://schemas.openxmlformats.org/officeDocument/2006/relationships/image" Target="../media/image6.png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12" Type="http://schemas.openxmlformats.org/officeDocument/2006/relationships/image" Target="../media/image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Relationship Id="rId6" Type="http://schemas.openxmlformats.org/officeDocument/2006/relationships/chart" Target="../charts/chart9.xml"/><Relationship Id="rId11" Type="http://schemas.openxmlformats.org/officeDocument/2006/relationships/chart" Target="../charts/chart14.xml"/><Relationship Id="rId5" Type="http://schemas.openxmlformats.org/officeDocument/2006/relationships/chart" Target="../charts/chart8.xml"/><Relationship Id="rId10" Type="http://schemas.openxmlformats.org/officeDocument/2006/relationships/chart" Target="../charts/chart13.xml"/><Relationship Id="rId4" Type="http://schemas.openxmlformats.org/officeDocument/2006/relationships/chart" Target="../charts/chart7.xml"/><Relationship Id="rId9" Type="http://schemas.openxmlformats.org/officeDocument/2006/relationships/chart" Target="../charts/chart12.xml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7.png"/><Relationship Id="rId5" Type="http://schemas.openxmlformats.org/officeDocument/2006/relationships/image" Target="../media/image31.pn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png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hart" Target="../charts/chart18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hart" Target="../charts/chart21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wmf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w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9.png"/><Relationship Id="rId18" Type="http://schemas.openxmlformats.org/officeDocument/2006/relationships/image" Target="../media/image43.png"/><Relationship Id="rId3" Type="http://schemas.openxmlformats.org/officeDocument/2006/relationships/image" Target="../media/image38.png"/><Relationship Id="rId21" Type="http://schemas.openxmlformats.org/officeDocument/2006/relationships/image" Target="../media/image7.png"/><Relationship Id="rId7" Type="http://schemas.openxmlformats.org/officeDocument/2006/relationships/image" Target="../media/image17.jpeg"/><Relationship Id="rId12" Type="http://schemas.microsoft.com/office/2007/relationships/diagramDrawing" Target="../diagrams/drawing3.xml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diagramColors" Target="../diagrams/colors3.xml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5.wmf"/><Relationship Id="rId4" Type="http://schemas.openxmlformats.org/officeDocument/2006/relationships/image" Target="../media/image39.jpeg"/><Relationship Id="rId9" Type="http://schemas.openxmlformats.org/officeDocument/2006/relationships/diagramLayout" Target="../diagrams/layout3.xml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image" Target="../media/image39.jpeg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7.png"/><Relationship Id="rId5" Type="http://schemas.openxmlformats.org/officeDocument/2006/relationships/image" Target="../media/image15.jpe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13" Type="http://schemas.openxmlformats.org/officeDocument/2006/relationships/image" Target="../media/image7.png"/><Relationship Id="rId3" Type="http://schemas.openxmlformats.org/officeDocument/2006/relationships/image" Target="../media/image39.jpeg"/><Relationship Id="rId7" Type="http://schemas.openxmlformats.org/officeDocument/2006/relationships/chart" Target="../charts/chart26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5.wmf"/><Relationship Id="rId5" Type="http://schemas.openxmlformats.org/officeDocument/2006/relationships/image" Target="../media/image15.jpeg"/><Relationship Id="rId10" Type="http://schemas.openxmlformats.org/officeDocument/2006/relationships/chart" Target="../charts/chart29.xml"/><Relationship Id="rId4" Type="http://schemas.openxmlformats.org/officeDocument/2006/relationships/image" Target="../media/image13.png"/><Relationship Id="rId9" Type="http://schemas.openxmlformats.org/officeDocument/2006/relationships/chart" Target="../charts/chart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5.xml"/><Relationship Id="rId3" Type="http://schemas.openxmlformats.org/officeDocument/2006/relationships/chart" Target="../charts/chart30.xml"/><Relationship Id="rId7" Type="http://schemas.openxmlformats.org/officeDocument/2006/relationships/chart" Target="../charts/chart34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9.xml"/><Relationship Id="rId6" Type="http://schemas.openxmlformats.org/officeDocument/2006/relationships/chart" Target="../charts/chart33.xml"/><Relationship Id="rId11" Type="http://schemas.openxmlformats.org/officeDocument/2006/relationships/image" Target="../media/image6.png"/><Relationship Id="rId5" Type="http://schemas.openxmlformats.org/officeDocument/2006/relationships/chart" Target="../charts/chart32.xml"/><Relationship Id="rId10" Type="http://schemas.openxmlformats.org/officeDocument/2006/relationships/image" Target="../media/image5.wmf"/><Relationship Id="rId4" Type="http://schemas.openxmlformats.org/officeDocument/2006/relationships/chart" Target="../charts/chart31.xml"/><Relationship Id="rId9" Type="http://schemas.openxmlformats.org/officeDocument/2006/relationships/chart" Target="../charts/chart3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w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5.wmf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50.png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w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7.png"/><Relationship Id="rId3" Type="http://schemas.openxmlformats.org/officeDocument/2006/relationships/chart" Target="../charts/chart1.xml"/><Relationship Id="rId7" Type="http://schemas.openxmlformats.org/officeDocument/2006/relationships/image" Target="../media/image15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5.wmf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loktev\Desktop\БУКЛЕТ\логотип медицин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3" y="4482814"/>
            <a:ext cx="1413610" cy="1355372"/>
          </a:xfrm>
          <a:prstGeom prst="rect">
            <a:avLst/>
          </a:prstGeom>
          <a:effectLst>
            <a:glow rad="292100">
              <a:schemeClr val="bg1"/>
            </a:glow>
            <a:outerShdw blurRad="50800" dist="38100" dir="17040000" algn="tr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271676" y="8043450"/>
            <a:ext cx="9905999" cy="538926"/>
            <a:chOff x="0" y="4650632"/>
            <a:chExt cx="9143999" cy="506673"/>
          </a:xfrm>
        </p:grpSpPr>
        <p:grpSp>
          <p:nvGrpSpPr>
            <p:cNvPr id="16" name="Группа 7"/>
            <p:cNvGrpSpPr>
              <a:grpSpLocks/>
            </p:cNvGrpSpPr>
            <p:nvPr/>
          </p:nvGrpSpPr>
          <p:grpSpPr bwMode="auto">
            <a:xfrm>
              <a:off x="0" y="4784821"/>
              <a:ext cx="9143999" cy="254000"/>
              <a:chOff x="0" y="6404550"/>
              <a:chExt cx="9144000" cy="45720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74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74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74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700015" y="4650632"/>
              <a:ext cx="386412" cy="484164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6" name="Picture 2" descr="I:\ФОТОШОП\ОТКРЫТКИ\29f9bf9508e2d3847aea81933eb1bbc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6" y="4670034"/>
              <a:ext cx="444780" cy="445077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024" y="4654176"/>
              <a:ext cx="521377" cy="503129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2675" y="3573109"/>
            <a:ext cx="10055622" cy="582475"/>
          </a:xfrm>
          <a:effectLst>
            <a:glow rad="749300">
              <a:schemeClr val="accent1">
                <a:alpha val="40000"/>
              </a:schemeClr>
            </a:glow>
          </a:effectLst>
        </p:spPr>
        <p:txBody>
          <a:bodyPr vert="horz" lIns="107287" tIns="53643" rIns="107287" bIns="53643" rtlCol="0" anchor="t" anchorCtr="0">
            <a:noAutofit/>
          </a:bodyPr>
          <a:lstStyle/>
          <a:p>
            <a:pPr marL="214578" algn="ctr">
              <a:spcBef>
                <a:spcPct val="0"/>
              </a:spcBef>
              <a:buSzPct val="128000"/>
            </a:pPr>
            <a:r>
              <a:rPr lang="ru-RU" sz="2700" b="1" dirty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Управления </a:t>
            </a:r>
            <a:r>
              <a:rPr lang="ru-RU" sz="2700" b="1" dirty="0" err="1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медико</a:t>
            </a:r>
            <a:r>
              <a:rPr lang="ru-RU" sz="2700" b="1" dirty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 - психологического обеспечения</a:t>
            </a:r>
          </a:p>
          <a:p>
            <a:pPr marL="214578" algn="ctr">
              <a:spcBef>
                <a:spcPct val="0"/>
              </a:spcBef>
              <a:buSzPct val="128000"/>
            </a:pPr>
            <a:r>
              <a:rPr lang="ru-RU" sz="2700" b="1" dirty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 МЧС России за 2022 год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161261" y="2405157"/>
            <a:ext cx="9502848" cy="1290853"/>
          </a:xfrm>
          <a:effectLst>
            <a:glow rad="749300">
              <a:schemeClr val="accent1">
                <a:alpha val="40000"/>
              </a:schemeClr>
            </a:glow>
          </a:effectLst>
        </p:spPr>
        <p:txBody>
          <a:bodyPr/>
          <a:lstStyle/>
          <a:p>
            <a:pPr marL="214578" indent="0" algn="ctr">
              <a:buNone/>
            </a:pPr>
            <a:r>
              <a:rPr lang="ru-RU" sz="5200" dirty="0">
                <a:solidFill>
                  <a:schemeClr val="tx1"/>
                </a:solidFill>
                <a:effectLst>
                  <a:glow rad="7747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ngsana New" panose="02020603050405020304" pitchFamily="18" charset="-34"/>
              </a:rPr>
              <a:t>ИТОГИ ДЕЯТЕЛЬНОСТИ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3185" y="5250619"/>
            <a:ext cx="1137653" cy="1547938"/>
          </a:xfrm>
          <a:prstGeom prst="rect">
            <a:avLst/>
          </a:prstGeom>
          <a:effectLst>
            <a:glow rad="292100">
              <a:schemeClr val="bg1"/>
            </a:glow>
            <a:outerShdw blurRad="50800" dist="38100" dir="17040000" algn="tr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22" name="Picture 2" descr="I:\ФОТОШОП\ОТКРЫТКИ\29f9bf9508e2d3847aea81933eb1bbc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827" y="4375578"/>
            <a:ext cx="1151496" cy="1167628"/>
          </a:xfrm>
          <a:prstGeom prst="rect">
            <a:avLst/>
          </a:prstGeom>
          <a:effectLst>
            <a:glow rad="292100">
              <a:schemeClr val="bg1"/>
            </a:glow>
            <a:outerShdw blurRad="50800" dist="38100" dir="17040000" algn="tr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одзаголовок 2"/>
          <p:cNvSpPr txBox="1">
            <a:spLocks/>
          </p:cNvSpPr>
          <p:nvPr/>
        </p:nvSpPr>
        <p:spPr>
          <a:xfrm>
            <a:off x="0" y="50833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САНАТОРНО-КУРОРТНОЕ ЛЕЧЕНИЕ ЛИЧНОГО СОСТАВА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07195523"/>
              </p:ext>
            </p:extLst>
          </p:nvPr>
        </p:nvGraphicFramePr>
        <p:xfrm>
          <a:off x="5833624" y="-148433"/>
          <a:ext cx="3929969" cy="3320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4148496501"/>
              </p:ext>
            </p:extLst>
          </p:nvPr>
        </p:nvGraphicFramePr>
        <p:xfrm>
          <a:off x="5732696" y="2383380"/>
          <a:ext cx="4173304" cy="4043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7989459" y="4984908"/>
            <a:ext cx="1023022" cy="370919"/>
          </a:xfrm>
          <a:prstGeom prst="rect">
            <a:avLst/>
          </a:prstGeom>
          <a:noFill/>
        </p:spPr>
        <p:txBody>
          <a:bodyPr wrap="square" lIns="123497" tIns="61746" rIns="123497" bIns="61746" rtlCol="0">
            <a:spAutoFit/>
          </a:bodyPr>
          <a:lstStyle>
            <a:defPPr>
              <a:defRPr lang="ru-RU"/>
            </a:defPPr>
            <a:lvl1pPr algn="ctr" defTabSz="1280160">
              <a:defRPr sz="1600" b="1">
                <a:solidFill>
                  <a:srgbClr val="00823B"/>
                </a:solidFill>
                <a:latin typeface="Cambria" panose="02040503050406030204" pitchFamily="18" charset="0"/>
              </a:defRPr>
            </a:lvl1pPr>
          </a:lstStyle>
          <a:p>
            <a:r>
              <a:rPr lang="ru-RU" dirty="0"/>
              <a:t>56%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890016" y="1438410"/>
            <a:ext cx="1023022" cy="370919"/>
          </a:xfrm>
          <a:prstGeom prst="rect">
            <a:avLst/>
          </a:prstGeom>
          <a:noFill/>
        </p:spPr>
        <p:txBody>
          <a:bodyPr wrap="square" lIns="123497" tIns="61746" rIns="123497" bIns="61746" rtlCol="0">
            <a:spAutoFit/>
          </a:bodyPr>
          <a:lstStyle>
            <a:defPPr>
              <a:defRPr lang="ru-RU"/>
            </a:defPPr>
            <a:lvl1pPr algn="ctr" defTabSz="1280160">
              <a:defRPr sz="1600" b="1">
                <a:solidFill>
                  <a:srgbClr val="00823B"/>
                </a:solidFill>
                <a:latin typeface="Cambria" panose="02040503050406030204" pitchFamily="18" charset="0"/>
              </a:defRPr>
            </a:lvl1pPr>
          </a:lstStyle>
          <a:p>
            <a:r>
              <a:rPr lang="ru-RU" dirty="0"/>
              <a:t>76%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172200" y="3625085"/>
            <a:ext cx="3252819" cy="28575"/>
          </a:xfrm>
          <a:prstGeom prst="line">
            <a:avLst/>
          </a:prstGeom>
          <a:ln w="952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9" r="67723" b="29950"/>
          <a:stretch/>
        </p:blipFill>
        <p:spPr>
          <a:xfrm>
            <a:off x="3675052" y="805014"/>
            <a:ext cx="616500" cy="71799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78" y="775707"/>
            <a:ext cx="1338589" cy="77415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66"/>
          <a:stretch/>
        </p:blipFill>
        <p:spPr>
          <a:xfrm>
            <a:off x="4660350" y="875349"/>
            <a:ext cx="640762" cy="62671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1" y="768808"/>
            <a:ext cx="1271559" cy="861481"/>
          </a:xfrm>
          <a:prstGeom prst="rect">
            <a:avLst/>
          </a:prstGeom>
        </p:spPr>
      </p:pic>
      <p:sp>
        <p:nvSpPr>
          <p:cNvPr id="47" name="Подзаголовок 2"/>
          <p:cNvSpPr txBox="1">
            <a:spLocks/>
          </p:cNvSpPr>
          <p:nvPr/>
        </p:nvSpPr>
        <p:spPr>
          <a:xfrm>
            <a:off x="71338" y="1949463"/>
            <a:ext cx="5419725" cy="313962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Санаторно-курортное лечение личного состава МЧС России организовано в санаторно-курортных организациях МО, МВД и государственной системы здравоохранения. За отчетный период санаторно-курортному лечению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подлежало 2311 человек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, из них 1497 сотрудники МЧС России, 814 члены их семей. Фактически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получили санаторно-курортное лечение 1592 (69%) человека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, из них 1136 (76%) сотрудники МЧС России, 456 (56%) члены их семей. </a:t>
            </a:r>
          </a:p>
        </p:txBody>
      </p:sp>
      <p:sp>
        <p:nvSpPr>
          <p:cNvPr id="48" name="Подзаголовок 2"/>
          <p:cNvSpPr txBox="1">
            <a:spLocks/>
          </p:cNvSpPr>
          <p:nvPr/>
        </p:nvSpPr>
        <p:spPr>
          <a:xfrm>
            <a:off x="24719" y="1571805"/>
            <a:ext cx="1587441" cy="363023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МИНОБОРОНЫ</a:t>
            </a: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1770102" y="1571805"/>
            <a:ext cx="1587441" cy="363023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>
                <a:solidFill>
                  <a:srgbClr val="996633">
                    <a:alpha val="58000"/>
                  </a:srgbClr>
                </a:solidFill>
                <a:latin typeface="Cambria" panose="02040503050406030204" pitchFamily="18" charset="0"/>
              </a:rPr>
              <a:t>МВД РФ</a:t>
            </a:r>
          </a:p>
        </p:txBody>
      </p:sp>
      <p:sp>
        <p:nvSpPr>
          <p:cNvPr id="50" name="Подзаголовок 2"/>
          <p:cNvSpPr txBox="1">
            <a:spLocks/>
          </p:cNvSpPr>
          <p:nvPr/>
        </p:nvSpPr>
        <p:spPr>
          <a:xfrm>
            <a:off x="3142171" y="1586440"/>
            <a:ext cx="1587441" cy="363023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>
                <a:ln w="0">
                  <a:noFill/>
                </a:ln>
                <a:solidFill>
                  <a:srgbClr val="FFFF00">
                    <a:alpha val="54000"/>
                  </a:srgbClr>
                </a:solidFill>
                <a:latin typeface="Cambria" panose="02040503050406030204" pitchFamily="18" charset="0"/>
              </a:rPr>
              <a:t>ФМБА</a:t>
            </a:r>
          </a:p>
        </p:txBody>
      </p:sp>
      <p:sp>
        <p:nvSpPr>
          <p:cNvPr id="51" name="Подзаголовок 2"/>
          <p:cNvSpPr txBox="1">
            <a:spLocks/>
          </p:cNvSpPr>
          <p:nvPr/>
        </p:nvSpPr>
        <p:spPr>
          <a:xfrm>
            <a:off x="4187010" y="1571805"/>
            <a:ext cx="1587441" cy="363023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>
                <a:ln w="0">
                  <a:noFill/>
                </a:ln>
                <a:solidFill>
                  <a:srgbClr val="FFFF00">
                    <a:alpha val="54000"/>
                  </a:srgbClr>
                </a:solidFill>
                <a:latin typeface="Cambria" panose="02040503050406030204" pitchFamily="18" charset="0"/>
              </a:rPr>
              <a:t>МИНЗДРАВ</a:t>
            </a:r>
          </a:p>
        </p:txBody>
      </p:sp>
      <p:sp>
        <p:nvSpPr>
          <p:cNvPr id="52" name="Подзаголовок 2"/>
          <p:cNvSpPr txBox="1">
            <a:spLocks/>
          </p:cNvSpPr>
          <p:nvPr/>
        </p:nvSpPr>
        <p:spPr>
          <a:xfrm>
            <a:off x="104775" y="5163634"/>
            <a:ext cx="5419725" cy="9146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Охват в неполном объеме связан с нарушением логистики в регионы Черноморского побережья, в связи с проведением СВО.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7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53" name="Прямоугольник 52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Прямоугольник 53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Прямоугольник 54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115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138025" y="701279"/>
            <a:ext cx="9562237" cy="95898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В соответствии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с распоряжением МЧС России от 14 января 2022 года № 17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организовано прохождение диспансеризации личного состава территориальных органов и учреждений МЧС России :</a:t>
            </a: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801544710"/>
              </p:ext>
            </p:extLst>
          </p:nvPr>
        </p:nvGraphicFramePr>
        <p:xfrm>
          <a:off x="-285750" y="1328577"/>
          <a:ext cx="10191750" cy="4676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ДИСПАНСЕРИЗАЦИЯ ЛИЧНОГО СОСТАВА В 20</a:t>
            </a:r>
            <a:r>
              <a:rPr lang="en-US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2</a:t>
            </a: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2 ГОДУ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65900" y="2982978"/>
            <a:ext cx="30649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8025" y="5637205"/>
            <a:ext cx="9388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</a:rPr>
              <a:t>Итоговый показатель обусловлен ограничительными мероприятиями в некоторых субъектах РФ, </a:t>
            </a:r>
          </a:p>
          <a:p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</a:rPr>
              <a:t>а также приостановкой проведения диспансеризации в медицинских организациях МВД России.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46013" y="4232743"/>
            <a:ext cx="30649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698" y="5502329"/>
            <a:ext cx="30649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Прямоугольник 36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Прямоугольник 37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8637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18973432"/>
              </p:ext>
            </p:extLst>
          </p:nvPr>
        </p:nvGraphicFramePr>
        <p:xfrm>
          <a:off x="251050" y="750674"/>
          <a:ext cx="9403897" cy="5599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НАУЧНО-ИССЛЕДОВАТЕЛЬСКИЕ РАБОТЫ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t="9865" b="-2"/>
          <a:stretch/>
        </p:blipFill>
        <p:spPr>
          <a:xfrm>
            <a:off x="575894" y="930525"/>
            <a:ext cx="1557197" cy="117767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Подзаголовок 2"/>
          <p:cNvSpPr txBox="1">
            <a:spLocks/>
          </p:cNvSpPr>
          <p:nvPr/>
        </p:nvSpPr>
        <p:spPr>
          <a:xfrm>
            <a:off x="8041344" y="1880939"/>
            <a:ext cx="2005486" cy="372903"/>
          </a:xfrm>
          <a:prstGeom prst="rect">
            <a:avLst/>
          </a:prstGeom>
          <a:effectLst>
            <a:glow rad="228600">
              <a:schemeClr val="accent1">
                <a:lumMod val="75000"/>
                <a:alpha val="61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>
                <a:solidFill>
                  <a:prstClr val="black"/>
                </a:solidFill>
                <a:effectLst>
                  <a:glow rad="190500">
                    <a:schemeClr val="accent2">
                      <a:lumMod val="60000"/>
                      <a:lumOff val="40000"/>
                      <a:alpha val="66000"/>
                    </a:schemeClr>
                  </a:glow>
                </a:effectLst>
                <a:latin typeface="Cambria" panose="02040503050406030204" pitchFamily="18" charset="0"/>
              </a:rPr>
              <a:t>НИР «Дыхание»</a:t>
            </a:r>
            <a:endParaRPr lang="ru-RU" sz="1400" i="1" dirty="0">
              <a:solidFill>
                <a:prstClr val="black"/>
              </a:solidFill>
              <a:effectLst>
                <a:glow rad="190500">
                  <a:schemeClr val="accent2">
                    <a:lumMod val="60000"/>
                    <a:lumOff val="40000"/>
                    <a:alpha val="66000"/>
                  </a:schemeClr>
                </a:glow>
              </a:effectLst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400" b="1" dirty="0">
              <a:solidFill>
                <a:prstClr val="black"/>
              </a:solidFill>
              <a:effectLst>
                <a:glow rad="190500">
                  <a:schemeClr val="accent2">
                    <a:lumMod val="60000"/>
                    <a:lumOff val="40000"/>
                    <a:alpha val="66000"/>
                  </a:schemeClr>
                </a:glow>
              </a:effectLst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b="1" dirty="0">
              <a:solidFill>
                <a:prstClr val="black"/>
              </a:solidFill>
              <a:effectLst>
                <a:glow rad="190500">
                  <a:schemeClr val="accent2">
                    <a:lumMod val="60000"/>
                    <a:lumOff val="40000"/>
                    <a:alpha val="66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t="6482"/>
          <a:stretch/>
        </p:blipFill>
        <p:spPr>
          <a:xfrm>
            <a:off x="561236" y="2410286"/>
            <a:ext cx="1557197" cy="100740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Подзаголовок 2"/>
          <p:cNvSpPr txBox="1">
            <a:spLocks/>
          </p:cNvSpPr>
          <p:nvPr/>
        </p:nvSpPr>
        <p:spPr>
          <a:xfrm>
            <a:off x="7718564" y="3242449"/>
            <a:ext cx="2492039" cy="372903"/>
          </a:xfrm>
          <a:prstGeom prst="rect">
            <a:avLst/>
          </a:prstGeom>
          <a:effectLst>
            <a:glow rad="228600">
              <a:schemeClr val="accent1">
                <a:lumMod val="75000"/>
                <a:alpha val="61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400" b="1">
                <a:solidFill>
                  <a:prstClr val="black"/>
                </a:solidFill>
                <a:effectLst>
                  <a:glow rad="190500">
                    <a:schemeClr val="accent2">
                      <a:lumMod val="60000"/>
                      <a:lumOff val="40000"/>
                      <a:alpha val="66000"/>
                    </a:schemeClr>
                  </a:glow>
                </a:effectLst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dirty="0"/>
              <a:t>НИР «Образование»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8334966" y="4650558"/>
            <a:ext cx="1676295" cy="372903"/>
          </a:xfrm>
          <a:prstGeom prst="rect">
            <a:avLst/>
          </a:prstGeom>
          <a:effectLst>
            <a:glow rad="228600">
              <a:schemeClr val="accent1">
                <a:lumMod val="75000"/>
                <a:alpha val="61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400" b="1">
                <a:solidFill>
                  <a:prstClr val="black"/>
                </a:solidFill>
                <a:effectLst>
                  <a:glow rad="190500">
                    <a:schemeClr val="accent2">
                      <a:lumMod val="60000"/>
                      <a:lumOff val="40000"/>
                      <a:alpha val="66000"/>
                    </a:schemeClr>
                  </a:glow>
                </a:effectLst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dirty="0"/>
              <a:t>НИР «ЭКМО»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7324999" y="6040757"/>
            <a:ext cx="2600571" cy="372903"/>
          </a:xfrm>
          <a:prstGeom prst="rect">
            <a:avLst/>
          </a:prstGeom>
          <a:effectLst>
            <a:glow rad="228600">
              <a:schemeClr val="accent1">
                <a:lumMod val="75000"/>
                <a:alpha val="61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400" b="1">
                <a:solidFill>
                  <a:prstClr val="black"/>
                </a:solidFill>
                <a:effectLst>
                  <a:glow rad="190500">
                    <a:schemeClr val="accent2">
                      <a:lumMod val="60000"/>
                      <a:lumOff val="40000"/>
                      <a:alpha val="66000"/>
                    </a:schemeClr>
                  </a:glow>
                </a:effectLst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ru-RU" dirty="0"/>
              <a:t>НИР «Профилактика»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t="5856"/>
          <a:stretch/>
        </p:blipFill>
        <p:spPr>
          <a:xfrm>
            <a:off x="576841" y="3833304"/>
            <a:ext cx="1582597" cy="101363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/>
          <a:srcRect t="9442"/>
          <a:stretch/>
        </p:blipFill>
        <p:spPr>
          <a:xfrm>
            <a:off x="561236" y="5185576"/>
            <a:ext cx="1585502" cy="110796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7" name="Группа 26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8" name="Прямоугольник 37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Прямоугольник 38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Прямоугольник 46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152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дзаголовок 2"/>
          <p:cNvSpPr txBox="1">
            <a:spLocks/>
          </p:cNvSpPr>
          <p:nvPr/>
        </p:nvSpPr>
        <p:spPr>
          <a:xfrm>
            <a:off x="230376" y="720448"/>
            <a:ext cx="9338823" cy="105587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В соответствии с  Планом комплектования образовательных учреждений МЧС России специалистами МЧС России для обучения по программам дополнительного профессионального образования в области медицинского обеспечения на базе ФГБУ «ВЦЭРМ им. А.М. Никифорова МЧС России» прошли обучение: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49971104"/>
              </p:ext>
            </p:extLst>
          </p:nvPr>
        </p:nvGraphicFramePr>
        <p:xfrm>
          <a:off x="-5727" y="1959147"/>
          <a:ext cx="9905999" cy="4378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ФГБУ «ВЦЭРМ ИМ. А.М. НИКИФОРОВА МЧС РОССИИ»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446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УЧЕБНО-МЕТОДИЧЕСКИЙ СБОР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97407"/>
              </p:ext>
            </p:extLst>
          </p:nvPr>
        </p:nvGraphicFramePr>
        <p:xfrm>
          <a:off x="292738" y="818860"/>
          <a:ext cx="5614579" cy="3610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8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57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Территориальные органы и учреждения МЧС России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Главные управления МЧС России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Спасательные центры МЧС России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Авиационно-спасательные центры МЧС России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2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Образовательные учреждения МЧС России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6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Национальный горноспасательный центр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1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Центроспас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Поисково-спасательные отряды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 чел.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 Центральная</a:t>
                      </a:r>
                      <a:r>
                        <a:rPr lang="ru-RU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поликлиника МЧС России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74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Северо-Кавказский специализированный санаторно-реабилитационный центр МЧС России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ЦЭПП МЧС России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ВЦЭРМ им. А.М.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Никифорова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чел.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857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 42 человека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754127"/>
              </p:ext>
            </p:extLst>
          </p:nvPr>
        </p:nvGraphicFramePr>
        <p:xfrm>
          <a:off x="307131" y="4676777"/>
          <a:ext cx="5600064" cy="14823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88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05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Центральный аппарат МЧС России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Управление</a:t>
                      </a:r>
                      <a:r>
                        <a:rPr lang="ru-RU" sz="1600" u="none" strike="noStrike" baseline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медико-психологического обеспечения МЧС России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05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 4 человека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Подзаголовок 2"/>
          <p:cNvSpPr txBox="1">
            <a:spLocks/>
          </p:cNvSpPr>
          <p:nvPr/>
        </p:nvSpPr>
        <p:spPr>
          <a:xfrm>
            <a:off x="8847660" y="-493591"/>
            <a:ext cx="3610839" cy="39359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Регистрация участников сбора</a:t>
            </a: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59" y="1021949"/>
            <a:ext cx="3610790" cy="2408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59" y="3669484"/>
            <a:ext cx="3610790" cy="2411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Группа 16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Прямоугольник 36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8911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11882670" y="822358"/>
            <a:ext cx="2613130" cy="170425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black"/>
              </a:solidFill>
            </a:endParaRPr>
          </a:p>
        </p:txBody>
      </p:sp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2153830985"/>
              </p:ext>
            </p:extLst>
          </p:nvPr>
        </p:nvGraphicFramePr>
        <p:xfrm>
          <a:off x="10580133" y="3558162"/>
          <a:ext cx="2547997" cy="1755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" name="Прямоугольник 53"/>
          <p:cNvSpPr/>
          <p:nvPr/>
        </p:nvSpPr>
        <p:spPr>
          <a:xfrm>
            <a:off x="10489884" y="3565620"/>
            <a:ext cx="2613130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1F497D"/>
                </a:solidFill>
                <a:latin typeface="Cambria" panose="02040503050406030204" pitchFamily="18" charset="0"/>
              </a:rPr>
              <a:t>Территориальные органы</a:t>
            </a:r>
          </a:p>
        </p:txBody>
      </p:sp>
      <p:sp>
        <p:nvSpPr>
          <p:cNvPr id="55" name="Text Box 13"/>
          <p:cNvSpPr txBox="1">
            <a:spLocks noChangeArrowheads="1"/>
          </p:cNvSpPr>
          <p:nvPr/>
        </p:nvSpPr>
        <p:spPr bwMode="auto">
          <a:xfrm>
            <a:off x="11971711" y="4033959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78,4%</a:t>
            </a:r>
          </a:p>
        </p:txBody>
      </p:sp>
      <p:graphicFrame>
        <p:nvGraphicFramePr>
          <p:cNvPr id="56" name="Диаграмма 55"/>
          <p:cNvGraphicFramePr/>
          <p:nvPr>
            <p:extLst>
              <p:ext uri="{D42A27DB-BD31-4B8C-83A1-F6EECF244321}">
                <p14:modId xmlns:p14="http://schemas.microsoft.com/office/powerpoint/2010/main" val="390908580"/>
              </p:ext>
            </p:extLst>
          </p:nvPr>
        </p:nvGraphicFramePr>
        <p:xfrm>
          <a:off x="14150859" y="3558162"/>
          <a:ext cx="2547997" cy="1746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Прямоугольник 56"/>
          <p:cNvSpPr/>
          <p:nvPr/>
        </p:nvSpPr>
        <p:spPr>
          <a:xfrm>
            <a:off x="14099768" y="3565620"/>
            <a:ext cx="2613130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1F497D"/>
                </a:solidFill>
                <a:latin typeface="Cambria" panose="02040503050406030204" pitchFamily="18" charset="0"/>
              </a:rPr>
              <a:t>ЦЭПП</a:t>
            </a:r>
          </a:p>
        </p:txBody>
      </p:sp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15516276" y="4103279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86,1%</a:t>
            </a:r>
          </a:p>
        </p:txBody>
      </p:sp>
      <p:graphicFrame>
        <p:nvGraphicFramePr>
          <p:cNvPr id="59" name="Диаграмма 58"/>
          <p:cNvGraphicFramePr/>
          <p:nvPr>
            <p:extLst>
              <p:ext uri="{D42A27DB-BD31-4B8C-83A1-F6EECF244321}">
                <p14:modId xmlns:p14="http://schemas.microsoft.com/office/powerpoint/2010/main" val="4167822986"/>
              </p:ext>
            </p:extLst>
          </p:nvPr>
        </p:nvGraphicFramePr>
        <p:xfrm>
          <a:off x="11961087" y="723427"/>
          <a:ext cx="2547997" cy="182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0" name="Прямоугольник 59"/>
          <p:cNvSpPr/>
          <p:nvPr/>
        </p:nvSpPr>
        <p:spPr>
          <a:xfrm>
            <a:off x="11915412" y="790419"/>
            <a:ext cx="2613130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1F497D"/>
                </a:solidFill>
                <a:latin typeface="Cambria" panose="02040503050406030204" pitchFamily="18" charset="0"/>
              </a:rPr>
              <a:t>ИТОГО</a:t>
            </a:r>
          </a:p>
        </p:txBody>
      </p:sp>
      <p:sp>
        <p:nvSpPr>
          <p:cNvPr id="61" name="Text Box 13"/>
          <p:cNvSpPr txBox="1">
            <a:spLocks noChangeArrowheads="1"/>
          </p:cNvSpPr>
          <p:nvPr/>
        </p:nvSpPr>
        <p:spPr bwMode="auto">
          <a:xfrm>
            <a:off x="13346143" y="1127643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81,5%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0682" y="2449712"/>
            <a:ext cx="2613130" cy="1763093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effectLst>
            <a:glow rad="330200">
              <a:srgbClr val="00B0F0">
                <a:alpha val="4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black"/>
              </a:solidFill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АНАЛИЗ ОРГАНИЗАЦИОННО-ШТАТНОЙ СТРУКТУРЫ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white"/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320748145"/>
              </p:ext>
            </p:extLst>
          </p:nvPr>
        </p:nvGraphicFramePr>
        <p:xfrm>
          <a:off x="3733719" y="2275098"/>
          <a:ext cx="2547997" cy="1886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3468610" y="2450390"/>
            <a:ext cx="3028756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ТЕРРИТОРИАЛЬНЫЕ ОРГАНЫ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5125298" y="2722220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77,2%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980739896"/>
              </p:ext>
            </p:extLst>
          </p:nvPr>
        </p:nvGraphicFramePr>
        <p:xfrm>
          <a:off x="7260122" y="2276890"/>
          <a:ext cx="2547997" cy="1910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6684058" y="2520076"/>
            <a:ext cx="3744416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СВФ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8628274" y="2826285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77,3%</a:t>
            </a: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4115174283"/>
              </p:ext>
            </p:extLst>
          </p:nvPr>
        </p:nvGraphicFramePr>
        <p:xfrm>
          <a:off x="7183674" y="4260981"/>
          <a:ext cx="2547997" cy="1905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7911109" y="4571698"/>
            <a:ext cx="1126540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РПСО</a:t>
            </a: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8531464" y="4890557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71,3%</a:t>
            </a: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560516626"/>
              </p:ext>
            </p:extLst>
          </p:nvPr>
        </p:nvGraphicFramePr>
        <p:xfrm>
          <a:off x="90249" y="4267565"/>
          <a:ext cx="2547997" cy="1877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81537" y="4550597"/>
            <a:ext cx="2613130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ВУЗы</a:t>
            </a: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1481828" y="4769559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76,0%</a:t>
            </a: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901831633"/>
              </p:ext>
            </p:extLst>
          </p:nvPr>
        </p:nvGraphicFramePr>
        <p:xfrm>
          <a:off x="3660975" y="4267565"/>
          <a:ext cx="2547997" cy="1853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3" name="Прямоугольник 42"/>
          <p:cNvSpPr/>
          <p:nvPr/>
        </p:nvSpPr>
        <p:spPr>
          <a:xfrm>
            <a:off x="3353745" y="4344710"/>
            <a:ext cx="3213997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МЕДИЦИНСКИЕ УЧРЕЖДЕНИЯ</a:t>
            </a: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5043411" y="4603919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98,2%</a:t>
            </a:r>
          </a:p>
        </p:txBody>
      </p:sp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4248765895"/>
              </p:ext>
            </p:extLst>
          </p:nvPr>
        </p:nvGraphicFramePr>
        <p:xfrm>
          <a:off x="209099" y="2350781"/>
          <a:ext cx="2547997" cy="1904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48" name="Прямоугольник 47"/>
          <p:cNvSpPr/>
          <p:nvPr/>
        </p:nvSpPr>
        <p:spPr>
          <a:xfrm>
            <a:off x="147053" y="2376639"/>
            <a:ext cx="2613130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ИТОГО ЗА РФ</a:t>
            </a:r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1600677" y="2632889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90,3%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5842413" y="-970298"/>
            <a:ext cx="964901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6838037" y="-1614653"/>
            <a:ext cx="7657763" cy="416098"/>
          </a:xfrm>
          <a:prstGeom prst="rect">
            <a:avLst/>
          </a:prstGeom>
        </p:spPr>
        <p:txBody>
          <a:bodyPr wrap="square" lIns="107275" tIns="53637" rIns="107275" bIns="53637">
            <a:spAutoFit/>
          </a:bodyPr>
          <a:lstStyle/>
          <a:p>
            <a:pPr algn="ctr" defTabSz="1072743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</a:rPr>
              <a:t>Численность специалистов психологической службы МЧС России</a:t>
            </a:r>
            <a:endParaRPr lang="ru-RU" sz="2000" i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Группа 61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65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69" name="Прямоугольник 68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Прямоугольник 69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Прямоугольник 70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7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4" name="TextBox 63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15</a:t>
              </a: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1923354" y="1926482"/>
            <a:ext cx="6403888" cy="416098"/>
          </a:xfrm>
          <a:prstGeom prst="rect">
            <a:avLst/>
          </a:prstGeom>
        </p:spPr>
        <p:txBody>
          <a:bodyPr wrap="square" lIns="107275" tIns="53637" rIns="107275" bIns="53637">
            <a:spAutoFit/>
          </a:bodyPr>
          <a:lstStyle/>
          <a:p>
            <a:pPr algn="just" defTabSz="1072743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ea typeface="Calibri" panose="020F0502020204030204" pitchFamily="34" charset="0"/>
              </a:rPr>
              <a:t>Численность медицинского персонала МЧС России</a:t>
            </a:r>
            <a:endParaRPr lang="ru-RU" sz="2000" b="1" i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дзаголовок 2"/>
          <p:cNvSpPr txBox="1">
            <a:spLocks/>
          </p:cNvSpPr>
          <p:nvPr/>
        </p:nvSpPr>
        <p:spPr>
          <a:xfrm>
            <a:off x="81537" y="681036"/>
            <a:ext cx="9708001" cy="128513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В целях укомплектования квалифицированными кадрами, всестороннего медицинского обеспечения и снабжения медицинской техникой и имуществом продолжена работа по комплектованию медицинских подразделений в территориальных органах и учреждениях МЧС России личным составом:</a:t>
            </a:r>
          </a:p>
        </p:txBody>
      </p:sp>
    </p:spTree>
    <p:extLst>
      <p:ext uri="{BB962C8B-B14F-4D97-AF65-F5344CB8AC3E}">
        <p14:creationId xmlns:p14="http://schemas.microsoft.com/office/powerpoint/2010/main" val="57476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АНАЛИЗ ОРГАНИЗАЦИОННО-ШТАТНОЙ СТРУКТУРЫ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189789"/>
              </p:ext>
            </p:extLst>
          </p:nvPr>
        </p:nvGraphicFramePr>
        <p:xfrm>
          <a:off x="5105945" y="1192984"/>
          <a:ext cx="4634071" cy="5067669"/>
        </p:xfrm>
        <a:graphic>
          <a:graphicData uri="http://schemas.openxmlformats.org/drawingml/2006/table">
            <a:tbl>
              <a:tblPr firstRow="1" bandRow="1"/>
              <a:tblGrid>
                <a:gridCol w="639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3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26054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ФО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Субъект ГУ МЧС России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8323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СФО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Омская область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32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СФО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Республика Хакасия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832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ПФО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32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ЦФО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Смоленская область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832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ЦФО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Тверская область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7" name="Таблица 46"/>
          <p:cNvGraphicFramePr>
            <a:graphicFrameLocks noGrp="1"/>
          </p:cNvGraphicFramePr>
          <p:nvPr/>
        </p:nvGraphicFramePr>
        <p:xfrm>
          <a:off x="140528" y="4168739"/>
          <a:ext cx="4634071" cy="2081936"/>
        </p:xfrm>
        <a:graphic>
          <a:graphicData uri="http://schemas.openxmlformats.org/drawingml/2006/table">
            <a:tbl>
              <a:tblPr firstRow="1" bandRow="1"/>
              <a:tblGrid>
                <a:gridCol w="611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4800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ФО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Субъект ГУ МЧС России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68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СЗФО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Ненецкий АО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568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СКФО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Республика Ингушетия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57278" y="3795833"/>
            <a:ext cx="4895721" cy="369310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Отделы (отделения, группы) </a:t>
            </a:r>
            <a:r>
              <a:rPr lang="ru-RU" sz="1800" b="1" dirty="0">
                <a:latin typeface="Cambria" panose="02040503050406030204" pitchFamily="18" charset="0"/>
              </a:rPr>
              <a:t>НЕ СОЗДАНЫ</a:t>
            </a: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134067" y="1201400"/>
          <a:ext cx="4634071" cy="2255520"/>
        </p:xfrm>
        <a:graphic>
          <a:graphicData uri="http://schemas.openxmlformats.org/drawingml/2006/table">
            <a:tbl>
              <a:tblPr firstRow="1" bandRow="1"/>
              <a:tblGrid>
                <a:gridCol w="611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0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ФО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Субъект ГУ МЧС России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ДФО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Еврейская АО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ДФО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Республика Бурятия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СКФО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Республика Дагестан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СКФО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Чеченская Республика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ЦФО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Рязанская область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310677" y="583171"/>
            <a:ext cx="4088128" cy="646309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algn="ctr"/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Должность начальника отделения </a:t>
            </a:r>
          </a:p>
          <a:p>
            <a:pPr algn="ctr"/>
            <a:r>
              <a:rPr lang="ru-RU" sz="1800" b="1" dirty="0">
                <a:latin typeface="Cambria" panose="02040503050406030204" pitchFamily="18" charset="0"/>
              </a:rPr>
              <a:t>ОТСУТСТВУЕТ ПО ШТАТУ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30643" y="589627"/>
            <a:ext cx="3991948" cy="646309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algn="ctr"/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На должность начальника отдела</a:t>
            </a:r>
            <a:r>
              <a:rPr lang="ru-RU" sz="1800" b="1" dirty="0"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ru-RU" sz="1800" b="1" dirty="0">
                <a:latin typeface="Cambria" panose="02040503050406030204" pitchFamily="18" charset="0"/>
              </a:rPr>
              <a:t>НЕ НАЗНАЧЕН СПЕЦИАЛИСТ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Прямоугольник 36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832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4441006" y="-1912605"/>
            <a:ext cx="9536593" cy="1518081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7733" y="2036699"/>
            <a:ext cx="9728655" cy="931882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7733" y="963197"/>
            <a:ext cx="9745899" cy="900048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6030112" y="-1646817"/>
            <a:ext cx="9536593" cy="635205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МЕДИЦИНСКОГО ОБЕСПЕЧЕНИЯ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-5309773" y="-1690403"/>
            <a:ext cx="8833187" cy="67879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табелей оснащенности</a:t>
            </a:r>
            <a:r>
              <a:rPr lang="ru-RU" sz="16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в главных управлениях МЧС России </a:t>
            </a:r>
            <a:r>
              <a:rPr lang="ru-RU" sz="1800" i="1" dirty="0">
                <a:solidFill>
                  <a:prstClr val="black"/>
                </a:solidFill>
                <a:latin typeface="Cambria" panose="02040503050406030204" pitchFamily="18" charset="0"/>
              </a:rPr>
              <a:t>(в соответствии с приказом МЧС России № 868 от 14.12.2021 и №911ДСП от 24.05.2022)</a:t>
            </a:r>
            <a:endParaRPr lang="ru-RU" sz="1600" i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6013179" y="-1765205"/>
            <a:ext cx="720341" cy="755279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915"/>
            <a:r>
              <a:rPr lang="ru-RU" sz="4401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</a:t>
            </a: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-97368" y="571310"/>
            <a:ext cx="10100734" cy="45960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СОГЛАСОВАНО: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354021" y="1041988"/>
            <a:ext cx="8280303" cy="67879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изменения</a:t>
            </a:r>
            <a:r>
              <a:rPr lang="ru-RU" sz="2000" b="1" dirty="0">
                <a:ln>
                  <a:solidFill>
                    <a:srgbClr val="FF8021">
                      <a:lumMod val="50000"/>
                    </a:srgbClr>
                  </a:solidFill>
                </a:ln>
                <a:solidFill>
                  <a:srgbClr val="FFB37A"/>
                </a:solidFill>
                <a:latin typeface="Cambria" panose="020405030504060302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в штатные расписания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главных управлений МЧС России                            </a:t>
            </a:r>
            <a:r>
              <a:rPr lang="ru-RU" sz="1800" i="1" dirty="0">
                <a:solidFill>
                  <a:prstClr val="black"/>
                </a:solidFill>
                <a:latin typeface="Cambria" panose="02040503050406030204" pitchFamily="18" charset="0"/>
              </a:rPr>
              <a:t>(5 изменений в штатные расписания не согласованы)</a:t>
            </a:r>
            <a:endParaRPr lang="ru-RU" sz="1600" i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39760" y="874603"/>
            <a:ext cx="771637" cy="816707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915"/>
            <a:r>
              <a:rPr lang="ru-RU" sz="48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46683" y="1950673"/>
            <a:ext cx="771637" cy="816707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915"/>
            <a:r>
              <a:rPr lang="ru-RU" sz="48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3600" dirty="0">
              <a:ln>
                <a:solidFill>
                  <a:srgbClr val="0070C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1367271" y="2012980"/>
            <a:ext cx="8267054" cy="67879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материалов на кандидатов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, предлагаемых к назначению на должности начальников отделов медико-психологического обеспечения </a:t>
            </a:r>
            <a:r>
              <a:rPr lang="ru-RU" sz="1800" i="1" dirty="0">
                <a:solidFill>
                  <a:prstClr val="black"/>
                </a:solidFill>
                <a:latin typeface="Cambria" panose="02040503050406030204" pitchFamily="18" charset="0"/>
              </a:rPr>
              <a:t>(2 не согласовано)</a:t>
            </a:r>
            <a:endParaRPr lang="ru-RU" sz="1600" i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Подзаголовок 2"/>
          <p:cNvSpPr txBox="1">
            <a:spLocks/>
          </p:cNvSpPr>
          <p:nvPr/>
        </p:nvSpPr>
        <p:spPr>
          <a:xfrm>
            <a:off x="4441006" y="-1931013"/>
            <a:ext cx="9596602" cy="132976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Организован информационный обмен и взаимодействие с Минздравом России и ФМБА России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по подготовке к </a:t>
            </a:r>
            <a:r>
              <a:rPr lang="ru-RU" sz="1800" dirty="0">
                <a:solidFill>
                  <a:srgbClr val="21274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межведомственному опытно-исследовательскому учению сил и средств единой государственной системы предупреждения и ликвидации чрезвычайных ситуаций в Арктической зоне Российской Федерации (Безопасная Арктика – 2023)</a:t>
            </a: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7733" y="5146264"/>
            <a:ext cx="9728655" cy="1016933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1419367" y="5161281"/>
            <a:ext cx="8214957" cy="67879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спортивно-массовых и траурных мероприятий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, в том числе обеспечение группировок сил и средств, принимавших участие в ликвидации ЧС, пожаров и гуманитарных операций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39759" y="5062847"/>
            <a:ext cx="771637" cy="816707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915"/>
            <a:r>
              <a:rPr lang="ru-RU" sz="48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lang="ru-RU" sz="3600" dirty="0">
              <a:ln>
                <a:solidFill>
                  <a:srgbClr val="0070C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одзаголовок 2"/>
          <p:cNvSpPr txBox="1">
            <a:spLocks/>
          </p:cNvSpPr>
          <p:nvPr/>
        </p:nvSpPr>
        <p:spPr>
          <a:xfrm>
            <a:off x="-97368" y="3191640"/>
            <a:ext cx="10100734" cy="45960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ОРГАНИЗОВАНО :</a:t>
            </a: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-97368" y="1489206"/>
            <a:ext cx="1645894" cy="364623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АППГ: 41</a:t>
            </a:r>
            <a:endParaRPr lang="ru-RU" sz="1600" b="1" i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-97368" y="2567561"/>
            <a:ext cx="1645894" cy="364623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АППГ: 14</a:t>
            </a:r>
            <a:endParaRPr lang="ru-RU" sz="1600" b="1" i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7733" y="3542973"/>
            <a:ext cx="9728655" cy="908055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одзаголовок 2"/>
          <p:cNvSpPr txBox="1">
            <a:spLocks/>
          </p:cNvSpPr>
          <p:nvPr/>
        </p:nvSpPr>
        <p:spPr>
          <a:xfrm>
            <a:off x="1341271" y="3610055"/>
            <a:ext cx="8293053" cy="67879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стажировок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, в целях контроля и оказания методической помощи по организации медицинского и психологического обеспечения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57903" y="3439019"/>
            <a:ext cx="463860" cy="816707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915"/>
            <a:r>
              <a:rPr lang="ru-RU" sz="48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3600" dirty="0">
              <a:ln>
                <a:solidFill>
                  <a:srgbClr val="0070C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Подзаголовок 2"/>
          <p:cNvSpPr txBox="1">
            <a:spLocks/>
          </p:cNvSpPr>
          <p:nvPr/>
        </p:nvSpPr>
        <p:spPr>
          <a:xfrm>
            <a:off x="-365991" y="4765409"/>
            <a:ext cx="10100734" cy="45960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ОРГАНИЗОВАНО МЕДИЦИНСКОЕ ОБЕСПЕЧЕНИЕ:</a:t>
            </a:r>
          </a:p>
        </p:txBody>
      </p:sp>
      <p:sp>
        <p:nvSpPr>
          <p:cNvPr id="47" name="Подзаголовок 2"/>
          <p:cNvSpPr txBox="1">
            <a:spLocks/>
          </p:cNvSpPr>
          <p:nvPr/>
        </p:nvSpPr>
        <p:spPr>
          <a:xfrm>
            <a:off x="-97368" y="4066954"/>
            <a:ext cx="1645894" cy="364623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АППГ: 0</a:t>
            </a:r>
            <a:endParaRPr lang="ru-RU" sz="1600" b="1" i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Подзаголовок 2"/>
          <p:cNvSpPr txBox="1">
            <a:spLocks/>
          </p:cNvSpPr>
          <p:nvPr/>
        </p:nvSpPr>
        <p:spPr>
          <a:xfrm>
            <a:off x="-97368" y="5732354"/>
            <a:ext cx="1645894" cy="364623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АППГ: 29</a:t>
            </a:r>
            <a:endParaRPr lang="ru-RU" sz="1600" b="1" i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52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56" name="Прямоугольник 55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Прямоугольник 56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Прямоугольник 57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4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TextBox 50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6523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294300" y="657132"/>
            <a:ext cx="9340025" cy="68569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В соответствии с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постановлением Правительства РФ от 16.04.2012 № 291 «Положение о лицензировании медицинской деятельности»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получено лицензий:</a:t>
            </a: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ЛИЦЕНЗИРОВАНИЕ МЕДИЦИНСКОЙ ДЕЯТЕЛЬНОСТИ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277498" y="5763698"/>
            <a:ext cx="9340025" cy="56843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>
                <a:solidFill>
                  <a:srgbClr val="FF0000"/>
                </a:solidFill>
                <a:latin typeface="Cambria" panose="02040503050406030204" pitchFamily="18" charset="0"/>
              </a:rPr>
              <a:t>ОТСУТСТВУЮТ ЛИЦЕНЗИИ НА ОСУЩЕСТВЛЕНИЕ МЕДИЦИНСКОЙ ДЕЯТЕЛЬНОСТИ: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i="1" dirty="0">
                <a:solidFill>
                  <a:prstClr val="black"/>
                </a:solidFill>
                <a:latin typeface="Cambria" panose="02040503050406030204" pitchFamily="18" charset="0"/>
              </a:rPr>
              <a:t>Красноярский КАСЦ, Южный АСЦ; УРПСО, СРПСО и 39 территориальных органов МЧС России.</a:t>
            </a: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4515" y="4280066"/>
            <a:ext cx="9906000" cy="45719"/>
          </a:xfrm>
          <a:prstGeom prst="rect">
            <a:avLst/>
          </a:prstGeom>
          <a:gradFill>
            <a:gsLst>
              <a:gs pos="54000">
                <a:srgbClr val="00B0F0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140425252"/>
              </p:ext>
            </p:extLst>
          </p:nvPr>
        </p:nvGraphicFramePr>
        <p:xfrm>
          <a:off x="7386000" y="1418558"/>
          <a:ext cx="2520000" cy="2991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Стрелка вниз 19"/>
          <p:cNvSpPr/>
          <p:nvPr/>
        </p:nvSpPr>
        <p:spPr>
          <a:xfrm rot="10800000">
            <a:off x="10584588" y="3814092"/>
            <a:ext cx="243561" cy="1090884"/>
          </a:xfrm>
          <a:prstGeom prst="downArrow">
            <a:avLst/>
          </a:prstGeom>
          <a:pattFill prst="ltDnDiag">
            <a:fgClr>
              <a:srgbClr val="00823B"/>
            </a:fgClr>
            <a:bgClr>
              <a:sysClr val="window" lastClr="FFFFFF"/>
            </a:bgClr>
          </a:pattFill>
          <a:ln w="12700" cap="flat" cmpd="sng" algn="ctr">
            <a:solidFill>
              <a:srgbClr val="00823B"/>
            </a:solidFill>
            <a:prstDash val="solid"/>
          </a:ln>
          <a:effectLst/>
        </p:spPr>
        <p:txBody>
          <a:bodyPr lIns="123497" tIns="61746" rIns="123497" bIns="61746"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92">
              <a:defRPr/>
            </a:pPr>
            <a:endParaRPr lang="ru-RU" sz="252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Куб 1"/>
          <p:cNvSpPr/>
          <p:nvPr/>
        </p:nvSpPr>
        <p:spPr>
          <a:xfrm>
            <a:off x="8857149" y="1967864"/>
            <a:ext cx="681038" cy="602822"/>
          </a:xfrm>
          <a:prstGeom prst="cube">
            <a:avLst>
              <a:gd name="adj" fmla="val 31201"/>
            </a:avLst>
          </a:prstGeom>
          <a:solidFill>
            <a:schemeClr val="accent3">
              <a:lumMod val="60000"/>
              <a:lumOff val="40000"/>
              <a:alpha val="29000"/>
            </a:schemeClr>
          </a:solidFill>
          <a:ln w="6350">
            <a:solidFill>
              <a:srgbClr val="3E670D"/>
            </a:solidFill>
          </a:ln>
          <a:scene3d>
            <a:camera prst="orthographicFront">
              <a:rot lat="24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697537057"/>
              </p:ext>
            </p:extLst>
          </p:nvPr>
        </p:nvGraphicFramePr>
        <p:xfrm>
          <a:off x="186268" y="1212475"/>
          <a:ext cx="7317617" cy="3053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948891" y="3524007"/>
            <a:ext cx="1231271" cy="539221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ФКУ, ФГБУ, ФАУ и др.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91373" y="3495128"/>
            <a:ext cx="1501808" cy="32377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СВФ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08129" y="3466100"/>
            <a:ext cx="1501808" cy="32377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ВУЗы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13407" y="3447528"/>
            <a:ext cx="1501808" cy="32377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РПСО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13757" y="3423533"/>
            <a:ext cx="1501808" cy="32377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ГУ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10101988" y="2336152"/>
            <a:ext cx="482600" cy="143933"/>
          </a:xfrm>
          <a:custGeom>
            <a:avLst/>
            <a:gdLst>
              <a:gd name="connsiteX0" fmla="*/ 0 w 482600"/>
              <a:gd name="connsiteY0" fmla="*/ 143933 h 143933"/>
              <a:gd name="connsiteX1" fmla="*/ 482600 w 482600"/>
              <a:gd name="connsiteY1" fmla="*/ 143933 h 143933"/>
              <a:gd name="connsiteX2" fmla="*/ 482600 w 482600"/>
              <a:gd name="connsiteY2" fmla="*/ 0 h 143933"/>
              <a:gd name="connsiteX3" fmla="*/ 169333 w 482600"/>
              <a:gd name="connsiteY3" fmla="*/ 0 h 143933"/>
              <a:gd name="connsiteX4" fmla="*/ 0 w 482600"/>
              <a:gd name="connsiteY4" fmla="*/ 143933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600" h="143933">
                <a:moveTo>
                  <a:pt x="0" y="143933"/>
                </a:moveTo>
                <a:lnTo>
                  <a:pt x="482600" y="143933"/>
                </a:lnTo>
                <a:lnTo>
                  <a:pt x="482600" y="0"/>
                </a:lnTo>
                <a:lnTo>
                  <a:pt x="169333" y="0"/>
                </a:lnTo>
                <a:lnTo>
                  <a:pt x="0" y="143933"/>
                </a:lnTo>
                <a:close/>
              </a:path>
            </a:pathLst>
          </a:custGeom>
          <a:pattFill prst="dkUpDiag">
            <a:fgClr>
              <a:srgbClr val="BB6B5E"/>
            </a:fgClr>
            <a:bgClr>
              <a:srgbClr val="C1BBBA"/>
            </a:bgClr>
          </a:pattFill>
          <a:ln>
            <a:solidFill>
              <a:srgbClr val="F9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 rot="10800000">
            <a:off x="10271233" y="2707745"/>
            <a:ext cx="631233" cy="326607"/>
          </a:xfrm>
          <a:prstGeom prst="downArrow">
            <a:avLst>
              <a:gd name="adj1" fmla="val 50000"/>
              <a:gd name="adj2" fmla="val 52709"/>
            </a:avLst>
          </a:prstGeom>
          <a:pattFill prst="wdDnDiag">
            <a:fgClr>
              <a:srgbClr val="00823B"/>
            </a:fgClr>
            <a:bgClr>
              <a:sysClr val="window" lastClr="FFFFFF"/>
            </a:bgClr>
          </a:pattFill>
          <a:ln w="12700" cap="flat" cmpd="sng" algn="ctr">
            <a:solidFill>
              <a:srgbClr val="00823B"/>
            </a:solidFill>
            <a:prstDash val="solid"/>
          </a:ln>
          <a:effectLst/>
          <a:scene3d>
            <a:camera prst="orthographicFront">
              <a:rot lat="12000000" lon="3600000" rev="0"/>
            </a:camera>
            <a:lightRig rig="contrasting" dir="t">
              <a:rot lat="0" lon="0" rev="3000000"/>
            </a:lightRig>
          </a:scene3d>
          <a:sp3d extrusionH="76200"/>
        </p:spPr>
        <p:txBody>
          <a:bodyPr lIns="123497" tIns="61746" rIns="123497" bIns="61746" rtlCol="0" anchor="ctr"/>
          <a:lstStyle/>
          <a:p>
            <a:pPr algn="ctr" defTabSz="1280192">
              <a:defRPr/>
            </a:pPr>
            <a:endParaRPr lang="ru-RU" sz="252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637630" y="2160710"/>
            <a:ext cx="941347" cy="340142"/>
          </a:xfrm>
          <a:prstGeom prst="rect">
            <a:avLst/>
          </a:prstGeom>
          <a:noFill/>
        </p:spPr>
        <p:txBody>
          <a:bodyPr wrap="square" lIns="123497" tIns="61746" rIns="123497" bIns="61746" rtlCol="0">
            <a:spAutoFit/>
          </a:bodyPr>
          <a:lstStyle>
            <a:defPPr>
              <a:defRPr lang="uk-UA"/>
            </a:defPPr>
            <a:lvl1pPr algn="ctr" defTabSz="1280160">
              <a:defRPr b="1">
                <a:solidFill>
                  <a:schemeClr val="bg2">
                    <a:lumMod val="50000"/>
                  </a:schemeClr>
                </a:solidFill>
                <a:latin typeface="Calibri"/>
              </a:defRPr>
            </a:lvl1pPr>
          </a:lstStyle>
          <a:p>
            <a:r>
              <a:rPr lang="ru-RU" sz="1400" dirty="0">
                <a:solidFill>
                  <a:srgbClr val="00823B"/>
                </a:solidFill>
              </a:rPr>
              <a:t>12,8%</a:t>
            </a: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294300" y="5242786"/>
            <a:ext cx="9340025" cy="52091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>
                <a:solidFill>
                  <a:srgbClr val="FF0000"/>
                </a:solidFill>
                <a:latin typeface="Cambria" panose="02040503050406030204" pitchFamily="18" charset="0"/>
              </a:rPr>
              <a:t>В ХУДШУЮ СТОРОНУ ОТМЕЧАЮТСЯ: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i="1" dirty="0">
                <a:solidFill>
                  <a:prstClr val="black"/>
                </a:solidFill>
                <a:latin typeface="Cambria" panose="02040503050406030204" pitchFamily="18" charset="0"/>
              </a:rPr>
              <a:t>ГУ МЧС России по Смоленской, Пензенской, Ульяновской областям, СРПСО, УРПСО.</a:t>
            </a: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0" y="4375756"/>
            <a:ext cx="9920515" cy="56843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ОСНОВНЫЕ ПРИЧИНЫ НИЗКОГО ОХВАТА ЛИЦЕНЗИРОВАНИЕМ</a:t>
            </a: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Подзаголовок 2"/>
          <p:cNvSpPr txBox="1">
            <a:spLocks/>
          </p:cNvSpPr>
          <p:nvPr/>
        </p:nvSpPr>
        <p:spPr>
          <a:xfrm>
            <a:off x="156130" y="4633195"/>
            <a:ext cx="9340025" cy="894148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SzPct val="100000"/>
              <a:buAutoNum type="arabicPeriod"/>
            </a:pPr>
            <a:r>
              <a:rPr lang="ru-RU" sz="1400" b="1" i="1" dirty="0">
                <a:solidFill>
                  <a:prstClr val="black"/>
                </a:solidFill>
                <a:latin typeface="Cambria" panose="02040503050406030204" pitchFamily="18" charset="0"/>
              </a:rPr>
              <a:t>Приведение кабинетов в соответствие с лицензионными требованиями (10 ТО и 2 учреждения).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Tx/>
              <a:buSzPct val="100000"/>
              <a:buAutoNum type="arabicPeriod"/>
            </a:pPr>
            <a:r>
              <a:rPr lang="ru-RU" sz="1400" b="1" i="1" dirty="0">
                <a:solidFill>
                  <a:prstClr val="black"/>
                </a:solidFill>
                <a:latin typeface="Cambria" panose="02040503050406030204" pitchFamily="18" charset="0"/>
              </a:rPr>
              <a:t>Отсутствие медицинских специалистов (9 ТО и 1 учреждения).</a:t>
            </a:r>
          </a:p>
          <a:p>
            <a:pPr marL="335278" indent="-335278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46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50" name="Прямоугольник 4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Прямоугольник 50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Прямоугольник 51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8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5094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45" y="2953467"/>
            <a:ext cx="3361022" cy="3361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90" y="3811383"/>
            <a:ext cx="3707452" cy="2420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261" y="-1888090"/>
            <a:ext cx="3056466" cy="4617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443" y="-1831981"/>
            <a:ext cx="2142166" cy="1348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ОСНАЩЕНИЕ МЕДИЦИНСКИМ ОБОРУДОВАНИЕМ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187537" y="569831"/>
            <a:ext cx="6140030" cy="118558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Завершена работа по дооснащению/переоснащению медицинским оборудованием ФГБУ ВЦЭРМ им. А.М. Никифорова в рамках федерального проекта «Борьба с онкологическими заболеваниями» проводимая в период 2020-2022 </a:t>
            </a:r>
            <a:r>
              <a:rPr lang="ru-RU" sz="1800" dirty="0" err="1">
                <a:solidFill>
                  <a:prstClr val="black"/>
                </a:solidFill>
                <a:latin typeface="Cambria" panose="02040503050406030204" pitchFamily="18" charset="0"/>
              </a:rPr>
              <a:t>г.г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197" y="2911732"/>
            <a:ext cx="2016971" cy="1344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/>
          <a:srcRect l="4058"/>
          <a:stretch/>
        </p:blipFill>
        <p:spPr>
          <a:xfrm>
            <a:off x="6359094" y="719198"/>
            <a:ext cx="3420148" cy="2559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Подзаголовок 2"/>
          <p:cNvSpPr txBox="1">
            <a:spLocks/>
          </p:cNvSpPr>
          <p:nvPr/>
        </p:nvSpPr>
        <p:spPr>
          <a:xfrm>
            <a:off x="6359093" y="3454586"/>
            <a:ext cx="3420148" cy="1847332"/>
          </a:xfrm>
          <a:prstGeom prst="rect">
            <a:avLst/>
          </a:prstGeom>
          <a:ln>
            <a:noFill/>
          </a:ln>
          <a:effectLst>
            <a:glow rad="241300">
              <a:srgbClr val="00B050">
                <a:alpha val="42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600" b="1">
                <a:solidFill>
                  <a:prstClr val="black"/>
                </a:solidFill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dirty="0"/>
              <a:t>В рамках федерального проекта «Борьба с онкологическими заболеваниями» Минздрава России в ФГБУ ВЦЭРМ им. А.М. Никифорова закуплено </a:t>
            </a:r>
            <a:r>
              <a:rPr lang="ru-RU" dirty="0">
                <a:solidFill>
                  <a:srgbClr val="0336CD"/>
                </a:solidFill>
              </a:rPr>
              <a:t>26 единиц</a:t>
            </a:r>
            <a:r>
              <a:rPr lang="ru-RU" dirty="0"/>
              <a:t> медицинского имущества. </a:t>
            </a:r>
          </a:p>
        </p:txBody>
      </p:sp>
      <p:sp>
        <p:nvSpPr>
          <p:cNvPr id="36" name="Подзаголовок 2"/>
          <p:cNvSpPr txBox="1">
            <a:spLocks/>
          </p:cNvSpPr>
          <p:nvPr/>
        </p:nvSpPr>
        <p:spPr>
          <a:xfrm>
            <a:off x="1226908" y="-1409870"/>
            <a:ext cx="3420148" cy="459526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</a:rPr>
              <a:t>медицинское имущество: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9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3" name="Прямоугольник 42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Прямоугольник 43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Прямоугольник 44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</a:t>
              </a: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7" y="2144611"/>
            <a:ext cx="2441491" cy="1537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54" y="1735634"/>
            <a:ext cx="2016971" cy="1344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Подзаголовок 2"/>
          <p:cNvSpPr txBox="1">
            <a:spLocks/>
          </p:cNvSpPr>
          <p:nvPr/>
        </p:nvSpPr>
        <p:spPr>
          <a:xfrm>
            <a:off x="6369390" y="5447863"/>
            <a:ext cx="3420148" cy="8636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241300">
              <a:schemeClr val="accent5">
                <a:lumMod val="75000"/>
                <a:alpha val="42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Достигнуты показатели по выполнению федерального проекта на 100%.</a:t>
            </a:r>
          </a:p>
        </p:txBody>
      </p:sp>
    </p:spTree>
    <p:extLst>
      <p:ext uri="{BB962C8B-B14F-4D97-AF65-F5344CB8AC3E}">
        <p14:creationId xmlns:p14="http://schemas.microsoft.com/office/powerpoint/2010/main" val="2419281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Группа 90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92" name="Группа 9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9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98" name="Прямоугольник 97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Прямоугольник 98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Прямоугольник 99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95" name="Рисунок 9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3" name="TextBox 9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026085" y="641283"/>
            <a:ext cx="3033851" cy="323777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</a:rPr>
              <a:t>ШТАТ УПРАВЛЕНИЯ В 2022 ГОДУ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5677761" y="1825465"/>
            <a:ext cx="3936116" cy="783193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лечебно-профилактической работы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(7 чел. / 5 чел.)</a:t>
            </a:r>
          </a:p>
          <a:p>
            <a:pPr algn="ctr" defTabSz="432000">
              <a:spcAft>
                <a:spcPts val="0"/>
              </a:spcAft>
            </a:pPr>
            <a:r>
              <a:rPr lang="ru-RU" sz="1100" b="1" dirty="0">
                <a:solidFill>
                  <a:srgbClr val="C00000"/>
                </a:solidFill>
                <a:latin typeface="Cambria" pitchFamily="18" charset="0"/>
              </a:rPr>
              <a:t>Планируется 2 чел.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5674406" y="2684127"/>
            <a:ext cx="3939469" cy="791706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планирования медицинского обеспечения и нормативного сопровождения (7 чел. / 5 чел.)</a:t>
            </a:r>
          </a:p>
          <a:p>
            <a:pPr algn="ctr" defTabSz="432000">
              <a:spcAft>
                <a:spcPts val="0"/>
              </a:spcAft>
            </a:pPr>
            <a:r>
              <a:rPr lang="ru-RU" sz="1100" b="1" dirty="0">
                <a:solidFill>
                  <a:srgbClr val="C00000"/>
                </a:solidFill>
                <a:latin typeface="Cambria" pitchFamily="18" charset="0"/>
              </a:rPr>
              <a:t>Планируется 2 чел.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677761" y="3932196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медицинского и психологического обеспечения (7 чел. / 5 чел.)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5677761" y="4584715"/>
            <a:ext cx="3936116" cy="39159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медицинского снабжения (5 чел. / 3 чел.)</a:t>
            </a:r>
          </a:p>
        </p:txBody>
      </p:sp>
      <p:sp>
        <p:nvSpPr>
          <p:cNvPr id="76" name="Скругленный прямоугольник 75"/>
          <p:cNvSpPr/>
          <p:nvPr/>
        </p:nvSpPr>
        <p:spPr>
          <a:xfrm flipH="1">
            <a:off x="5677761" y="5434412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 статистического учета и анализа деятельности 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(5 чел. / 4 чел.)</a:t>
            </a: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СТРУКТУРА УПРАВЛЕНИЯ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34" name="Соединительная линия уступом 133"/>
          <p:cNvCxnSpPr>
            <a:endCxn id="132" idx="1"/>
          </p:cNvCxnSpPr>
          <p:nvPr/>
        </p:nvCxnSpPr>
        <p:spPr>
          <a:xfrm rot="16200000" flipH="1">
            <a:off x="3340381" y="3177080"/>
            <a:ext cx="3951792" cy="22060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>
            <a:stCxn id="127" idx="1"/>
          </p:cNvCxnSpPr>
          <p:nvPr/>
        </p:nvCxnSpPr>
        <p:spPr>
          <a:xfrm flipH="1">
            <a:off x="5205974" y="1592039"/>
            <a:ext cx="220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>
            <a:stCxn id="130" idx="1"/>
          </p:cNvCxnSpPr>
          <p:nvPr/>
        </p:nvCxnSpPr>
        <p:spPr>
          <a:xfrm flipH="1">
            <a:off x="5205974" y="3708445"/>
            <a:ext cx="220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Соединительная линия уступом 144"/>
          <p:cNvCxnSpPr>
            <a:cxnSpLocks/>
          </p:cNvCxnSpPr>
          <p:nvPr/>
        </p:nvCxnSpPr>
        <p:spPr>
          <a:xfrm rot="16200000" flipH="1">
            <a:off x="4985948" y="2205654"/>
            <a:ext cx="1199040" cy="17787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Скругленный прямоугольник 124"/>
          <p:cNvSpPr/>
          <p:nvPr/>
        </p:nvSpPr>
        <p:spPr>
          <a:xfrm>
            <a:off x="5136023" y="1012413"/>
            <a:ext cx="4477856" cy="315566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583" tIns="62583" rIns="62583" bIns="6258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66"/>
                </a:solidFill>
                <a:latin typeface="Cambria" pitchFamily="18" charset="0"/>
              </a:rPr>
              <a:t>Начальник  Управления</a:t>
            </a:r>
          </a:p>
        </p:txBody>
      </p:sp>
      <p:sp>
        <p:nvSpPr>
          <p:cNvPr id="127" name="Скругленный прямоугольник 126"/>
          <p:cNvSpPr/>
          <p:nvPr/>
        </p:nvSpPr>
        <p:spPr>
          <a:xfrm>
            <a:off x="5426579" y="1449024"/>
            <a:ext cx="4187299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99"/>
                </a:solidFill>
                <a:latin typeface="Cambria" pitchFamily="18" charset="0"/>
              </a:rPr>
              <a:t>Заместитель (1 чел. / 0 чел.)</a:t>
            </a:r>
          </a:p>
        </p:txBody>
      </p:sp>
      <p:cxnSp>
        <p:nvCxnSpPr>
          <p:cNvPr id="150" name="Соединительная линия уступом 149"/>
          <p:cNvCxnSpPr>
            <a:endCxn id="72" idx="1"/>
          </p:cNvCxnSpPr>
          <p:nvPr/>
        </p:nvCxnSpPr>
        <p:spPr>
          <a:xfrm rot="16200000" flipH="1">
            <a:off x="5022024" y="4124777"/>
            <a:ext cx="1130244" cy="181230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Скругленный прямоугольник 129"/>
          <p:cNvSpPr/>
          <p:nvPr/>
        </p:nvSpPr>
        <p:spPr>
          <a:xfrm>
            <a:off x="5426579" y="3565430"/>
            <a:ext cx="4187299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99"/>
                </a:solidFill>
                <a:latin typeface="Cambria" pitchFamily="18" charset="0"/>
              </a:rPr>
              <a:t>Заместитель (1 чел. / 1 чел.)</a:t>
            </a:r>
          </a:p>
        </p:txBody>
      </p:sp>
      <p:cxnSp>
        <p:nvCxnSpPr>
          <p:cNvPr id="152" name="Соединительная линия уступом 151"/>
          <p:cNvCxnSpPr>
            <a:endCxn id="76" idx="3"/>
          </p:cNvCxnSpPr>
          <p:nvPr/>
        </p:nvCxnSpPr>
        <p:spPr>
          <a:xfrm rot="16200000" flipH="1">
            <a:off x="5308692" y="5359041"/>
            <a:ext cx="556908" cy="181229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Скругленный прямоугольник 131"/>
          <p:cNvSpPr/>
          <p:nvPr/>
        </p:nvSpPr>
        <p:spPr>
          <a:xfrm>
            <a:off x="5426580" y="5120264"/>
            <a:ext cx="4187298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99"/>
                </a:solidFill>
                <a:latin typeface="Cambria" pitchFamily="18" charset="0"/>
              </a:rPr>
              <a:t>Заместитель (1 чел. / 0 чел.)</a:t>
            </a:r>
          </a:p>
        </p:txBody>
      </p:sp>
      <p:cxnSp>
        <p:nvCxnSpPr>
          <p:cNvPr id="157" name="Прямая соединительная линия 156"/>
          <p:cNvCxnSpPr>
            <a:stCxn id="64" idx="1"/>
          </p:cNvCxnSpPr>
          <p:nvPr/>
        </p:nvCxnSpPr>
        <p:spPr>
          <a:xfrm flipH="1">
            <a:off x="5496531" y="2217062"/>
            <a:ext cx="1812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>
            <a:stCxn id="70" idx="1"/>
          </p:cNvCxnSpPr>
          <p:nvPr/>
        </p:nvCxnSpPr>
        <p:spPr>
          <a:xfrm flipH="1">
            <a:off x="5496531" y="4225894"/>
            <a:ext cx="1812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4953000" y="806374"/>
            <a:ext cx="0" cy="529258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77110" y="641283"/>
            <a:ext cx="3033851" cy="323777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</a:rPr>
              <a:t>ШТАТ УПРАВЛЕНИЯ В 2021 ГОДУ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28786" y="1819069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лечебно-профилактической работы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(7 чел. / 6 чел.)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25433" y="2514471"/>
            <a:ext cx="3939469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планирования медицинского обеспечения и нормативного сопровождения (7 чел. / 5 чел.)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28786" y="3721443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медицинского и психологического обеспечения (7 чел. / 6 чел.)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28786" y="4416290"/>
            <a:ext cx="3936116" cy="39159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медицинского снабжения (5 чел. / 2 чел.)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 flipH="1">
            <a:off x="728786" y="5434412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 статистического учета и анализа деятельности 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(5 чел. / 2 чел.)</a:t>
            </a:r>
          </a:p>
        </p:txBody>
      </p:sp>
      <p:cxnSp>
        <p:nvCxnSpPr>
          <p:cNvPr id="50" name="Соединительная линия уступом 49"/>
          <p:cNvCxnSpPr>
            <a:endCxn id="62" idx="1"/>
          </p:cNvCxnSpPr>
          <p:nvPr/>
        </p:nvCxnSpPr>
        <p:spPr>
          <a:xfrm rot="16200000" flipH="1">
            <a:off x="-1608594" y="3100202"/>
            <a:ext cx="3951792" cy="22060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58" idx="1"/>
          </p:cNvCxnSpPr>
          <p:nvPr/>
        </p:nvCxnSpPr>
        <p:spPr>
          <a:xfrm flipH="1">
            <a:off x="256999" y="1592039"/>
            <a:ext cx="220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60" idx="1"/>
          </p:cNvCxnSpPr>
          <p:nvPr/>
        </p:nvCxnSpPr>
        <p:spPr>
          <a:xfrm flipH="1">
            <a:off x="256999" y="3473431"/>
            <a:ext cx="220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Соединительная линия уступом 53"/>
          <p:cNvCxnSpPr>
            <a:endCxn id="46" idx="1"/>
          </p:cNvCxnSpPr>
          <p:nvPr/>
        </p:nvCxnSpPr>
        <p:spPr>
          <a:xfrm rot="16200000" flipH="1">
            <a:off x="36976" y="2119712"/>
            <a:ext cx="1199038" cy="17787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Скругленный прямоугольник 56"/>
          <p:cNvSpPr/>
          <p:nvPr/>
        </p:nvSpPr>
        <p:spPr>
          <a:xfrm>
            <a:off x="187048" y="1012413"/>
            <a:ext cx="4477856" cy="315566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583" tIns="62583" rIns="62583" bIns="6258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66"/>
                </a:solidFill>
                <a:latin typeface="Cambria" pitchFamily="18" charset="0"/>
              </a:rPr>
              <a:t>Начальник  Управления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77604" y="1449024"/>
            <a:ext cx="4187299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99"/>
                </a:solidFill>
                <a:latin typeface="Cambria" pitchFamily="18" charset="0"/>
              </a:rPr>
              <a:t>Заместитель (1 чел. / 0 чел.)</a:t>
            </a:r>
          </a:p>
        </p:txBody>
      </p:sp>
      <p:cxnSp>
        <p:nvCxnSpPr>
          <p:cNvPr id="59" name="Соединительная линия уступом 58"/>
          <p:cNvCxnSpPr>
            <a:endCxn id="48" idx="1"/>
          </p:cNvCxnSpPr>
          <p:nvPr/>
        </p:nvCxnSpPr>
        <p:spPr>
          <a:xfrm rot="16200000" flipH="1">
            <a:off x="73050" y="3956352"/>
            <a:ext cx="1130243" cy="181229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Скругленный прямоугольник 59"/>
          <p:cNvSpPr/>
          <p:nvPr/>
        </p:nvSpPr>
        <p:spPr>
          <a:xfrm>
            <a:off x="477604" y="3330416"/>
            <a:ext cx="4187299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99"/>
                </a:solidFill>
                <a:latin typeface="Cambria" pitchFamily="18" charset="0"/>
              </a:rPr>
              <a:t>Заместитель (1 чел. / 1 чел.)</a:t>
            </a:r>
          </a:p>
        </p:txBody>
      </p:sp>
      <p:cxnSp>
        <p:nvCxnSpPr>
          <p:cNvPr id="61" name="Соединительная линия уступом 60"/>
          <p:cNvCxnSpPr>
            <a:endCxn id="49" idx="3"/>
          </p:cNvCxnSpPr>
          <p:nvPr/>
        </p:nvCxnSpPr>
        <p:spPr>
          <a:xfrm rot="16200000" flipH="1">
            <a:off x="359717" y="5359041"/>
            <a:ext cx="556908" cy="181229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Скругленный прямоугольник 61"/>
          <p:cNvSpPr/>
          <p:nvPr/>
        </p:nvSpPr>
        <p:spPr>
          <a:xfrm>
            <a:off x="477605" y="5043386"/>
            <a:ext cx="4187298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99"/>
                </a:solidFill>
                <a:latin typeface="Cambria" pitchFamily="18" charset="0"/>
              </a:rPr>
              <a:t>Заместитель (1 чел. / 0 чел.)</a:t>
            </a:r>
          </a:p>
        </p:txBody>
      </p:sp>
      <p:cxnSp>
        <p:nvCxnSpPr>
          <p:cNvPr id="63" name="Прямая соединительная линия 62"/>
          <p:cNvCxnSpPr>
            <a:stCxn id="44" idx="1"/>
          </p:cNvCxnSpPr>
          <p:nvPr/>
        </p:nvCxnSpPr>
        <p:spPr>
          <a:xfrm flipH="1" flipV="1">
            <a:off x="547556" y="2112766"/>
            <a:ext cx="18123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stCxn id="47" idx="1"/>
          </p:cNvCxnSpPr>
          <p:nvPr/>
        </p:nvCxnSpPr>
        <p:spPr>
          <a:xfrm flipH="1">
            <a:off x="547556" y="4015141"/>
            <a:ext cx="1812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552574" y="6117956"/>
            <a:ext cx="4065537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>
                <a:alpha val="50000"/>
              </a:srgb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prstClr val="black"/>
                </a:solidFill>
                <a:latin typeface="Cambria" pitchFamily="18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ru-RU" dirty="0"/>
              <a:t>В 2021г : по штату 35 чел. / по списку 23 чел.</a:t>
            </a:r>
          </a:p>
          <a:p>
            <a:r>
              <a:rPr lang="ru-RU" dirty="0"/>
              <a:t>(укомплектованность 65,7%)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87895" y="6054691"/>
            <a:ext cx="4065537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>
                <a:alpha val="50000"/>
              </a:srgb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В 2022г : по штату 35 чел. / по списку 24 чел.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(укомплектованность 68,6%)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Cambria" pitchFamily="18" charset="0"/>
              </a:rPr>
              <a:t>Планируются 4 чел.</a:t>
            </a: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11655723" y="64695"/>
            <a:ext cx="698649" cy="21472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62,9%</a:t>
            </a: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1306399" y="-538461"/>
            <a:ext cx="698649" cy="21472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65,7%</a:t>
            </a:r>
          </a:p>
        </p:txBody>
      </p:sp>
    </p:spTree>
    <p:extLst>
      <p:ext uri="{BB962C8B-B14F-4D97-AF65-F5344CB8AC3E}">
        <p14:creationId xmlns:p14="http://schemas.microsoft.com/office/powerpoint/2010/main" val="361755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261" y="-1888090"/>
            <a:ext cx="3056466" cy="4617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443" y="-1831981"/>
            <a:ext cx="2142166" cy="1348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ОСНАЩЕНИЕ МЕДИЦИНСКИМ ОБОРУДОВАНИЕМ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314692" y="617667"/>
            <a:ext cx="4732806" cy="5614186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В целях дооснащения и переоснащения медицинских подразделений и учреждений МЧС России современными образцами медицинской техники и имуществом согласована закупка 10 единиц медицинского имущества на сумму 36 900,4 тыс. руб. из них: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для ФГБУ ВЦЭРМ</a:t>
            </a:r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 им. А.М. Никифорова –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6 ед. на сумму 30 973,3 тыс. руб.;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для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ФГБУЗ 72 ЦП</a:t>
            </a:r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 МЧС России –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4 ед. на сумму 5 927,1 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197" y="2911732"/>
            <a:ext cx="2016971" cy="1344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336372364"/>
              </p:ext>
            </p:extLst>
          </p:nvPr>
        </p:nvGraphicFramePr>
        <p:xfrm>
          <a:off x="4147553" y="1433722"/>
          <a:ext cx="6393077" cy="5082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56079" y="3541336"/>
            <a:ext cx="1747594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1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10 ед.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9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3" name="Прямоугольник 42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Прямоугольник 43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Прямоугольник 44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20</a:t>
              </a:r>
            </a:p>
          </p:txBody>
        </p:sp>
      </p:grpSp>
      <p:sp>
        <p:nvSpPr>
          <p:cNvPr id="28" name="Подзаголовок 2"/>
          <p:cNvSpPr txBox="1">
            <a:spLocks/>
          </p:cNvSpPr>
          <p:nvPr/>
        </p:nvSpPr>
        <p:spPr>
          <a:xfrm>
            <a:off x="5705091" y="825477"/>
            <a:ext cx="3420148" cy="92989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Согласована закупка медицинского имущества в 2022 году в количестве:</a:t>
            </a:r>
          </a:p>
        </p:txBody>
      </p:sp>
    </p:spTree>
    <p:extLst>
      <p:ext uri="{BB962C8B-B14F-4D97-AF65-F5344CB8AC3E}">
        <p14:creationId xmlns:p14="http://schemas.microsoft.com/office/powerpoint/2010/main" val="3459815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156599"/>
              </p:ext>
            </p:extLst>
          </p:nvPr>
        </p:nvGraphicFramePr>
        <p:xfrm>
          <a:off x="206220" y="1192985"/>
          <a:ext cx="4602764" cy="4961073"/>
        </p:xfrm>
        <a:graphic>
          <a:graphicData uri="http://schemas.openxmlformats.org/drawingml/2006/table">
            <a:tbl>
              <a:tblPr firstRow="1" bandRow="1"/>
              <a:tblGrid>
                <a:gridCol w="794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8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7613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848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Жуковский АСЦ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84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Отряд «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Центроспас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97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Ногинский СЦ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84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Рузский ЦОПУ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97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Национальный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горноспасательный центр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597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Волжский СЦ 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597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Сибирский СЦ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992315" y="675045"/>
            <a:ext cx="3061886" cy="400087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Проведены в 202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1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году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782469"/>
              </p:ext>
            </p:extLst>
          </p:nvPr>
        </p:nvGraphicFramePr>
        <p:xfrm>
          <a:off x="5025008" y="1192988"/>
          <a:ext cx="4620593" cy="4961070"/>
        </p:xfrm>
        <a:graphic>
          <a:graphicData uri="http://schemas.openxmlformats.org/drawingml/2006/table">
            <a:tbl>
              <a:tblPr firstRow="1" bandRow="1"/>
              <a:tblGrid>
                <a:gridCol w="797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3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9374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515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Свердловской области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5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Байкальский ПСО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5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ХМАО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16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Республике Крым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00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Самарский УЦ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35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Красноярскому краю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35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Пансионат «Солнечный»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82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АГЗ (внеплановая)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ВЕДОМСТВЕННЫЙ КОНТРОЛЬ КАЧЕСТВА МЕД. ДЕЯТЕЛЬНОСТИ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white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28" name="Прямоугольник 27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Прямоугольник 28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Прямоугольник 29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21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836605" y="725192"/>
            <a:ext cx="3061886" cy="400087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Проведены в 2022 году</a:t>
            </a:r>
            <a:endParaRPr lang="ru-RU" sz="2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22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одзаголовок 2"/>
          <p:cNvSpPr txBox="1">
            <a:spLocks/>
          </p:cNvSpPr>
          <p:nvPr/>
        </p:nvSpPr>
        <p:spPr>
          <a:xfrm>
            <a:off x="0" y="5259358"/>
            <a:ext cx="9906000" cy="918595"/>
          </a:xfrm>
          <a:prstGeom prst="rect">
            <a:avLst/>
          </a:prstGeom>
          <a:solidFill>
            <a:srgbClr val="1046CE"/>
          </a:solidFill>
          <a:ln>
            <a:solidFill>
              <a:srgbClr val="0336CD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schemeClr val="bg1"/>
                </a:solidFill>
                <a:latin typeface="Cambria" panose="02040503050406030204" pitchFamily="18" charset="0"/>
              </a:rPr>
              <a:t>Организована и проведена работа по принятию </a:t>
            </a:r>
            <a:r>
              <a:rPr lang="ru-RU" sz="1800" b="1" dirty="0">
                <a:solidFill>
                  <a:schemeClr val="bg1"/>
                </a:solidFill>
                <a:latin typeface="Cambria" panose="02040503050406030204" pitchFamily="18" charset="0"/>
              </a:rPr>
              <a:t>в эксплуатацию 11 единиц подвижной медицинской техники</a:t>
            </a:r>
            <a:r>
              <a:rPr lang="ru-RU" sz="1800" dirty="0">
                <a:solidFill>
                  <a:schemeClr val="bg1"/>
                </a:solidFill>
                <a:latin typeface="Cambria" panose="02040503050406030204" pitchFamily="18" charset="0"/>
              </a:rPr>
              <a:t> в качестве образца, ранее приобретенного и стоящего на балансе учреждений МЧС России.</a:t>
            </a: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СПИСАНИЕ МЕДИЦИНСКОЙ ТЕХНИКИ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0" y="719807"/>
            <a:ext cx="9906000" cy="1257490"/>
          </a:xfrm>
          <a:prstGeom prst="rect">
            <a:avLst/>
          </a:prstGeom>
          <a:solidFill>
            <a:srgbClr val="1046CE"/>
          </a:solidFill>
          <a:ln>
            <a:solidFill>
              <a:srgbClr val="0336CD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schemeClr val="bg1"/>
                </a:solidFill>
                <a:latin typeface="Cambria" panose="02040503050406030204" pitchFamily="18" charset="0"/>
              </a:rPr>
              <a:t>Рассмотрены и согласованы предложения территориальных органов и учреждений МЧС России, о списании (передаче в казну Российской Федерации) медицинской техники, а также организовано списание специального оборудования предназначенного для работы специалистов психологической службы МЧС России.</a:t>
            </a: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1153741" y="2615822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79"/>
            <a:r>
              <a:rPr lang="ru-RU" sz="2000" dirty="0">
                <a:ln>
                  <a:solidFill>
                    <a:srgbClr val="5DCEAF">
                      <a:lumMod val="5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75%</a:t>
            </a:r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3257837627"/>
              </p:ext>
            </p:extLst>
          </p:nvPr>
        </p:nvGraphicFramePr>
        <p:xfrm>
          <a:off x="0" y="2525645"/>
          <a:ext cx="3161783" cy="2133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200630" y="2063645"/>
            <a:ext cx="2785122" cy="575663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35"/>
            <a:r>
              <a:rPr lang="ru-RU" sz="1400" b="1" dirty="0">
                <a:solidFill>
                  <a:srgbClr val="1F497D"/>
                </a:solidFill>
                <a:latin typeface="Cambria" panose="02040503050406030204" pitchFamily="18" charset="0"/>
              </a:rPr>
              <a:t>СОГЛАСОВЫ НА СПИСАНИЕ МЕДИЦИНСКОЙ ТЕХНИКИ:</a:t>
            </a:r>
          </a:p>
        </p:txBody>
      </p:sp>
      <p:sp>
        <p:nvSpPr>
          <p:cNvPr id="47" name="Стрелка вниз 46"/>
          <p:cNvSpPr/>
          <p:nvPr/>
        </p:nvSpPr>
        <p:spPr>
          <a:xfrm rot="10800000">
            <a:off x="1490544" y="2929728"/>
            <a:ext cx="205295" cy="738353"/>
          </a:xfrm>
          <a:prstGeom prst="downArrow">
            <a:avLst/>
          </a:prstGeom>
          <a:pattFill prst="ltDnDiag">
            <a:fgClr>
              <a:srgbClr val="00823B"/>
            </a:fgClr>
            <a:bgClr>
              <a:sysClr val="window" lastClr="FFFFFF"/>
            </a:bgClr>
          </a:pattFill>
          <a:ln w="12700" cap="flat" cmpd="sng" algn="ctr">
            <a:solidFill>
              <a:srgbClr val="00823B"/>
            </a:solidFill>
            <a:prstDash val="solid"/>
          </a:ln>
          <a:effectLst/>
        </p:spPr>
        <p:txBody>
          <a:bodyPr lIns="123497" tIns="61746" rIns="123497" bIns="61746"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92">
              <a:defRPr/>
            </a:pPr>
            <a:endParaRPr lang="ru-RU" sz="2520" kern="0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val="2112269514"/>
              </p:ext>
            </p:extLst>
          </p:nvPr>
        </p:nvGraphicFramePr>
        <p:xfrm>
          <a:off x="3148720" y="2525645"/>
          <a:ext cx="3161783" cy="2133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" name="Прямоугольник 49"/>
          <p:cNvSpPr/>
          <p:nvPr/>
        </p:nvSpPr>
        <p:spPr>
          <a:xfrm>
            <a:off x="2697254" y="2028312"/>
            <a:ext cx="4294609" cy="575663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35"/>
            <a:r>
              <a:rPr lang="ru-RU" sz="1400" b="1" dirty="0">
                <a:solidFill>
                  <a:srgbClr val="1F497D"/>
                </a:solidFill>
                <a:latin typeface="Cambria" panose="02040503050406030204" pitchFamily="18" charset="0"/>
              </a:rPr>
              <a:t>СПИСАНИЕ ОБОРУДОВАНИЯ </a:t>
            </a:r>
          </a:p>
          <a:p>
            <a:pPr algn="ctr" defTabSz="1235335"/>
            <a:r>
              <a:rPr lang="ru-RU" sz="1400" b="1" dirty="0">
                <a:solidFill>
                  <a:srgbClr val="1F497D"/>
                </a:solidFill>
                <a:latin typeface="Cambria" panose="02040503050406030204" pitchFamily="18" charset="0"/>
              </a:rPr>
              <a:t>ПСИХОЛОГИЧЕСКОЙ СЛУЖБЫ:</a:t>
            </a:r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4639262" y="2962919"/>
            <a:ext cx="184141" cy="535023"/>
          </a:xfrm>
          <a:prstGeom prst="downArrow">
            <a:avLst/>
          </a:prstGeom>
          <a:pattFill prst="ltDnDiag">
            <a:fgClr>
              <a:srgbClr val="00823B"/>
            </a:fgClr>
            <a:bgClr>
              <a:sysClr val="window" lastClr="FFFFFF"/>
            </a:bgClr>
          </a:pattFill>
          <a:ln w="12700" cap="flat" cmpd="sng" algn="ctr">
            <a:solidFill>
              <a:srgbClr val="00823B"/>
            </a:solidFill>
            <a:prstDash val="solid"/>
          </a:ln>
          <a:effectLst/>
        </p:spPr>
        <p:txBody>
          <a:bodyPr lIns="123497" tIns="61746" rIns="123497" bIns="61746"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92">
              <a:defRPr/>
            </a:pPr>
            <a:endParaRPr lang="ru-RU" sz="252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4302461" y="2615822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79"/>
            <a:r>
              <a:rPr lang="ru-RU" sz="2000" dirty="0">
                <a:ln>
                  <a:solidFill>
                    <a:srgbClr val="5DCEAF">
                      <a:lumMod val="5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50%</a:t>
            </a:r>
          </a:p>
        </p:txBody>
      </p:sp>
      <p:graphicFrame>
        <p:nvGraphicFramePr>
          <p:cNvPr id="56" name="Диаграмма 55"/>
          <p:cNvGraphicFramePr/>
          <p:nvPr>
            <p:extLst>
              <p:ext uri="{D42A27DB-BD31-4B8C-83A1-F6EECF244321}">
                <p14:modId xmlns:p14="http://schemas.microsoft.com/office/powerpoint/2010/main" val="972720395"/>
              </p:ext>
            </p:extLst>
          </p:nvPr>
        </p:nvGraphicFramePr>
        <p:xfrm>
          <a:off x="6633073" y="2525645"/>
          <a:ext cx="3161783" cy="2133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7" name="Прямоугольник 56"/>
          <p:cNvSpPr/>
          <p:nvPr/>
        </p:nvSpPr>
        <p:spPr>
          <a:xfrm>
            <a:off x="6181608" y="2028312"/>
            <a:ext cx="3896278" cy="575663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35"/>
            <a:r>
              <a:rPr lang="ru-RU" sz="1400" b="1" dirty="0">
                <a:solidFill>
                  <a:srgbClr val="1F497D"/>
                </a:solidFill>
                <a:latin typeface="Cambria" panose="02040503050406030204" pitchFamily="18" charset="0"/>
              </a:rPr>
              <a:t>ОСНАЩЕНО И ДООСНАЩЕНО КОМНАТ ПСИХОЭМОЦИОНАЛЬНОЙ РАЗГРУЗКИ:</a:t>
            </a:r>
          </a:p>
        </p:txBody>
      </p:sp>
      <p:sp>
        <p:nvSpPr>
          <p:cNvPr id="58" name="Стрелка вниз 57"/>
          <p:cNvSpPr/>
          <p:nvPr/>
        </p:nvSpPr>
        <p:spPr>
          <a:xfrm rot="10800000">
            <a:off x="8123615" y="2962919"/>
            <a:ext cx="184141" cy="535023"/>
          </a:xfrm>
          <a:prstGeom prst="downArrow">
            <a:avLst/>
          </a:prstGeom>
          <a:pattFill prst="ltDnDiag">
            <a:fgClr>
              <a:srgbClr val="00823B"/>
            </a:fgClr>
            <a:bgClr>
              <a:sysClr val="window" lastClr="FFFFFF"/>
            </a:bgClr>
          </a:pattFill>
          <a:ln w="12700" cap="flat" cmpd="sng" algn="ctr">
            <a:solidFill>
              <a:srgbClr val="00823B"/>
            </a:solidFill>
            <a:prstDash val="solid"/>
          </a:ln>
          <a:effectLst/>
        </p:spPr>
        <p:txBody>
          <a:bodyPr lIns="123497" tIns="61746" rIns="123497" bIns="61746"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92">
              <a:defRPr/>
            </a:pPr>
            <a:endParaRPr lang="ru-RU" sz="252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Text Box 13"/>
          <p:cNvSpPr txBox="1">
            <a:spLocks noChangeArrowheads="1"/>
          </p:cNvSpPr>
          <p:nvPr/>
        </p:nvSpPr>
        <p:spPr bwMode="auto">
          <a:xfrm>
            <a:off x="7786814" y="2615822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79"/>
            <a:r>
              <a:rPr lang="ru-RU" sz="2000" dirty="0">
                <a:ln>
                  <a:solidFill>
                    <a:srgbClr val="5DCEAF">
                      <a:lumMod val="5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63%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3138937" y="2202129"/>
            <a:ext cx="10664" cy="1751276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6403238" y="2202129"/>
            <a:ext cx="10664" cy="1751276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одзаголовок 2"/>
          <p:cNvSpPr txBox="1">
            <a:spLocks/>
          </p:cNvSpPr>
          <p:nvPr/>
        </p:nvSpPr>
        <p:spPr>
          <a:xfrm>
            <a:off x="6485852" y="4375836"/>
            <a:ext cx="3420148" cy="84818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Оснащены 9 классов практической подготовки по первой помощи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6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Прямоугольник 41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7" name="Рисунок 36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5" name="TextBox 34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3286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01082" y="1542305"/>
          <a:ext cx="9889022" cy="526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ФИНАНСОВОГО ОБЕСПЕЧЕНИЯ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359861125"/>
              </p:ext>
            </p:extLst>
          </p:nvPr>
        </p:nvGraphicFramePr>
        <p:xfrm>
          <a:off x="24718" y="625099"/>
          <a:ext cx="9881281" cy="6269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182770" y="2825685"/>
            <a:ext cx="19441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4401" b="1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defRPr>
            </a:lvl1pPr>
          </a:lstStyle>
          <a:p>
            <a:pPr algn="ctr"/>
            <a:r>
              <a:rPr lang="ru-RU" sz="3200" dirty="0"/>
              <a:t>2 559,0 </a:t>
            </a:r>
          </a:p>
          <a:p>
            <a:pPr algn="ctr"/>
            <a:r>
              <a:rPr lang="ru-RU" sz="3200" dirty="0"/>
              <a:t>млн. руб.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660643" y="950238"/>
            <a:ext cx="21127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</a:rPr>
              <a:t>2 559,0 млн. руб.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1684"/>
            <a:ext cx="112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млн. руб.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0916268"/>
              </p:ext>
            </p:extLst>
          </p:nvPr>
        </p:nvGraphicFramePr>
        <p:xfrm>
          <a:off x="4953000" y="534656"/>
          <a:ext cx="4794024" cy="5468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-3573995" y="4023829"/>
            <a:ext cx="1747594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1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14 ед.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93399" y="2825685"/>
            <a:ext cx="19441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4401" b="1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defRPr>
            </a:lvl1pPr>
          </a:lstStyle>
          <a:p>
            <a:pPr algn="ctr"/>
            <a:r>
              <a:rPr lang="ru-RU" sz="3200" dirty="0"/>
              <a:t>2 622,5 </a:t>
            </a:r>
          </a:p>
          <a:p>
            <a:pPr algn="ctr"/>
            <a:r>
              <a:rPr lang="ru-RU" sz="3200" dirty="0"/>
              <a:t>млн. руб.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5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9" name="Прямоугольник 38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Прямоугольник 39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0164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938" y="4340058"/>
            <a:ext cx="4032694" cy="200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20861"/>
          <a:stretch/>
        </p:blipFill>
        <p:spPr>
          <a:xfrm>
            <a:off x="4034971" y="3902531"/>
            <a:ext cx="3124287" cy="1976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СТАТИСТИЧЕСКОГО УЧЕТА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660643" y="950238"/>
            <a:ext cx="21127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</a:rPr>
              <a:t>2 559,0 млн. руб.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85" y="746925"/>
            <a:ext cx="3739243" cy="5458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Подзаголовок 2"/>
          <p:cNvSpPr txBox="1">
            <a:spLocks/>
          </p:cNvSpPr>
          <p:nvPr/>
        </p:nvSpPr>
        <p:spPr>
          <a:xfrm>
            <a:off x="4034970" y="746926"/>
            <a:ext cx="5808661" cy="16138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381000">
              <a:schemeClr val="accent1">
                <a:lumMod val="60000"/>
                <a:lumOff val="40000"/>
                <a:alpha val="38000"/>
              </a:schemeClr>
            </a:glo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В целях своевременного оказания медицинской помощи личному составу, в том числе принимающему участие в ликвидации последствий ЧС или в гуманитарных операциях, разработаны и с 1 ноября 2022 года введены в действие формы срочных донесений МЕД-Д и МЕД-ЧС, утвержденные приказом МЧС России от 30.09.2022 № 944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6756676" y="2499745"/>
            <a:ext cx="805164" cy="1085941"/>
          </a:xfrm>
          <a:prstGeom prst="downArrow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 defTabSz="1072770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6394189" y="3585687"/>
            <a:ext cx="880917" cy="437808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МЕД-Д</a:t>
            </a: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8869847" y="4016692"/>
            <a:ext cx="1110343" cy="437808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МЕД-ЧС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7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Прямоугольник 41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6700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5"/>
          <a:stretch/>
        </p:blipFill>
        <p:spPr>
          <a:xfrm flipH="1">
            <a:off x="-14514" y="2039195"/>
            <a:ext cx="5260856" cy="45526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0" name="Прямоугольник 29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098" y="-2038427"/>
            <a:ext cx="3476768" cy="2317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09" y="732980"/>
            <a:ext cx="3307946" cy="1087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5" descr="G:\ФОТКИ\МОДУЛ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117" y="4733895"/>
            <a:ext cx="2698856" cy="2000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G:\ФОТКИ\Ми-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541" y="2074262"/>
            <a:ext cx="2729914" cy="2018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СТАТИСТИЧЕСКОГО УЧЕТА</a:t>
            </a: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103399" y="643766"/>
            <a:ext cx="9530926" cy="72112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Налажена работа по статистическому учету с промежуточным анализом представленных данных по следующим направлениям:</a:t>
            </a: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22300" y="1406535"/>
            <a:ext cx="8646009" cy="52833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SzPct val="100000"/>
              <a:buFont typeface="Georgia" pitchFamily="18" charset="0"/>
              <a:buNone/>
            </a:pP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  <a:cs typeface="+mn-cs"/>
              </a:rPr>
              <a:t>МЕДИЦИНСКАЯ РЕАБИЛИТАЦИЯ ЛИЧНОГО СОСТАВА (ФОРМА 1-МЕД)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94642371"/>
              </p:ext>
            </p:extLst>
          </p:nvPr>
        </p:nvGraphicFramePr>
        <p:xfrm>
          <a:off x="4458169" y="1846852"/>
          <a:ext cx="5447831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9" r="67723" b="29950"/>
          <a:stretch/>
        </p:blipFill>
        <p:spPr>
          <a:xfrm>
            <a:off x="5198388" y="4244617"/>
            <a:ext cx="548051" cy="63827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66" y="3685631"/>
            <a:ext cx="849305" cy="4911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66"/>
          <a:stretch/>
        </p:blipFill>
        <p:spPr>
          <a:xfrm>
            <a:off x="4953000" y="4861987"/>
            <a:ext cx="640762" cy="6267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83" y="3016970"/>
            <a:ext cx="833248" cy="564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02" y="1795180"/>
            <a:ext cx="740586" cy="8690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32"/>
          <a:stretch/>
        </p:blipFill>
        <p:spPr>
          <a:xfrm>
            <a:off x="4905532" y="2389672"/>
            <a:ext cx="535075" cy="7292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22716" y="5636518"/>
            <a:ext cx="1092291" cy="36933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800">
                <a:solidFill>
                  <a:schemeClr val="tx1"/>
                </a:solidFill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ru-RU" b="1" dirty="0"/>
              <a:t>ИТОГО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633860" y="-937677"/>
            <a:ext cx="1291643" cy="38547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ct val="100000"/>
              <a:buFont typeface="Georgia" pitchFamily="18" charset="0"/>
              <a:buNone/>
            </a:pP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  <a:cs typeface="+mn-cs"/>
              </a:rPr>
              <a:t>ВЦЭРМ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44511" y="2683791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ВЦЭРМ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39043" y="2031910"/>
            <a:ext cx="1318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СКССРЦ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93574" y="3259954"/>
            <a:ext cx="2430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МИНОБОРОНЫ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25008" y="3796510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МВД РФ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25503" y="4362504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ФМБА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98170" y="4944513"/>
            <a:ext cx="182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МИНЗДРАВ</a:t>
            </a:r>
          </a:p>
        </p:txBody>
      </p:sp>
      <p:sp>
        <p:nvSpPr>
          <p:cNvPr id="47" name="Подзаголовок 2"/>
          <p:cNvSpPr txBox="1">
            <a:spLocks/>
          </p:cNvSpPr>
          <p:nvPr/>
        </p:nvSpPr>
        <p:spPr>
          <a:xfrm>
            <a:off x="5440607" y="2025775"/>
            <a:ext cx="2001765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1405 человек</a:t>
            </a:r>
          </a:p>
        </p:txBody>
      </p:sp>
      <p:sp>
        <p:nvSpPr>
          <p:cNvPr id="48" name="Подзаголовок 2"/>
          <p:cNvSpPr txBox="1">
            <a:spLocks/>
          </p:cNvSpPr>
          <p:nvPr/>
        </p:nvSpPr>
        <p:spPr>
          <a:xfrm>
            <a:off x="5688652" y="2636671"/>
            <a:ext cx="2001765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163 человека</a:t>
            </a: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5864561" y="3232739"/>
            <a:ext cx="2001765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5 человек</a:t>
            </a:r>
          </a:p>
        </p:txBody>
      </p:sp>
      <p:sp>
        <p:nvSpPr>
          <p:cNvPr id="50" name="Подзаголовок 2"/>
          <p:cNvSpPr txBox="1">
            <a:spLocks/>
          </p:cNvSpPr>
          <p:nvPr/>
        </p:nvSpPr>
        <p:spPr>
          <a:xfrm>
            <a:off x="5903904" y="3844076"/>
            <a:ext cx="2001765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452 человека</a:t>
            </a:r>
          </a:p>
        </p:txBody>
      </p:sp>
      <p:sp>
        <p:nvSpPr>
          <p:cNvPr id="51" name="Подзаголовок 2"/>
          <p:cNvSpPr txBox="1">
            <a:spLocks/>
          </p:cNvSpPr>
          <p:nvPr/>
        </p:nvSpPr>
        <p:spPr>
          <a:xfrm>
            <a:off x="5864561" y="4441044"/>
            <a:ext cx="2001765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25 человек</a:t>
            </a:r>
          </a:p>
        </p:txBody>
      </p:sp>
      <p:sp>
        <p:nvSpPr>
          <p:cNvPr id="52" name="Подзаголовок 2"/>
          <p:cNvSpPr txBox="1">
            <a:spLocks/>
          </p:cNvSpPr>
          <p:nvPr/>
        </p:nvSpPr>
        <p:spPr>
          <a:xfrm>
            <a:off x="5688651" y="5032047"/>
            <a:ext cx="2001765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106 человек</a:t>
            </a:r>
          </a:p>
        </p:txBody>
      </p:sp>
      <p:sp>
        <p:nvSpPr>
          <p:cNvPr id="53" name="Подзаголовок 2"/>
          <p:cNvSpPr txBox="1">
            <a:spLocks/>
          </p:cNvSpPr>
          <p:nvPr/>
        </p:nvSpPr>
        <p:spPr>
          <a:xfrm>
            <a:off x="5273381" y="5648008"/>
            <a:ext cx="2571754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2 156 человек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57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61" name="Прямоугольник 60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Прямоугольник 61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Прямоугольник 62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58" name="Рисунок 57"/>
              <p:cNvPicPr>
                <a:picLocks noChangeAspect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9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6" name="TextBox 55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960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098" y="-2038427"/>
            <a:ext cx="3476768" cy="2317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09" y="732980"/>
            <a:ext cx="3307946" cy="1087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5" descr="G:\ФОТКИ\МОДУЛ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117" y="4733895"/>
            <a:ext cx="2698856" cy="2000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G:\ФОТКИ\Ми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541" y="2074262"/>
            <a:ext cx="2729914" cy="2018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СТАТИСТИЧЕСКОГО УЧЕТА</a:t>
            </a: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103399" y="643766"/>
            <a:ext cx="9530926" cy="72112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Налажена работа по статистическому учету с промежуточным анализом представленных данных по следующим направлениям:</a:t>
            </a: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20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6813" y="1374589"/>
            <a:ext cx="8646009" cy="52833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SzPct val="100000"/>
              <a:buFont typeface="Georgia" pitchFamily="18" charset="0"/>
              <a:buNone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ДИСПАНЗЕРИЗАЦИЯ ЛИЧНОГО СОСТАВА (ФОРМА 2-МЕД)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633860" y="-937677"/>
            <a:ext cx="1291643" cy="38547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ct val="100000"/>
              <a:buFont typeface="Georgia" pitchFamily="18" charset="0"/>
              <a:buNone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ВЦЭРМ</a:t>
            </a:r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val="2467607758"/>
              </p:ext>
            </p:extLst>
          </p:nvPr>
        </p:nvGraphicFramePr>
        <p:xfrm>
          <a:off x="0" y="1544270"/>
          <a:ext cx="4992911" cy="5009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6" name="Диаграмма 55"/>
          <p:cNvGraphicFramePr/>
          <p:nvPr>
            <p:extLst>
              <p:ext uri="{D42A27DB-BD31-4B8C-83A1-F6EECF244321}">
                <p14:modId xmlns:p14="http://schemas.microsoft.com/office/powerpoint/2010/main" val="1320385363"/>
              </p:ext>
            </p:extLst>
          </p:nvPr>
        </p:nvGraphicFramePr>
        <p:xfrm>
          <a:off x="4881906" y="1532243"/>
          <a:ext cx="4992911" cy="5009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5" name="Скругленный прямоугольник 54"/>
          <p:cNvSpPr/>
          <p:nvPr/>
        </p:nvSpPr>
        <p:spPr>
          <a:xfrm>
            <a:off x="4338128" y="5902566"/>
            <a:ext cx="1821690" cy="377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96,8%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2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8" name="Прямоугольник 37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Прямоугольник 39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2426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098" y="-2038427"/>
            <a:ext cx="3476768" cy="2317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09" y="732980"/>
            <a:ext cx="3307946" cy="1087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5" descr="G:\ФОТКИ\МОДУЛ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117" y="4733895"/>
            <a:ext cx="2698856" cy="2000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G:\ФОТКИ\Ми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541" y="2074262"/>
            <a:ext cx="2729914" cy="2018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СТАТИСТИЧЕСКОГО УЧЕТА</a:t>
            </a: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103399" y="643766"/>
            <a:ext cx="9530926" cy="72112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Налажена работа по статистическому учету с промежуточным анализом представленных данных по следующим направлениям:</a:t>
            </a: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20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633860" y="-937677"/>
            <a:ext cx="1291643" cy="38547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ct val="100000"/>
              <a:buFont typeface="Georgia" pitchFamily="18" charset="0"/>
              <a:buNone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ВЦЭРМ</a:t>
            </a:r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val="584720792"/>
              </p:ext>
            </p:extLst>
          </p:nvPr>
        </p:nvGraphicFramePr>
        <p:xfrm>
          <a:off x="1" y="1958197"/>
          <a:ext cx="4952999" cy="2656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Скругленный прямоугольник 54"/>
          <p:cNvSpPr/>
          <p:nvPr/>
        </p:nvSpPr>
        <p:spPr>
          <a:xfrm>
            <a:off x="1076621" y="2165860"/>
            <a:ext cx="2203060" cy="2371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 b="1" i="0" u="none" strike="noStrike" kern="1200" cap="none" spc="0" baseline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B4DCFA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ru-RU" sz="16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Постоянный состав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3399" y="1364887"/>
            <a:ext cx="9802601" cy="52833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ct val="100000"/>
              <a:buFont typeface="Georgia" pitchFamily="18" charset="0"/>
              <a:buNone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ЗАБОЛЕВАЕМОСТЬ ГРИППОМ И ДРУГИМИ ОРВИ В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SzPct val="100000"/>
              <a:buFont typeface="Georgia" pitchFamily="18" charset="0"/>
              <a:buNone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ЭПИДЕМИЧЕСКОМ СЕЗОНЕ 2022-2023 СРЕДИ ЛИЧНОГО СОСТАВА МЧС РОССИИ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SzPct val="100000"/>
              <a:buFont typeface="Georgia" pitchFamily="18" charset="0"/>
              <a:buNone/>
            </a:pPr>
            <a:endParaRPr lang="ru-RU" sz="1800" b="1" dirty="0">
              <a:solidFill>
                <a:prstClr val="black"/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2517" y="4339143"/>
            <a:ext cx="5015532" cy="2310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 b="1" i="0" u="none" strike="noStrike" kern="1200" cap="none" spc="0" baseline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B4DCFA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ru-RU" sz="16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Переменный состав: курсанты и в/с по призыву</a:t>
            </a: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3899839455"/>
              </p:ext>
            </p:extLst>
          </p:nvPr>
        </p:nvGraphicFramePr>
        <p:xfrm>
          <a:off x="0" y="4164377"/>
          <a:ext cx="4952999" cy="2656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69149379"/>
              </p:ext>
            </p:extLst>
          </p:nvPr>
        </p:nvGraphicFramePr>
        <p:xfrm>
          <a:off x="5649363" y="2308362"/>
          <a:ext cx="3161783" cy="2133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8016394" y="3114205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79"/>
            <a:r>
              <a:rPr lang="ru-RU" sz="1600" dirty="0">
                <a:ln>
                  <a:solidFill>
                    <a:srgbClr val="5DCEAF">
                      <a:lumMod val="5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2,6%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195774" y="2165860"/>
            <a:ext cx="2203060" cy="2371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 b="1" i="0" u="none" strike="noStrike" kern="1200" cap="none" spc="0" baseline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B4DCFA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ru-RU" sz="16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Постоянный состав</a:t>
            </a: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945958059"/>
              </p:ext>
            </p:extLst>
          </p:nvPr>
        </p:nvGraphicFramePr>
        <p:xfrm>
          <a:off x="5649363" y="4447008"/>
          <a:ext cx="3161783" cy="2133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7972851" y="5226523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79"/>
            <a:r>
              <a:rPr lang="ru-RU" sz="1400" dirty="0">
                <a:ln>
                  <a:solidFill>
                    <a:srgbClr val="5DCEAF">
                      <a:lumMod val="5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9,2%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195774" y="4304506"/>
            <a:ext cx="2203060" cy="2371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000" b="1" i="0" u="none" strike="noStrike" kern="1200" cap="none" spc="0" baseline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B4DCFA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ru-RU" sz="16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Переменный состав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5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9" name="Прямоугольник 48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Прямоугольник 50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0620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3429000" y="2923965"/>
            <a:ext cx="3324225" cy="2362409"/>
          </a:xfrm>
          <a:prstGeom prst="rect">
            <a:avLst/>
          </a:prstGeom>
          <a:solidFill>
            <a:srgbClr val="0070C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3612" y="2923967"/>
            <a:ext cx="2933008" cy="2362408"/>
          </a:xfrm>
          <a:prstGeom prst="rect">
            <a:avLst/>
          </a:prstGeom>
          <a:solidFill>
            <a:schemeClr val="accent3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ПРЕДУПРЕЖДЕНИЕ РАСПРОСТРАНЕНИЯ </a:t>
            </a:r>
            <a:r>
              <a:rPr lang="en-US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COVID-19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575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-2463824" y="1236191"/>
          <a:ext cx="2265455" cy="1791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Стрелка вниз 20"/>
          <p:cNvSpPr/>
          <p:nvPr/>
        </p:nvSpPr>
        <p:spPr>
          <a:xfrm rot="10800000">
            <a:off x="-1511766" y="1568983"/>
            <a:ext cx="335491" cy="856707"/>
          </a:xfrm>
          <a:prstGeom prst="downArrow">
            <a:avLst/>
          </a:prstGeom>
          <a:pattFill prst="ltDnDiag">
            <a:fgClr>
              <a:srgbClr val="FF0000"/>
            </a:fgClr>
            <a:bgClr>
              <a:sysClr val="window" lastClr="FFFFFF"/>
            </a:bgClr>
          </a:patt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123497" tIns="61746" rIns="123497" bIns="61746" rtlCol="0" anchor="ctr"/>
          <a:lstStyle/>
          <a:p>
            <a:pPr algn="ctr" defTabSz="1280160">
              <a:defRPr/>
            </a:pPr>
            <a:endParaRPr lang="ru-RU" sz="252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814695" y="2066670"/>
            <a:ext cx="941347" cy="432475"/>
          </a:xfrm>
          <a:prstGeom prst="rect">
            <a:avLst/>
          </a:prstGeom>
          <a:noFill/>
        </p:spPr>
        <p:txBody>
          <a:bodyPr wrap="square" lIns="123497" tIns="61746" rIns="123497" bIns="61746" rtlCol="0">
            <a:spAutoFit/>
          </a:bodyPr>
          <a:lstStyle/>
          <a:p>
            <a:pPr algn="ctr" defTabSz="1280160"/>
            <a:r>
              <a:rPr lang="ru-RU" sz="2000" b="1" dirty="0">
                <a:ln>
                  <a:solidFill>
                    <a:prstClr val="black"/>
                  </a:solidFill>
                </a:ln>
                <a:latin typeface="Calibri"/>
              </a:rPr>
              <a:t>1080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981084001"/>
              </p:ext>
            </p:extLst>
          </p:nvPr>
        </p:nvGraphicFramePr>
        <p:xfrm>
          <a:off x="10628" y="2708920"/>
          <a:ext cx="9883104" cy="3642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3948163" y="3417255"/>
            <a:ext cx="2328679" cy="621709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pPr algn="ctr" defTabSz="1235304"/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>16 398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-2463203" y="755061"/>
            <a:ext cx="2153963" cy="698774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200" b="1" dirty="0">
                <a:solidFill>
                  <a:srgbClr val="1F497D"/>
                </a:solidFill>
                <a:latin typeface="Cambria" panose="02040503050406030204" pitchFamily="18" charset="0"/>
              </a:rPr>
              <a:t>Количество заболевших за период апрель-декабрь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1778285" y="1684048"/>
            <a:ext cx="941347" cy="555585"/>
          </a:xfrm>
          <a:prstGeom prst="rect">
            <a:avLst/>
          </a:prstGeom>
          <a:noFill/>
        </p:spPr>
        <p:txBody>
          <a:bodyPr wrap="square" lIns="123497" tIns="61746" rIns="123497" bIns="61746" rtlCol="0">
            <a:spAutoFit/>
          </a:bodyPr>
          <a:lstStyle>
            <a:defPPr>
              <a:defRPr lang="uk-UA"/>
            </a:defPPr>
            <a:lvl1pPr algn="ctr" defTabSz="1280160">
              <a:defRPr b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/>
              </a:defRPr>
            </a:lvl1pPr>
          </a:lstStyle>
          <a:p>
            <a:r>
              <a:rPr lang="ru-RU" sz="2800" dirty="0">
                <a:ln>
                  <a:solidFill>
                    <a:prstClr val="black"/>
                  </a:solidFill>
                </a:ln>
              </a:rPr>
              <a:t>8%</a:t>
            </a: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049866664"/>
              </p:ext>
            </p:extLst>
          </p:nvPr>
        </p:nvGraphicFramePr>
        <p:xfrm>
          <a:off x="313658" y="769351"/>
          <a:ext cx="2547997" cy="201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60188" y="626537"/>
            <a:ext cx="3092612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1F497D"/>
                </a:solidFill>
                <a:latin typeface="Cambria" panose="02040503050406030204" pitchFamily="18" charset="0"/>
              </a:rPr>
              <a:t>Количество заболевших за год</a:t>
            </a:r>
          </a:p>
        </p:txBody>
      </p:sp>
      <p:graphicFrame>
        <p:nvGraphicFramePr>
          <p:cNvPr id="38" name="Диаграмма 37"/>
          <p:cNvGraphicFramePr/>
          <p:nvPr/>
        </p:nvGraphicFramePr>
        <p:xfrm>
          <a:off x="10143874" y="291267"/>
          <a:ext cx="2358462" cy="1791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9" name="Стрелка вниз 38"/>
          <p:cNvSpPr/>
          <p:nvPr/>
        </p:nvSpPr>
        <p:spPr>
          <a:xfrm rot="10800000">
            <a:off x="11145444" y="664118"/>
            <a:ext cx="345614" cy="816648"/>
          </a:xfrm>
          <a:prstGeom prst="downArrow">
            <a:avLst/>
          </a:prstGeom>
          <a:pattFill prst="ltDnDiag">
            <a:fgClr>
              <a:srgbClr val="FF0000"/>
            </a:fgClr>
            <a:bgClr>
              <a:sysClr val="window" lastClr="FFFFFF"/>
            </a:bgClr>
          </a:pattFill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lIns="123497" tIns="61746" rIns="123497" bIns="61746" rtlCol="0" anchor="ctr"/>
          <a:lstStyle/>
          <a:p>
            <a:pPr algn="ctr" defTabSz="1280160">
              <a:defRPr/>
            </a:pPr>
            <a:endParaRPr lang="ru-RU" sz="252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847577" y="1111303"/>
            <a:ext cx="941347" cy="432475"/>
          </a:xfrm>
          <a:prstGeom prst="rect">
            <a:avLst/>
          </a:prstGeom>
          <a:noFill/>
        </p:spPr>
        <p:txBody>
          <a:bodyPr wrap="square" lIns="123497" tIns="61746" rIns="123497" bIns="61746" rtlCol="0">
            <a:spAutoFit/>
          </a:bodyPr>
          <a:lstStyle/>
          <a:p>
            <a:pPr algn="ctr" defTabSz="1280160"/>
            <a:r>
              <a:rPr lang="ru-RU" sz="20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51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472985" y="646633"/>
            <a:ext cx="3202872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1F497D"/>
                </a:solidFill>
                <a:latin typeface="Cambria" panose="02040503050406030204" pitchFamily="18" charset="0"/>
              </a:rPr>
              <a:t>Количество летальных случаев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862231" y="751421"/>
            <a:ext cx="941347" cy="555585"/>
          </a:xfrm>
          <a:prstGeom prst="rect">
            <a:avLst/>
          </a:prstGeom>
          <a:noFill/>
        </p:spPr>
        <p:txBody>
          <a:bodyPr wrap="square" lIns="123497" tIns="61746" rIns="123497" bIns="61746" rtlCol="0">
            <a:spAutoFit/>
          </a:bodyPr>
          <a:lstStyle>
            <a:defPPr>
              <a:defRPr lang="uk-UA"/>
            </a:defPPr>
            <a:lvl1pPr algn="ctr" defTabSz="1280160">
              <a:defRPr b="1">
                <a:solidFill>
                  <a:schemeClr val="bg2">
                    <a:lumMod val="50000"/>
                  </a:schemeClr>
                </a:solidFill>
                <a:latin typeface="Calibri"/>
              </a:defRPr>
            </a:lvl1pPr>
          </a:lstStyle>
          <a:p>
            <a:r>
              <a:rPr lang="ru-RU" sz="28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</a:rPr>
              <a:t>69%</a:t>
            </a:r>
          </a:p>
        </p:txBody>
      </p:sp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1780425223"/>
              </p:ext>
            </p:extLst>
          </p:nvPr>
        </p:nvGraphicFramePr>
        <p:xfrm>
          <a:off x="-3978759" y="3179208"/>
          <a:ext cx="2164064" cy="1803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508220" y="3459493"/>
            <a:ext cx="2675646" cy="621709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pPr algn="ctr" defTabSz="1235304"/>
            <a:r>
              <a:rPr lang="ru-RU" sz="3200" b="1" dirty="0">
                <a:solidFill>
                  <a:srgbClr val="00B050"/>
                </a:solidFill>
                <a:latin typeface="Cambria" panose="02040503050406030204" pitchFamily="18" charset="0"/>
                <a:cs typeface="Arial" pitchFamily="34" charset="0"/>
              </a:rPr>
              <a:t>12 416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88784" y="2902126"/>
            <a:ext cx="2671900" cy="575663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00B050"/>
                </a:solidFill>
                <a:latin typeface="Cambria" panose="02040503050406030204" pitchFamily="18" charset="0"/>
              </a:rPr>
              <a:t>Количество заболевших за 2020г.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704936" y="2902126"/>
            <a:ext cx="2962034" cy="575663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0070C0"/>
                </a:solidFill>
                <a:latin typeface="Cambria" panose="02040503050406030204" pitchFamily="18" charset="0"/>
              </a:rPr>
              <a:t>Количество заболевших за 2021г.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val="3738893869"/>
              </p:ext>
            </p:extLst>
          </p:nvPr>
        </p:nvGraphicFramePr>
        <p:xfrm>
          <a:off x="3677177" y="769351"/>
          <a:ext cx="2547997" cy="201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3578226" y="568589"/>
            <a:ext cx="2676523" cy="575663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1F497D"/>
                </a:solidFill>
                <a:latin typeface="Cambria" panose="02040503050406030204" pitchFamily="18" charset="0"/>
              </a:rPr>
              <a:t>Количество человек, лечившихся в стационаре</a:t>
            </a:r>
          </a:p>
        </p:txBody>
      </p:sp>
      <p:graphicFrame>
        <p:nvGraphicFramePr>
          <p:cNvPr id="51" name="Диаграмма 50"/>
          <p:cNvGraphicFramePr/>
          <p:nvPr/>
        </p:nvGraphicFramePr>
        <p:xfrm>
          <a:off x="6856640" y="1029213"/>
          <a:ext cx="2547997" cy="1710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3" name="Прямоугольник 52"/>
          <p:cNvSpPr/>
          <p:nvPr/>
        </p:nvSpPr>
        <p:spPr>
          <a:xfrm>
            <a:off x="6753225" y="2923965"/>
            <a:ext cx="2952303" cy="2362409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891553" y="3397505"/>
            <a:ext cx="2675646" cy="621709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pPr algn="ctr" defTabSz="1235304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pitchFamily="34" charset="0"/>
              </a:rPr>
              <a:t>17 396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6520070" y="2903746"/>
            <a:ext cx="3490705" cy="575663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Количество заболевших за </a:t>
            </a:r>
          </a:p>
          <a:p>
            <a:pPr algn="ctr" defTabSz="1235304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2022г.</a:t>
            </a:r>
          </a:p>
        </p:txBody>
      </p:sp>
      <p:grpSp>
        <p:nvGrpSpPr>
          <p:cNvPr id="56" name="Группа 55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60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64" name="Прямоугольник 63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Прямоугольник 69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Прямоугольник 70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2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9" name="TextBox 58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753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7286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52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СТАТИСТИЧЕСКИЙ УЧЕТ И АНАЛИЗ ДАННЫХ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8575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60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64" name="Прямоугольник 63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0724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Прямоугольник 69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0724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Прямоугольник 70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0724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2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9" name="TextBox 58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marL="0" marR="0" lvl="0" indent="0" algn="ctr" defTabSz="1072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29</a:t>
              </a:r>
            </a:p>
          </p:txBody>
        </p:sp>
      </p:grp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D7B1868-1850-4454-81EE-2E67E7705EE8}"/>
              </a:ext>
            </a:extLst>
          </p:cNvPr>
          <p:cNvSpPr/>
          <p:nvPr/>
        </p:nvSpPr>
        <p:spPr>
          <a:xfrm>
            <a:off x="6629843" y="902090"/>
            <a:ext cx="3209323" cy="46151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black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E4CE8B6-820C-4BBE-9A08-7EE80F914ED6}"/>
              </a:ext>
            </a:extLst>
          </p:cNvPr>
          <p:cNvSpPr/>
          <p:nvPr/>
        </p:nvSpPr>
        <p:spPr>
          <a:xfrm>
            <a:off x="3337311" y="902090"/>
            <a:ext cx="3209323" cy="4615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black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1866A4AD-2333-45BE-A6AF-B595975D438B}"/>
              </a:ext>
            </a:extLst>
          </p:cNvPr>
          <p:cNvSpPr/>
          <p:nvPr/>
        </p:nvSpPr>
        <p:spPr>
          <a:xfrm>
            <a:off x="41363" y="902090"/>
            <a:ext cx="3209323" cy="461514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E5A1215-DE95-4521-8CDD-9F892F26E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7" y="4105700"/>
            <a:ext cx="1417044" cy="141704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9D68CCD-89E3-45BC-BE11-D224989B11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28" y="3963215"/>
            <a:ext cx="2350220" cy="1482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1FCAA51-5997-466D-B591-BC542F18846B}"/>
              </a:ext>
            </a:extLst>
          </p:cNvPr>
          <p:cNvSpPr txBox="1"/>
          <p:nvPr/>
        </p:nvSpPr>
        <p:spPr>
          <a:xfrm>
            <a:off x="6652" y="908330"/>
            <a:ext cx="2007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ln w="0"/>
                <a:solidFill>
                  <a:srgbClr val="1046C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1. ГУ МЧС России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2FCD554-379B-44AE-85FB-596382497D96}"/>
              </a:ext>
            </a:extLst>
          </p:cNvPr>
          <p:cNvSpPr txBox="1"/>
          <p:nvPr/>
        </p:nvSpPr>
        <p:spPr>
          <a:xfrm>
            <a:off x="11848" y="1119964"/>
            <a:ext cx="268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l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1046CE"/>
                </a:solidFill>
              </a:rPr>
              <a:t>2. Спасательные центры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B4E14B6-94DA-40FC-BF0E-7D44EFF7C941}"/>
              </a:ext>
            </a:extLst>
          </p:cNvPr>
          <p:cNvSpPr txBox="1"/>
          <p:nvPr/>
        </p:nvSpPr>
        <p:spPr>
          <a:xfrm>
            <a:off x="11848" y="1353200"/>
            <a:ext cx="268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l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1046CE"/>
                </a:solidFill>
              </a:rPr>
              <a:t>3. АСЦ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0183B87-C2FA-4697-A4BC-70DE33D63897}"/>
              </a:ext>
            </a:extLst>
          </p:cNvPr>
          <p:cNvSpPr txBox="1"/>
          <p:nvPr/>
        </p:nvSpPr>
        <p:spPr>
          <a:xfrm>
            <a:off x="11848" y="1613579"/>
            <a:ext cx="268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l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1046CE"/>
                </a:solidFill>
              </a:rPr>
              <a:t>4. ВУЗы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2D57DE7-938D-4C80-B0ED-99A674D35ADC}"/>
              </a:ext>
            </a:extLst>
          </p:cNvPr>
          <p:cNvSpPr txBox="1"/>
          <p:nvPr/>
        </p:nvSpPr>
        <p:spPr>
          <a:xfrm>
            <a:off x="11848" y="1876790"/>
            <a:ext cx="268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l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1046CE"/>
                </a:solidFill>
              </a:rPr>
              <a:t>5. РПСО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F8F9573-2F45-492F-9F3F-0BA0BF433823}"/>
              </a:ext>
            </a:extLst>
          </p:cNvPr>
          <p:cNvSpPr txBox="1"/>
          <p:nvPr/>
        </p:nvSpPr>
        <p:spPr>
          <a:xfrm>
            <a:off x="11848" y="2110192"/>
            <a:ext cx="3022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l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1046CE"/>
                </a:solidFill>
              </a:rPr>
              <a:t>6. Специальные управления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2B0D414-0480-4730-95F5-72F74D57F23C}"/>
              </a:ext>
            </a:extLst>
          </p:cNvPr>
          <p:cNvSpPr txBox="1"/>
          <p:nvPr/>
        </p:nvSpPr>
        <p:spPr>
          <a:xfrm>
            <a:off x="11848" y="2357156"/>
            <a:ext cx="268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l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1046CE"/>
                </a:solidFill>
              </a:rPr>
              <a:t>7. Учебные центры ФПС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E2BC099-0255-43D8-9832-AC9830BA4FE5}"/>
              </a:ext>
            </a:extLst>
          </p:cNvPr>
          <p:cNvSpPr txBox="1"/>
          <p:nvPr/>
        </p:nvSpPr>
        <p:spPr>
          <a:xfrm>
            <a:off x="11848" y="2591156"/>
            <a:ext cx="268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l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1046CE"/>
                </a:solidFill>
              </a:rPr>
              <a:t>8. Договорные отряды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5A25541-2C56-4E59-8351-A4D9AF3D314D}"/>
              </a:ext>
            </a:extLst>
          </p:cNvPr>
          <p:cNvSpPr txBox="1"/>
          <p:nvPr/>
        </p:nvSpPr>
        <p:spPr>
          <a:xfrm>
            <a:off x="11848" y="2867018"/>
            <a:ext cx="268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l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1046CE"/>
                </a:solidFill>
              </a:rPr>
              <a:t>9. СЭУ ФПС ИПЛ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BBCDB63-85A5-421F-BB74-D0DA4F4CCEED}"/>
              </a:ext>
            </a:extLst>
          </p:cNvPr>
          <p:cNvSpPr txBox="1"/>
          <p:nvPr/>
        </p:nvSpPr>
        <p:spPr>
          <a:xfrm>
            <a:off x="11848" y="3143539"/>
            <a:ext cx="268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l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1046CE"/>
                </a:solidFill>
              </a:rPr>
              <a:t>10. </a:t>
            </a:r>
            <a:r>
              <a:rPr lang="ru-RU" b="1" dirty="0" err="1">
                <a:solidFill>
                  <a:srgbClr val="1046CE"/>
                </a:solidFill>
              </a:rPr>
              <a:t>Протифонтанные</a:t>
            </a:r>
            <a:r>
              <a:rPr lang="ru-RU" b="1" dirty="0">
                <a:solidFill>
                  <a:srgbClr val="1046CE"/>
                </a:solidFill>
              </a:rPr>
              <a:t> ВЧ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161E73F-6B63-4243-90B8-F9DEC5B90C19}"/>
              </a:ext>
            </a:extLst>
          </p:cNvPr>
          <p:cNvSpPr txBox="1"/>
          <p:nvPr/>
        </p:nvSpPr>
        <p:spPr>
          <a:xfrm>
            <a:off x="25878" y="3641505"/>
            <a:ext cx="2878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l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1046CE"/>
                </a:solidFill>
              </a:rPr>
              <a:t>12. Учреждения г. Москвы и МО, и их филиалы</a:t>
            </a:r>
          </a:p>
        </p:txBody>
      </p:sp>
      <p:sp>
        <p:nvSpPr>
          <p:cNvPr id="77" name="Стрелка вправо 11">
            <a:extLst>
              <a:ext uri="{FF2B5EF4-FFF2-40B4-BE49-F238E27FC236}">
                <a16:creationId xmlns:a16="http://schemas.microsoft.com/office/drawing/2014/main" id="{0D9F0228-6EF8-4A7B-A9D7-835529B86F30}"/>
              </a:ext>
            </a:extLst>
          </p:cNvPr>
          <p:cNvSpPr/>
          <p:nvPr/>
        </p:nvSpPr>
        <p:spPr>
          <a:xfrm>
            <a:off x="1982228" y="4252152"/>
            <a:ext cx="1639224" cy="90849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black"/>
              </a:solidFill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1EAC7A88-2904-4177-93C3-3BCEBB15A71D}"/>
              </a:ext>
            </a:extLst>
          </p:cNvPr>
          <p:cNvSpPr/>
          <p:nvPr/>
        </p:nvSpPr>
        <p:spPr>
          <a:xfrm>
            <a:off x="4086075" y="4780359"/>
            <a:ext cx="18341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ftp:\\</a:t>
            </a: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10.21.62.69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AB9D5A1B-EB8F-4F52-B370-B376AF590EC1}"/>
              </a:ext>
            </a:extLst>
          </p:cNvPr>
          <p:cNvSpPr/>
          <p:nvPr/>
        </p:nvSpPr>
        <p:spPr>
          <a:xfrm>
            <a:off x="1991856" y="4462609"/>
            <a:ext cx="1498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Направляются </a:t>
            </a:r>
          </a:p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данные на сервер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AD55684-9F8C-4637-BBD9-8B8139D8D54D}"/>
              </a:ext>
            </a:extLst>
          </p:cNvPr>
          <p:cNvSpPr txBox="1"/>
          <p:nvPr/>
        </p:nvSpPr>
        <p:spPr>
          <a:xfrm>
            <a:off x="3389943" y="931190"/>
            <a:ext cx="315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07262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ln w="0"/>
                <a:solidFill>
                  <a:srgbClr val="1046C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1-ВО (военнослужащие)</a:t>
            </a:r>
          </a:p>
          <a:p>
            <a:pPr marL="285750" indent="-285750" defTabSz="107262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ln w="0"/>
                <a:solidFill>
                  <a:srgbClr val="1046C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2-ФП (сотрудники ФПС)</a:t>
            </a:r>
          </a:p>
          <a:p>
            <a:pPr marL="285750" indent="-285750" defTabSz="107262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ln w="0"/>
                <a:solidFill>
                  <a:srgbClr val="1046C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3.1-72ЦП</a:t>
            </a:r>
          </a:p>
          <a:p>
            <a:pPr marL="285750" indent="-285750" defTabSz="107262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ln w="0"/>
                <a:solidFill>
                  <a:srgbClr val="1046C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3.2-ВЦЭРМ</a:t>
            </a:r>
          </a:p>
          <a:p>
            <a:pPr marL="285750" indent="-285750" defTabSz="107262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ln w="0"/>
                <a:solidFill>
                  <a:srgbClr val="1046C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3.3-СКССРЦ</a:t>
            </a:r>
          </a:p>
          <a:p>
            <a:pPr marL="285750" indent="-285750" defTabSz="107262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ln w="0"/>
                <a:solidFill>
                  <a:srgbClr val="1046C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4-ВРЕД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5C7CE31-6D53-4DEA-9289-1056F9F6D91E}"/>
              </a:ext>
            </a:extLst>
          </p:cNvPr>
          <p:cNvSpPr/>
          <p:nvPr/>
        </p:nvSpPr>
        <p:spPr>
          <a:xfrm>
            <a:off x="281035" y="602010"/>
            <a:ext cx="28064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Категория подразделений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64FADBA-A3F5-4C5A-8E38-2B91165B8545}"/>
              </a:ext>
            </a:extLst>
          </p:cNvPr>
          <p:cNvSpPr/>
          <p:nvPr/>
        </p:nvSpPr>
        <p:spPr>
          <a:xfrm>
            <a:off x="3583417" y="602010"/>
            <a:ext cx="25211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Статистические формы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4BAE9F1-1DC8-4BA9-AE44-D29A00F173D4}"/>
              </a:ext>
            </a:extLst>
          </p:cNvPr>
          <p:cNvSpPr txBox="1"/>
          <p:nvPr/>
        </p:nvSpPr>
        <p:spPr>
          <a:xfrm>
            <a:off x="11848" y="3392855"/>
            <a:ext cx="3353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1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algn="l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4E67C8"/>
                </a:solidFill>
              </a:rPr>
              <a:t>11. Медицинские учреждения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B99E43C8-C525-4E3E-8844-A83CC1613893}"/>
              </a:ext>
            </a:extLst>
          </p:cNvPr>
          <p:cNvSpPr/>
          <p:nvPr/>
        </p:nvSpPr>
        <p:spPr>
          <a:xfrm>
            <a:off x="7189153" y="602010"/>
            <a:ext cx="20907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ВЦЭРМ МЧС России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94459AE-2854-4EA2-AF0B-79BF416B90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54" y="4057450"/>
            <a:ext cx="1489322" cy="1489322"/>
          </a:xfrm>
          <a:prstGeom prst="rect">
            <a:avLst/>
          </a:prstGeom>
        </p:spPr>
      </p:pic>
      <p:sp>
        <p:nvSpPr>
          <p:cNvPr id="88" name="Подзаголовок 2">
            <a:extLst>
              <a:ext uri="{FF2B5EF4-FFF2-40B4-BE49-F238E27FC236}">
                <a16:creationId xmlns:a16="http://schemas.microsoft.com/office/drawing/2014/main" id="{CA5B3AA0-C84D-40B4-A479-DA1E64363C74}"/>
              </a:ext>
            </a:extLst>
          </p:cNvPr>
          <p:cNvSpPr txBox="1">
            <a:spLocks/>
          </p:cNvSpPr>
          <p:nvPr/>
        </p:nvSpPr>
        <p:spPr>
          <a:xfrm>
            <a:off x="6599266" y="897354"/>
            <a:ext cx="31847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285750" indent="-285750">
              <a:buFont typeface="Wingdings" panose="05000000000000000000" pitchFamily="2" charset="2"/>
              <a:buChar char="q"/>
              <a:defRPr sz="16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 marL="0" indent="0" defTabSz="107262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dirty="0">
                <a:solidFill>
                  <a:srgbClr val="1046CE"/>
                </a:solidFill>
              </a:rPr>
              <a:t>По итогам анализа данных:</a:t>
            </a:r>
          </a:p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1046CE"/>
                </a:solidFill>
              </a:rPr>
              <a:t>подготовка аналитических документов и отчетов;</a:t>
            </a:r>
          </a:p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1046CE"/>
                </a:solidFill>
              </a:rPr>
              <a:t>разработка методических рекомендаций;</a:t>
            </a:r>
          </a:p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1046CE"/>
                </a:solidFill>
              </a:rPr>
              <a:t>организация и проведение НИР;</a:t>
            </a:r>
          </a:p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1046CE"/>
                </a:solidFill>
              </a:rPr>
              <a:t>разработка и внедрение программно-аналитических средств обеспечивающих синхронизацию учетно-отчетных форм.</a:t>
            </a:r>
          </a:p>
        </p:txBody>
      </p:sp>
      <p:sp>
        <p:nvSpPr>
          <p:cNvPr id="89" name="Стрелка вправо 11">
            <a:extLst>
              <a:ext uri="{FF2B5EF4-FFF2-40B4-BE49-F238E27FC236}">
                <a16:creationId xmlns:a16="http://schemas.microsoft.com/office/drawing/2014/main" id="{E802D535-2A7B-4D6B-897A-E62B58BF8B80}"/>
              </a:ext>
            </a:extLst>
          </p:cNvPr>
          <p:cNvSpPr/>
          <p:nvPr/>
        </p:nvSpPr>
        <p:spPr>
          <a:xfrm>
            <a:off x="6166930" y="4304251"/>
            <a:ext cx="1639224" cy="90849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black"/>
              </a:solidFill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7C16E2CD-555C-427E-A20D-ED13070CE0F4}"/>
              </a:ext>
            </a:extLst>
          </p:cNvPr>
          <p:cNvSpPr/>
          <p:nvPr/>
        </p:nvSpPr>
        <p:spPr>
          <a:xfrm>
            <a:off x="6092532" y="4514708"/>
            <a:ext cx="1666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Обработка и анализ</a:t>
            </a:r>
          </a:p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данных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8CBCEF3F-A7D2-45E4-BB96-DFDE9859F280}"/>
              </a:ext>
            </a:extLst>
          </p:cNvPr>
          <p:cNvSpPr/>
          <p:nvPr/>
        </p:nvSpPr>
        <p:spPr>
          <a:xfrm>
            <a:off x="3735447" y="4304251"/>
            <a:ext cx="2270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Сетевой ресурс </a:t>
            </a:r>
          </a:p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обмена информации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C411790-6774-4194-B327-27DD6BDFF119}"/>
              </a:ext>
            </a:extLst>
          </p:cNvPr>
          <p:cNvSpPr/>
          <p:nvPr/>
        </p:nvSpPr>
        <p:spPr>
          <a:xfrm>
            <a:off x="56816" y="5582682"/>
            <a:ext cx="9792366" cy="8932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УМПО осуществляет координацию деятельности, межведомственное взаимодействие, выработку организационно-управленческих решений, контроль качества сроков представления информации.</a:t>
            </a:r>
          </a:p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УМПО вправе запрашивать иную информацию, относящуюся к реализации целей, установленных настоящим приказом.</a:t>
            </a:r>
          </a:p>
        </p:txBody>
      </p:sp>
    </p:spTree>
    <p:extLst>
      <p:ext uri="{BB962C8B-B14F-4D97-AF65-F5344CB8AC3E}">
        <p14:creationId xmlns:p14="http://schemas.microsoft.com/office/powerpoint/2010/main" val="2153865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86908" y="4672971"/>
            <a:ext cx="4542702" cy="15193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86910" y="629781"/>
            <a:ext cx="9447415" cy="84448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400" dirty="0">
                <a:solidFill>
                  <a:srgbClr val="212745"/>
                </a:solidFill>
                <a:latin typeface="Cambria" panose="02040503050406030204" pitchFamily="18" charset="0"/>
              </a:rPr>
              <a:t>С момента создания, Управлением медико-психологического обеспечения </a:t>
            </a:r>
            <a:r>
              <a:rPr lang="ru-RU" sz="2400" b="1" dirty="0">
                <a:solidFill>
                  <a:srgbClr val="212745"/>
                </a:solidFill>
                <a:latin typeface="Cambria" panose="02040503050406030204" pitchFamily="18" charset="0"/>
              </a:rPr>
              <a:t>разработаны и утверждены: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I:\ФОТОШОП\ОТКРЫТКИ\29f9bf9508e2d3847aea81933eb1bbc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566" y="6341250"/>
            <a:ext cx="481845" cy="473409"/>
          </a:xfrm>
          <a:prstGeom prst="rect">
            <a:avLst/>
          </a:prstGeom>
          <a:effectLst>
            <a:outerShdw blurRad="50800" dist="38100" dir="1704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одзаголовок 2"/>
          <p:cNvSpPr txBox="1">
            <a:spLocks/>
          </p:cNvSpPr>
          <p:nvPr/>
        </p:nvSpPr>
        <p:spPr>
          <a:xfrm>
            <a:off x="0" y="50833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0599313"/>
              </p:ext>
            </p:extLst>
          </p:nvPr>
        </p:nvGraphicFramePr>
        <p:xfrm>
          <a:off x="186908" y="1433859"/>
          <a:ext cx="9528592" cy="2723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1462088" y="2192855"/>
            <a:ext cx="619125" cy="521808"/>
          </a:xfrm>
          <a:prstGeom prst="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86668" y="2725094"/>
            <a:ext cx="6409266" cy="1127238"/>
          </a:xfrm>
          <a:prstGeom prst="rect">
            <a:avLst/>
          </a:prstGeom>
          <a:noFill/>
          <a:ln w="28575">
            <a:solidFill>
              <a:srgbClr val="10A8D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6264842" y="2192855"/>
            <a:ext cx="619125" cy="521808"/>
          </a:xfrm>
          <a:prstGeom prst="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186910" y="4142167"/>
            <a:ext cx="9447415" cy="504246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400" dirty="0">
                <a:solidFill>
                  <a:srgbClr val="212745"/>
                </a:solidFill>
                <a:latin typeface="Cambria" panose="02040503050406030204" pitchFamily="18" charset="0"/>
              </a:rPr>
              <a:t>За 2022 год </a:t>
            </a:r>
            <a:r>
              <a:rPr lang="ru-RU" sz="2400" b="1" dirty="0">
                <a:solidFill>
                  <a:srgbClr val="212745"/>
                </a:solidFill>
                <a:latin typeface="Cambria" panose="02040503050406030204" pitchFamily="18" charset="0"/>
              </a:rPr>
              <a:t>разработаны и утверждены:</a:t>
            </a:r>
            <a:r>
              <a:rPr lang="ru-RU" sz="2400" dirty="0">
                <a:solidFill>
                  <a:srgbClr val="212745"/>
                </a:solidFill>
                <a:latin typeface="Cambria" panose="02040503050406030204" pitchFamily="18" charset="0"/>
              </a:rPr>
              <a:t> </a:t>
            </a:r>
            <a:endParaRPr lang="ru-RU" sz="2400" b="1" dirty="0">
              <a:solidFill>
                <a:srgbClr val="212745"/>
              </a:solidFill>
              <a:latin typeface="Cambria" panose="02040503050406030204" pitchFamily="18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BEA286-78D5-4836-B1CE-6F1C1ED29CD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6344" y="4810207"/>
            <a:ext cx="935185" cy="11575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5" name="Подзаголовок 2"/>
          <p:cNvSpPr txBox="1">
            <a:spLocks/>
          </p:cNvSpPr>
          <p:nvPr/>
        </p:nvSpPr>
        <p:spPr>
          <a:xfrm>
            <a:off x="1033658" y="4852227"/>
            <a:ext cx="3408084" cy="10734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800" b="1" dirty="0">
                <a:solidFill>
                  <a:srgbClr val="212745"/>
                </a:solidFill>
                <a:latin typeface="Cambria" panose="02040503050406030204" pitchFamily="18" charset="0"/>
              </a:rPr>
              <a:t>17 приказов </a:t>
            </a:r>
          </a:p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800" b="1" dirty="0">
                <a:solidFill>
                  <a:srgbClr val="212745"/>
                </a:solidFill>
                <a:latin typeface="Cambria" panose="02040503050406030204" pitchFamily="18" charset="0"/>
              </a:rPr>
              <a:t>МЧС России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164667" y="4672971"/>
            <a:ext cx="4554424" cy="15193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дзаголовок 2"/>
          <p:cNvSpPr txBox="1">
            <a:spLocks/>
          </p:cNvSpPr>
          <p:nvPr/>
        </p:nvSpPr>
        <p:spPr>
          <a:xfrm>
            <a:off x="6133207" y="4717035"/>
            <a:ext cx="3662726" cy="137830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000" dirty="0">
                <a:solidFill>
                  <a:srgbClr val="212745"/>
                </a:solidFill>
                <a:latin typeface="Cambria" panose="02040503050406030204" pitchFamily="18" charset="0"/>
              </a:rPr>
              <a:t>из них </a:t>
            </a:r>
            <a:r>
              <a:rPr lang="ru-RU" sz="2000" b="1" dirty="0">
                <a:solidFill>
                  <a:srgbClr val="212745"/>
                </a:solidFill>
                <a:latin typeface="Cambria" panose="02040503050406030204" pitchFamily="18" charset="0"/>
              </a:rPr>
              <a:t>2 приказа                                </a:t>
            </a:r>
            <a:r>
              <a:rPr lang="ru-RU" sz="2000" dirty="0">
                <a:solidFill>
                  <a:srgbClr val="212745"/>
                </a:solidFill>
                <a:latin typeface="Cambria" panose="02040503050406030204" pitchFamily="18" charset="0"/>
              </a:rPr>
              <a:t>МЧС России </a:t>
            </a:r>
            <a:r>
              <a:rPr lang="ru-RU" sz="2000" b="1" dirty="0">
                <a:solidFill>
                  <a:srgbClr val="212745"/>
                </a:solidFill>
                <a:latin typeface="Cambria" panose="02040503050406030204" pitchFamily="18" charset="0"/>
              </a:rPr>
              <a:t>зарегистрированы Минюстом </a:t>
            </a:r>
            <a:r>
              <a:rPr lang="ru-RU" sz="2000" dirty="0">
                <a:solidFill>
                  <a:srgbClr val="212745"/>
                </a:solidFill>
                <a:latin typeface="Cambria" panose="02040503050406030204" pitchFamily="18" charset="0"/>
              </a:rPr>
              <a:t>России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35" y="4828499"/>
            <a:ext cx="1029702" cy="1096803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8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2" name="Прямоугольник 41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Прямоугольник 42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Прямоугольник 43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226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-209307" y="21564"/>
            <a:ext cx="10324613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МЕДИЦИНСКОГО ОБСЛУЖИВАНИЯ В ФМБА РОССИИ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6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A67913-1DD5-45EE-A25B-B7360D5272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9" r="67723" b="29950"/>
          <a:stretch/>
        </p:blipFill>
        <p:spPr>
          <a:xfrm>
            <a:off x="3150625" y="829533"/>
            <a:ext cx="982888" cy="1144703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CD808DDE-FA4A-4EF0-80DF-C57F251E022F}"/>
              </a:ext>
            </a:extLst>
          </p:cNvPr>
          <p:cNvSpPr txBox="1">
            <a:spLocks/>
          </p:cNvSpPr>
          <p:nvPr/>
        </p:nvSpPr>
        <p:spPr>
          <a:xfrm>
            <a:off x="4039340" y="809878"/>
            <a:ext cx="5750198" cy="1351786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  <a:buClrTx/>
            </a:pP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исполнения протокольных поручений от 10.06.2022                        № 176-НГ отделом организована  работа по прикреплению личного состава МЧС России на медицинское обслуживание (включая прохождение периодических медицинских осмотров                                           и   диспансеризации) к территориальным  учреждениям   ФМБА</a:t>
            </a:r>
            <a:endParaRPr lang="ru-RU" sz="1100" dirty="0">
              <a:solidFill>
                <a:srgbClr val="212745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934B40-94BD-4BB7-8FC5-128A3EFB53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9" r="2129"/>
          <a:stretch/>
        </p:blipFill>
        <p:spPr>
          <a:xfrm>
            <a:off x="136400" y="3684754"/>
            <a:ext cx="2893017" cy="2273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713508-5F0B-4E9F-9DC9-0B59BA5C0E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r="7798"/>
          <a:stretch/>
        </p:blipFill>
        <p:spPr>
          <a:xfrm>
            <a:off x="136399" y="1098780"/>
            <a:ext cx="2893017" cy="2273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E73269-0177-4B11-AA1E-546278B276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8491" y="2161664"/>
            <a:ext cx="769839" cy="1047474"/>
          </a:xfrm>
          <a:prstGeom prst="rect">
            <a:avLst/>
          </a:prstGeom>
        </p:spPr>
      </p:pic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EC9E177C-813F-4C9F-BAE5-F60F3F6C8C27}"/>
              </a:ext>
            </a:extLst>
          </p:cNvPr>
          <p:cNvSpPr txBox="1">
            <a:spLocks/>
          </p:cNvSpPr>
          <p:nvPr/>
        </p:nvSpPr>
        <p:spPr>
          <a:xfrm>
            <a:off x="3185025" y="2004883"/>
            <a:ext cx="5713466" cy="1279973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  <a:buClrTx/>
            </a:pP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России, дислоцированным на территории соответствующих субъектов Российской Федерации за счет бюджетных ассигнований федерального бюджета, предусмотренных Федеральному медико-биологическому агентству в рамках государственного задания на 2023 и последующие годы.</a:t>
            </a:r>
            <a:endParaRPr lang="ru-RU" sz="1100" dirty="0">
              <a:solidFill>
                <a:srgbClr val="212745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4553144-E374-4AF6-9E68-733F9F83B74E}"/>
              </a:ext>
            </a:extLst>
          </p:cNvPr>
          <p:cNvSpPr/>
          <p:nvPr/>
        </p:nvSpPr>
        <p:spPr>
          <a:xfrm>
            <a:off x="3257740" y="3493611"/>
            <a:ext cx="6409676" cy="117259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 организациям ФМБА для прохождения периодических осмотров в 2023 году прикреплено: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-в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главных управлениях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МЧС России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6 288 работников;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-в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учреждениях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МЧС России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683 работника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D084172-1E91-4ACC-A2BB-06DA70C37E1E}"/>
              </a:ext>
            </a:extLst>
          </p:cNvPr>
          <p:cNvSpPr/>
          <p:nvPr/>
        </p:nvSpPr>
        <p:spPr>
          <a:xfrm>
            <a:off x="10542549" y="2270304"/>
            <a:ext cx="771637" cy="570485"/>
          </a:xfrm>
          <a:prstGeom prst="rect">
            <a:avLst/>
          </a:prstGeom>
          <a:noFill/>
        </p:spPr>
        <p:txBody>
          <a:bodyPr wrap="square" lIns="77287" tIns="38644" rIns="77287" bIns="38644">
            <a:spAutoFit/>
          </a:bodyPr>
          <a:lstStyle/>
          <a:p>
            <a:pPr defTabSz="1030915"/>
            <a:r>
              <a:rPr lang="ru-RU" sz="32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72FA99B7-8EFC-4A93-871F-49B83BC3989E}"/>
              </a:ext>
            </a:extLst>
          </p:cNvPr>
          <p:cNvSpPr/>
          <p:nvPr/>
        </p:nvSpPr>
        <p:spPr>
          <a:xfrm>
            <a:off x="3320249" y="4950677"/>
            <a:ext cx="6347167" cy="117259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Проведенная работа позволит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оптимизировать 	расходование средств федерального бюджета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	направить их на приоритетные направления 	медицинского обеспечения личного состава.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27F6BE-70F3-40CF-8E62-115B56331D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7" y="3684754"/>
            <a:ext cx="858512" cy="8846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06CED7-5B5F-40E4-8F06-F012D21F7C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09" y="5046880"/>
            <a:ext cx="1032199" cy="10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26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92C2C78C-0923-4823-9350-DBE072AF6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32196"/>
              </p:ext>
            </p:extLst>
          </p:nvPr>
        </p:nvGraphicFramePr>
        <p:xfrm>
          <a:off x="169557" y="4529125"/>
          <a:ext cx="9649009" cy="1789572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544312">
                  <a:extLst>
                    <a:ext uri="{9D8B030D-6E8A-4147-A177-3AD203B41FA5}">
                      <a16:colId xmlns:a16="http://schemas.microsoft.com/office/drawing/2014/main" val="3493660734"/>
                    </a:ext>
                  </a:extLst>
                </a:gridCol>
                <a:gridCol w="5585330">
                  <a:extLst>
                    <a:ext uri="{9D8B030D-6E8A-4147-A177-3AD203B41FA5}">
                      <a16:colId xmlns:a16="http://schemas.microsoft.com/office/drawing/2014/main" val="2738204693"/>
                    </a:ext>
                  </a:extLst>
                </a:gridCol>
                <a:gridCol w="1785258">
                  <a:extLst>
                    <a:ext uri="{9D8B030D-6E8A-4147-A177-3AD203B41FA5}">
                      <a16:colId xmlns:a16="http://schemas.microsoft.com/office/drawing/2014/main" val="1457373311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3892270581"/>
                    </a:ext>
                  </a:extLst>
                </a:gridCol>
                <a:gridCol w="645538">
                  <a:extLst>
                    <a:ext uri="{9D8B030D-6E8A-4147-A177-3AD203B41FA5}">
                      <a16:colId xmlns:a16="http://schemas.microsoft.com/office/drawing/2014/main" val="2919888586"/>
                    </a:ext>
                  </a:extLst>
                </a:gridCol>
              </a:tblGrid>
              <a:tr h="596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Подразделения МЧС на территории Луганской Республики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Медицинские специалисты (ед.)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Психологи (ед.)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35615"/>
                  </a:ext>
                </a:extLst>
              </a:tr>
              <a:tr h="29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Отдел медико-психологического обеспечения ГУ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8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17142281"/>
                  </a:ext>
                </a:extLst>
              </a:tr>
              <a:tr h="29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Отделение по медицинскому и психологическому обеспечению ГУ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Специализированный отряд ГУ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8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01022583"/>
                  </a:ext>
                </a:extLst>
              </a:tr>
              <a:tr h="298262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17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24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216530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-209307" y="21564"/>
            <a:ext cx="10324613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7286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52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ОРГАНИЗАЦИОННО-ШТАТНАЯ СТРУКТУРА ДНР, ЛНР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6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0724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0724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0724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marL="0" marR="0" lvl="0" indent="0" algn="ctr" defTabSz="1072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31</a:t>
              </a:r>
            </a:p>
          </p:txBody>
        </p:sp>
      </p:grp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D3BBB96-5009-4A44-8AF9-C36FD55DA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333251"/>
              </p:ext>
            </p:extLst>
          </p:nvPr>
        </p:nvGraphicFramePr>
        <p:xfrm>
          <a:off x="189035" y="1758704"/>
          <a:ext cx="9649009" cy="2474628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544312">
                  <a:extLst>
                    <a:ext uri="{9D8B030D-6E8A-4147-A177-3AD203B41FA5}">
                      <a16:colId xmlns:a16="http://schemas.microsoft.com/office/drawing/2014/main" val="3493660734"/>
                    </a:ext>
                  </a:extLst>
                </a:gridCol>
                <a:gridCol w="5570816">
                  <a:extLst>
                    <a:ext uri="{9D8B030D-6E8A-4147-A177-3AD203B41FA5}">
                      <a16:colId xmlns:a16="http://schemas.microsoft.com/office/drawing/2014/main" val="2738204693"/>
                    </a:ext>
                  </a:extLst>
                </a:gridCol>
                <a:gridCol w="1799772">
                  <a:extLst>
                    <a:ext uri="{9D8B030D-6E8A-4147-A177-3AD203B41FA5}">
                      <a16:colId xmlns:a16="http://schemas.microsoft.com/office/drawing/2014/main" val="1457373311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3892270581"/>
                    </a:ext>
                  </a:extLst>
                </a:gridCol>
                <a:gridCol w="645538">
                  <a:extLst>
                    <a:ext uri="{9D8B030D-6E8A-4147-A177-3AD203B41FA5}">
                      <a16:colId xmlns:a16="http://schemas.microsoft.com/office/drawing/2014/main" val="2919888586"/>
                    </a:ext>
                  </a:extLst>
                </a:gridCol>
              </a:tblGrid>
              <a:tr h="444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Подразделения МЧС на территории Донецкой Республики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Медицинские специалисты (ед.)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Психологи (ед.)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35615"/>
                  </a:ext>
                </a:extLst>
              </a:tr>
              <a:tr h="222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Отдел медико-психологического обеспечения ГУ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15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–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35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7142281"/>
                  </a:ext>
                </a:extLst>
              </a:tr>
              <a:tr h="2538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Отделение по медицинскому и</a:t>
                      </a:r>
                      <a:r>
                        <a:rPr lang="ru-RU" sz="1400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психологическому обеспечению ГУ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Специализированный отряд ГУ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12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–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12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1022583"/>
                  </a:ext>
                </a:extLst>
              </a:tr>
              <a:tr h="222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4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Государственная военизированная горноспасательная служба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66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–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66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1650510"/>
                  </a:ext>
                </a:extLst>
              </a:tr>
              <a:tr h="222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Филиал АГПС МЧС России (АГЗ ДНР)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–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5165386"/>
                  </a:ext>
                </a:extLst>
              </a:tr>
              <a:tr h="222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Лечебно-реабилитационный центр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54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–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54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1216530"/>
                  </a:ext>
                </a:extLst>
              </a:tr>
              <a:tr h="222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7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Оздоровительный комплекс «Спасатель»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46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–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46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3769090"/>
                  </a:ext>
                </a:extLst>
              </a:tr>
              <a:tr h="222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8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Филиал ВНИИПО (НИИ «Респиратор» МЧС ДНР)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–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8194092"/>
                  </a:ext>
                </a:extLst>
              </a:tr>
              <a:tr h="222082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247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19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266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216D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8478765"/>
                  </a:ext>
                </a:extLst>
              </a:tr>
            </a:tbl>
          </a:graphicData>
        </a:graphic>
      </p:graphicFrame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CC9E5CD1-7641-48B8-BA54-9BE61BD7424C}"/>
              </a:ext>
            </a:extLst>
          </p:cNvPr>
          <p:cNvSpPr txBox="1">
            <a:spLocks/>
          </p:cNvSpPr>
          <p:nvPr/>
        </p:nvSpPr>
        <p:spPr>
          <a:xfrm>
            <a:off x="99465" y="621193"/>
            <a:ext cx="9649009" cy="1107246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  <a:buClrTx/>
            </a:pPr>
            <a:r>
              <a:rPr lang="ru-RU" sz="1800" b="1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Управлением разработаны предложения по организационно-штатной структуре подразделений медико-психологического обеспечения МЧС России по ДНР, ЛНР, органов управления Херсонской и Запорожской областей. </a:t>
            </a:r>
            <a:endParaRPr lang="ru-RU" sz="1400" dirty="0">
              <a:solidFill>
                <a:srgbClr val="212745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57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-209307" y="21564"/>
            <a:ext cx="10324613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7286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52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ОРГАНИЗАЦИОННО-ШТАТНАЯ СТРУКТУРА ХО и ЗО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6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0724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0724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0724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marL="0" marR="0" lvl="0" indent="0" algn="ctr" defTabSz="1072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32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D3BBB96-5009-4A44-8AF9-C36FD55DA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404267"/>
              </p:ext>
            </p:extLst>
          </p:nvPr>
        </p:nvGraphicFramePr>
        <p:xfrm>
          <a:off x="140529" y="2013505"/>
          <a:ext cx="9649009" cy="1463040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544312">
                  <a:extLst>
                    <a:ext uri="{9D8B030D-6E8A-4147-A177-3AD203B41FA5}">
                      <a16:colId xmlns:a16="http://schemas.microsoft.com/office/drawing/2014/main" val="3493660734"/>
                    </a:ext>
                  </a:extLst>
                </a:gridCol>
                <a:gridCol w="5375574">
                  <a:extLst>
                    <a:ext uri="{9D8B030D-6E8A-4147-A177-3AD203B41FA5}">
                      <a16:colId xmlns:a16="http://schemas.microsoft.com/office/drawing/2014/main" val="2738204693"/>
                    </a:ext>
                  </a:extLst>
                </a:gridCol>
                <a:gridCol w="1586614">
                  <a:extLst>
                    <a:ext uri="{9D8B030D-6E8A-4147-A177-3AD203B41FA5}">
                      <a16:colId xmlns:a16="http://schemas.microsoft.com/office/drawing/2014/main" val="1457373311"/>
                    </a:ext>
                  </a:extLst>
                </a:gridCol>
                <a:gridCol w="1295156">
                  <a:extLst>
                    <a:ext uri="{9D8B030D-6E8A-4147-A177-3AD203B41FA5}">
                      <a16:colId xmlns:a16="http://schemas.microsoft.com/office/drawing/2014/main" val="3892270581"/>
                    </a:ext>
                  </a:extLst>
                </a:gridCol>
                <a:gridCol w="847353">
                  <a:extLst>
                    <a:ext uri="{9D8B030D-6E8A-4147-A177-3AD203B41FA5}">
                      <a16:colId xmlns:a16="http://schemas.microsoft.com/office/drawing/2014/main" val="2919888586"/>
                    </a:ext>
                  </a:extLst>
                </a:gridCol>
              </a:tblGrid>
              <a:tr h="2453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№ п/п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Подразделения МЧС на территории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Херсонской области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Медицинские специалисты (ед.)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Психологи (ед.)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35615"/>
                  </a:ext>
                </a:extLst>
              </a:tr>
              <a:tr h="1226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Отделение медико-психологического обеспечения ГУ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17142281"/>
                  </a:ext>
                </a:extLst>
              </a:tr>
              <a:tr h="1226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Специализированная пожарная часть (СПСЧ)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0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01022583"/>
                  </a:ext>
                </a:extLst>
              </a:tr>
              <a:tr h="122682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11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9024866"/>
                  </a:ext>
                </a:extLst>
              </a:tr>
            </a:tbl>
          </a:graphicData>
        </a:graphic>
      </p:graphicFrame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CC9E5CD1-7641-48B8-BA54-9BE61BD7424C}"/>
              </a:ext>
            </a:extLst>
          </p:cNvPr>
          <p:cNvSpPr txBox="1">
            <a:spLocks/>
          </p:cNvSpPr>
          <p:nvPr/>
        </p:nvSpPr>
        <p:spPr>
          <a:xfrm>
            <a:off x="140528" y="809878"/>
            <a:ext cx="9636975" cy="1107246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Управлением разработаны предложения по организационно-штатной структуре подразделений медико-психологического обеспечения МЧС России по ДНР, ЛНР, органов управления Херсонской и Запорожской областей.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845B6B2A-9C05-4B00-BAB2-3994629E0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107701"/>
              </p:ext>
            </p:extLst>
          </p:nvPr>
        </p:nvGraphicFramePr>
        <p:xfrm>
          <a:off x="140529" y="4090027"/>
          <a:ext cx="9649009" cy="1616507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544312">
                  <a:extLst>
                    <a:ext uri="{9D8B030D-6E8A-4147-A177-3AD203B41FA5}">
                      <a16:colId xmlns:a16="http://schemas.microsoft.com/office/drawing/2014/main" val="3493660734"/>
                    </a:ext>
                  </a:extLst>
                </a:gridCol>
                <a:gridCol w="5375574">
                  <a:extLst>
                    <a:ext uri="{9D8B030D-6E8A-4147-A177-3AD203B41FA5}">
                      <a16:colId xmlns:a16="http://schemas.microsoft.com/office/drawing/2014/main" val="2738204693"/>
                    </a:ext>
                  </a:extLst>
                </a:gridCol>
                <a:gridCol w="1586614">
                  <a:extLst>
                    <a:ext uri="{9D8B030D-6E8A-4147-A177-3AD203B41FA5}">
                      <a16:colId xmlns:a16="http://schemas.microsoft.com/office/drawing/2014/main" val="1457373311"/>
                    </a:ext>
                  </a:extLst>
                </a:gridCol>
                <a:gridCol w="1295156">
                  <a:extLst>
                    <a:ext uri="{9D8B030D-6E8A-4147-A177-3AD203B41FA5}">
                      <a16:colId xmlns:a16="http://schemas.microsoft.com/office/drawing/2014/main" val="3892270581"/>
                    </a:ext>
                  </a:extLst>
                </a:gridCol>
                <a:gridCol w="847353">
                  <a:extLst>
                    <a:ext uri="{9D8B030D-6E8A-4147-A177-3AD203B41FA5}">
                      <a16:colId xmlns:a16="http://schemas.microsoft.com/office/drawing/2014/main" val="2919888586"/>
                    </a:ext>
                  </a:extLst>
                </a:gridCol>
              </a:tblGrid>
              <a:tr h="1029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№ п/п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Подразделения МЧС на территории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Запорожской области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Медицинские специалисты (ед.)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Психологи (ед.)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35615"/>
                  </a:ext>
                </a:extLst>
              </a:tr>
              <a:tr h="3431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Отделение медико-психологического обеспечения ГУ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17142281"/>
                  </a:ext>
                </a:extLst>
              </a:tr>
              <a:tr h="233101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9024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772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"/>
          <p:cNvSpPr txBox="1">
            <a:spLocks/>
          </p:cNvSpPr>
          <p:nvPr/>
        </p:nvSpPr>
        <p:spPr>
          <a:xfrm>
            <a:off x="4953000" y="840913"/>
            <a:ext cx="4729612" cy="255994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  <a:buClrTx/>
            </a:pP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оказания методической помощи специалистам-психологам на территории вновь присоединенных субъектов направлены имеющиеся нормативные и методические материалы по организации и проведению профессионального психологического отбора с кандидатами при поступлении на службу, работу (учебу) в ТО и учреждения МЧС России Луганской, Донецкой Республик и проведен цикл их 3-х методических занятий.</a:t>
            </a:r>
            <a:endParaRPr lang="ru-RU" sz="1100" dirty="0">
              <a:solidFill>
                <a:srgbClr val="212745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-209307" y="21564"/>
            <a:ext cx="10324613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МЕТОДИЧЕСКАЯ ПОМОЩЬ СПЕЦИАЛИСТАМИ ЦЭПП МЧС РОССИИ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5"/>
          <a:stretch/>
        </p:blipFill>
        <p:spPr bwMode="auto">
          <a:xfrm>
            <a:off x="209977" y="881617"/>
            <a:ext cx="4189004" cy="2326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7" y="3563119"/>
            <a:ext cx="4189004" cy="2631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22" y="3485314"/>
            <a:ext cx="4431767" cy="2718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6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899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"/>
          <p:cNvSpPr txBox="1">
            <a:spLocks/>
          </p:cNvSpPr>
          <p:nvPr/>
        </p:nvSpPr>
        <p:spPr>
          <a:xfrm>
            <a:off x="0" y="634233"/>
            <a:ext cx="9906000" cy="619754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Доступность оказания личному составу МЧС России медицинской помощи, проведения диспансеризации, военно-врачебной экспертизы в отдаленных гарнизонах и закрытых территориях.</a:t>
            </a:r>
          </a:p>
          <a:p>
            <a:pPr marL="342900" indent="-342900" algn="just"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Помещения медицинских подразделений не соответствуют требованиям для получения лицензии на осуществление медицинской деятельности.</a:t>
            </a:r>
          </a:p>
          <a:p>
            <a:pPr marL="342900" indent="-342900" algn="just"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Укомплектование отделов (отделений) медико-психологического обеспечения, медицинских подразделений образовательных учреждений, спасательных воинских формирований и поисково-спасательных отрядов.</a:t>
            </a:r>
          </a:p>
          <a:p>
            <a:pPr marL="342900" indent="-342900" algn="just"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Недостаточное обеспечение ведомственными ЛПУ и санаторно-курортными учреждениями.</a:t>
            </a:r>
          </a:p>
          <a:p>
            <a:pPr marL="342900" indent="-342900" algn="just"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Дооснащение и переоснащение медицинским имуществом подведомственных учреждений.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0" y="50833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ПРОБЛЕМНЫЕ ВОПРОСЫ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0" name="Прямоугольник 2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355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271676" y="8043450"/>
            <a:ext cx="9905999" cy="538926"/>
            <a:chOff x="0" y="4650632"/>
            <a:chExt cx="9143999" cy="506673"/>
          </a:xfrm>
        </p:grpSpPr>
        <p:grpSp>
          <p:nvGrpSpPr>
            <p:cNvPr id="16" name="Группа 7"/>
            <p:cNvGrpSpPr>
              <a:grpSpLocks/>
            </p:cNvGrpSpPr>
            <p:nvPr/>
          </p:nvGrpSpPr>
          <p:grpSpPr bwMode="auto">
            <a:xfrm>
              <a:off x="0" y="4784821"/>
              <a:ext cx="9143999" cy="254000"/>
              <a:chOff x="0" y="6404550"/>
              <a:chExt cx="9144000" cy="45720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74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74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74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700015" y="4650632"/>
              <a:ext cx="386412" cy="484164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6" name="Picture 2" descr="I:\ФОТОШОП\ОТКРЫТКИ\29f9bf9508e2d3847aea81933eb1bbc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6" y="4670034"/>
              <a:ext cx="444780" cy="445077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024" y="4654176"/>
              <a:ext cx="521377" cy="503129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5924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"/>
          <p:cNvSpPr txBox="1">
            <a:spLocks/>
          </p:cNvSpPr>
          <p:nvPr/>
        </p:nvSpPr>
        <p:spPr>
          <a:xfrm>
            <a:off x="0" y="634233"/>
            <a:ext cx="9906000" cy="619754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spcAft>
                <a:spcPts val="0"/>
              </a:spcAft>
              <a:buClrTx/>
              <a:buFont typeface="+mj-lt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16.02.2022 № 102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«О внесении изменений в приказ МЧС России от 26.05.2020 «О составе сил и средств МЧС России по ликвидации медико-санитарных последствий чрезвычайных ситуаций»;</a:t>
            </a:r>
            <a:endParaRPr lang="ru-RU" sz="11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ClrTx/>
              <a:buFont typeface="+mj-lt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18.02.2022 № 118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ведомственных комиссиях по аттестации медицинских и фармацевтических работников в МЧС России для получения квалификационной категории»;</a:t>
            </a:r>
            <a:endParaRPr lang="ru-RU" sz="11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ClrTx/>
              <a:buFont typeface="+mj-lt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11.05.2022 № 452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«О конкурсе на звание «Лучший врач МЧС России»;</a:t>
            </a:r>
            <a:endParaRPr lang="ru-RU" sz="11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ClrTx/>
              <a:buFont typeface="+mj-lt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13.05.2022 № 469дсп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организации функционирования медицинских организаций МЧС России и ФКУ «ЦЭПП МЧС России» при непосредственной подготовке к переводу и переводе МЧС России на работу в условиях военного времени, а также в период действия военного положения»;</a:t>
            </a:r>
            <a:endParaRPr lang="ru-RU" sz="11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ClrTx/>
              <a:buFont typeface="+mj-lt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16.05.2022 № 483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признании утратившими силу приказов МЧС России от 1 ноября 2006 г. № 633, от 23 января 2014 г. № 23»;</a:t>
            </a:r>
            <a:endParaRPr lang="ru-RU" sz="11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ClrTx/>
              <a:buFont typeface="+mj-lt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17.05.2022 № 487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внесении изменения в приказ МЧС России от 28 августа 2020 г. № 625»;</a:t>
            </a:r>
            <a:endParaRPr lang="ru-RU" sz="11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ClrTx/>
              <a:buFont typeface="+mj-lt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24.05.2022 № 511дсп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Норм снабжения медицинским имуществом центрального аппарата МЧС России, территориальных органов МЧС России и учреждений, находящихся в ведении МЧС России, и запасами на военное время и Сборника описей комплектов медицинского имущества»;</a:t>
            </a:r>
            <a:endParaRPr lang="ru-RU" sz="11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ClrTx/>
              <a:buFont typeface="+mj-lt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13.07.2022 № 698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признании утратившим силу приказа МЧС России от 21 марта 2016 г. № 138»;</a:t>
            </a:r>
            <a:endParaRPr lang="ru-RU" sz="11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ClrTx/>
              <a:buFont typeface="+mj-lt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20.08.2022 № 797дсп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Норм снабжения медицинским имуществом центрального аппарата МЧС России, территориальных органов МЧС России и учреждений, находящихся в ведении МЧС России, на мирное время»;</a:t>
            </a:r>
            <a:endParaRPr lang="ru-RU" sz="11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ClrTx/>
              <a:buFont typeface="+mj-lt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25.08.2022 № 814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внесении изменений в Порядок оказания экстренной психологической помощи пострадавшему населению в зонах чрезвычайных ситуаций и при пожарах, утвержденный приказом МЧС России от 20.09.2011 № 525» </a:t>
            </a: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(зарегистрирован Министерством юстиции Российской Федерации 30 сентября 2022 г. регистрационный № 70311);</a:t>
            </a: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0" y="50833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0" name="Прямоугольник 2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6504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"/>
          <p:cNvSpPr txBox="1">
            <a:spLocks/>
          </p:cNvSpPr>
          <p:nvPr/>
        </p:nvSpPr>
        <p:spPr>
          <a:xfrm>
            <a:off x="0" y="634233"/>
            <a:ext cx="9906000" cy="619754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Tx/>
              <a:buFont typeface="+mj-lt"/>
              <a:buAutoNum type="arabicPeriod" startAt="11"/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10.09.2022 № 860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статистических отчетных форм (рекомендованных образцов)»;</a:t>
            </a:r>
            <a:endParaRPr lang="ru-RU" sz="1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Tx/>
              <a:buFont typeface="+mj-lt"/>
              <a:buAutoNum type="arabicPeriod" startAt="11"/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 от 15.09.2022 № 867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принятии в эксплуатацию в МЧС России автомобилей скорой медицинской помощи»;</a:t>
            </a:r>
            <a:endParaRPr lang="ru-RU" sz="1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Tx/>
              <a:buFont typeface="+mj-lt"/>
              <a:buAutoNum type="arabicPeriod" startAt="11"/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 от 26.09.2022 № 925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Устава ФГБУ «Северо-Кавказский специализированный санаторно-реабилитационный центр МЧС России» и признании утратившими силу некоторых приказов МЧС России»;</a:t>
            </a:r>
            <a:endParaRPr lang="ru-RU" sz="1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Tx/>
              <a:buFont typeface="+mj-lt"/>
              <a:buAutoNum type="arabicPeriod" startAt="11"/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30.09.2022 № 953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Норм обеспечения территориальных органов МЧС России и учреждений, находящихся в ведении МЧС России, специальным оборудованием, предназначенным для работы психологической службы МЧС России и Перечня специального оборудования, предназначенного для работы специалистов психологической службы МЧС России»;</a:t>
            </a:r>
            <a:endParaRPr lang="ru-RU" sz="1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Tx/>
              <a:buFont typeface="+mj-lt"/>
              <a:buAutoNum type="arabicPeriod" startAt="11"/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17.10.2022 № 1022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внесении изменений в приложение № 1 к приказу МЧС России от 30 августа 2018 г. № 356» </a:t>
            </a: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(зарегистрирован Министерством юстиции Российской Федерации 23 ноября 2022 г. регистрационный № 71074);</a:t>
            </a:r>
            <a:endParaRPr lang="ru-RU" sz="11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Tx/>
              <a:buFont typeface="+mj-lt"/>
              <a:buAutoNum type="arabicPeriod" startAt="11"/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30.11.2022 № 1199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«Об утверждении Устава ФГБУ ЦЭПП МЧС России»;</a:t>
            </a:r>
            <a:endParaRPr lang="ru-RU" sz="11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Tx/>
              <a:buFont typeface="+mj-lt"/>
              <a:buAutoNum type="arabicPeriod" startAt="11"/>
            </a:pPr>
            <a:r>
              <a:rPr lang="ru-RU" sz="14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02.12.2022 № 1218 </a:t>
            </a:r>
            <a:r>
              <a:rPr lang="ru-RU" sz="1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внесении изменений в Положение о конкурсе на звание «Лучший психолог МЧС России», утвержденное приказом МЧС России от 09.07.2020 № 514».</a:t>
            </a:r>
            <a:endParaRPr lang="ru-RU" sz="11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0" y="50833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0" name="Прямоугольник 2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0022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589544" y="657619"/>
            <a:ext cx="8868181" cy="69042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Медицинская помощь личному составу на базе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ФГБУ ВЦЭРМ                                                    им. А.М. Никифорова МЧС России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 за 2022 год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87264"/>
              </p:ext>
            </p:extLst>
          </p:nvPr>
        </p:nvGraphicFramePr>
        <p:xfrm>
          <a:off x="95954" y="1437346"/>
          <a:ext cx="9604474" cy="4512015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5231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5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565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Cambria" panose="02040503050406030204" pitchFamily="18" charset="0"/>
                        </a:rPr>
                        <a:t>Вид медицинских услуг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35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Cambria" panose="02040503050406030204" pitchFamily="18" charset="0"/>
                        </a:rPr>
                        <a:t>2021 год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35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Cambria" panose="02040503050406030204" pitchFamily="18" charset="0"/>
                        </a:rPr>
                        <a:t>2022 год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35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16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Круглосуточный стационар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3 713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4 079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16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Дневной стационар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238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230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851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Первичная медико-санитарная помощь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54 551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50 938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851">
                <a:tc>
                  <a:txBody>
                    <a:bodyPr/>
                    <a:lstStyle/>
                    <a:p>
                      <a:pPr marL="0" marR="0" indent="0" algn="l" defTabSz="107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Cambria" panose="02040503050406030204" pitchFamily="18" charset="0"/>
                        </a:rPr>
                        <a:t>Высокотехнологичная медицинская помощь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749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751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16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Военно-врачебная экспертиза 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173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171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16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</a:rPr>
                        <a:t>Военно-лётная</a:t>
                      </a:r>
                      <a:r>
                        <a:rPr lang="ru-RU" sz="1800" b="1" baseline="0" dirty="0">
                          <a:latin typeface="Cambria" panose="02040503050406030204" pitchFamily="18" charset="0"/>
                        </a:rPr>
                        <a:t> экспертиза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38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37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3851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</a:rPr>
                        <a:t>Пред- и </a:t>
                      </a:r>
                      <a:r>
                        <a:rPr lang="ru-RU" sz="1800" b="1" dirty="0" err="1">
                          <a:latin typeface="Cambria" panose="02040503050406030204" pitchFamily="18" charset="0"/>
                        </a:rPr>
                        <a:t>послесменные</a:t>
                      </a:r>
                      <a:r>
                        <a:rPr lang="ru-RU" sz="1800" b="1" dirty="0">
                          <a:latin typeface="Cambria" panose="02040503050406030204" pitchFamily="18" charset="0"/>
                        </a:rPr>
                        <a:t> медицинские осмотры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6 003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5 741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0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Cambria" panose="02040503050406030204" pitchFamily="18" charset="0"/>
                        </a:rPr>
                        <a:t>Медицинская реабилитация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Cambria" panose="02040503050406030204" pitchFamily="18" charset="0"/>
                        </a:rPr>
                        <a:t>151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Cambria" panose="02040503050406030204" pitchFamily="18" charset="0"/>
                        </a:rPr>
                        <a:t>182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00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Cambria" panose="02040503050406030204" pitchFamily="18" charset="0"/>
                        </a:rPr>
                        <a:t>Телемедицинские консультации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Cambria" panose="02040503050406030204" pitchFamily="18" charset="0"/>
                        </a:rPr>
                        <a:t>350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Cambria" panose="02040503050406030204" pitchFamily="18" charset="0"/>
                        </a:rPr>
                        <a:t>353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МЕДИЦИНСКОЕ ОБЕСПЕЧЕНИЕ ЛИЧНОГО СОСТАВА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44" y="670798"/>
            <a:ext cx="647922" cy="717643"/>
          </a:xfrm>
          <a:prstGeom prst="rect">
            <a:avLst/>
          </a:prstGeom>
        </p:spPr>
      </p:pic>
      <p:sp>
        <p:nvSpPr>
          <p:cNvPr id="38" name="Крест 37"/>
          <p:cNvSpPr/>
          <p:nvPr/>
        </p:nvSpPr>
        <p:spPr>
          <a:xfrm>
            <a:off x="107202" y="646965"/>
            <a:ext cx="681583" cy="625554"/>
          </a:xfrm>
          <a:prstGeom prst="plus">
            <a:avLst>
              <a:gd name="adj" fmla="val 3413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2896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788785" y="698021"/>
            <a:ext cx="8220259" cy="69042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Медицинская помощь личному составу на базе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ФГБУЗ «72 ЦП МЧС России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 за 2022 год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219738"/>
              </p:ext>
            </p:extLst>
          </p:nvPr>
        </p:nvGraphicFramePr>
        <p:xfrm>
          <a:off x="95954" y="1437347"/>
          <a:ext cx="9604474" cy="4663201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5231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5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875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Cambria" panose="02040503050406030204" pitchFamily="18" charset="0"/>
                        </a:rPr>
                        <a:t>Вид медицинских услуг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35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4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Cambria" panose="02040503050406030204" pitchFamily="18" charset="0"/>
                        </a:rPr>
                        <a:t>2021 год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35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4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Cambria" panose="02040503050406030204" pitchFamily="18" charset="0"/>
                        </a:rPr>
                        <a:t>2022 год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35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4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78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Экспертиза профессиональной пригодности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988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1 050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78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Первичная медико-санитарная помощь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52 581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51 423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40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Специализированная медицинская помощь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108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120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40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Военно-врачебная экспертиза 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592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630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78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Периодические медицинские осмотры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3 150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3 327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78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</a:rPr>
                        <a:t>Пред- и </a:t>
                      </a:r>
                      <a:r>
                        <a:rPr lang="ru-RU" sz="1800" b="1" dirty="0" err="1">
                          <a:latin typeface="Cambria" panose="02040503050406030204" pitchFamily="18" charset="0"/>
                        </a:rPr>
                        <a:t>послесменные</a:t>
                      </a:r>
                      <a:r>
                        <a:rPr lang="ru-RU" sz="1800" b="1" dirty="0">
                          <a:latin typeface="Cambria" panose="02040503050406030204" pitchFamily="18" charset="0"/>
                        </a:rPr>
                        <a:t> медицинские осмотры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16 572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15 200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34129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</a:rPr>
                        <a:t>Углубленная диспансеризация лиц, перенесших заболевание </a:t>
                      </a:r>
                      <a:r>
                        <a:rPr lang="en-US" sz="1800" b="1" dirty="0">
                          <a:latin typeface="Cambria" panose="02040503050406030204" pitchFamily="18" charset="0"/>
                        </a:rPr>
                        <a:t>COVID-19</a:t>
                      </a:r>
                      <a:r>
                        <a:rPr lang="en-US" sz="1800" b="1" baseline="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800" b="1" baseline="0" dirty="0">
                          <a:latin typeface="Cambria" panose="02040503050406030204" pitchFamily="18" charset="0"/>
                        </a:rPr>
                        <a:t>в тяжелой и средней степени тяжести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98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70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МЕДИЦИНСКОЕ ОБЕСПЕЧЕНИЕ ЛИЧНОГО СОСТАВА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44" y="670798"/>
            <a:ext cx="647922" cy="717643"/>
          </a:xfrm>
          <a:prstGeom prst="rect">
            <a:avLst/>
          </a:prstGeom>
        </p:spPr>
      </p:pic>
      <p:sp>
        <p:nvSpPr>
          <p:cNvPr id="20" name="Крест 19"/>
          <p:cNvSpPr/>
          <p:nvPr/>
        </p:nvSpPr>
        <p:spPr>
          <a:xfrm>
            <a:off x="107202" y="646965"/>
            <a:ext cx="681583" cy="625554"/>
          </a:xfrm>
          <a:prstGeom prst="plus">
            <a:avLst>
              <a:gd name="adj" fmla="val 3413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054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121857" y="778353"/>
            <a:ext cx="8249295" cy="69042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Медицинская помощь личному составу на базе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ФГБУ «СКССРЦ» МЧС России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за 2022 год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22036"/>
              </p:ext>
            </p:extLst>
          </p:nvPr>
        </p:nvGraphicFramePr>
        <p:xfrm>
          <a:off x="52492" y="1712470"/>
          <a:ext cx="9604474" cy="4136069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5231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5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414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Cambria" panose="02040503050406030204" pitchFamily="18" charset="0"/>
                        </a:rPr>
                        <a:t>Вид медицинских услуг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35000">
                          <a:schemeClr val="accent2">
                            <a:lumMod val="40000"/>
                            <a:lumOff val="60000"/>
                          </a:schemeClr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Cambria" panose="02040503050406030204" pitchFamily="18" charset="0"/>
                        </a:rPr>
                        <a:t>2021 год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35000">
                          <a:schemeClr val="accent2">
                            <a:lumMod val="40000"/>
                            <a:lumOff val="60000"/>
                          </a:schemeClr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Cambria" panose="02040503050406030204" pitchFamily="18" charset="0"/>
                        </a:rPr>
                        <a:t>2022 год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35000">
                          <a:schemeClr val="accent2">
                            <a:lumMod val="40000"/>
                            <a:lumOff val="60000"/>
                          </a:schemeClr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300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Круглосуточный стационар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270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307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300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Дневной стационар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72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98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12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Первичная медико-санитарная помощь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14 526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14 502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12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Медицинская реабилитация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1 084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ru-RU" sz="1800" b="1" baseline="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800" b="1" dirty="0">
                          <a:latin typeface="Cambria" panose="02040503050406030204" pitchFamily="18" charset="0"/>
                        </a:rPr>
                        <a:t>473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930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</a:rPr>
                        <a:t>Пред- и </a:t>
                      </a:r>
                      <a:r>
                        <a:rPr lang="ru-RU" sz="1800" b="1" dirty="0" err="1">
                          <a:latin typeface="Cambria" panose="02040503050406030204" pitchFamily="18" charset="0"/>
                        </a:rPr>
                        <a:t>послесменные</a:t>
                      </a:r>
                      <a:r>
                        <a:rPr lang="ru-RU" sz="1800" b="1" dirty="0">
                          <a:latin typeface="Cambria" panose="02040503050406030204" pitchFamily="18" charset="0"/>
                        </a:rPr>
                        <a:t> медицинские осмотры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3 742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3 701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153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Периодические медицинские осмотры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9 504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9 506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МЕДИЦИНСКОЕ ОБЕСПЕЧЕНИЕ ЛИЧНОГО СОСТАВА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933" y="598060"/>
            <a:ext cx="1051006" cy="105100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463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71428314"/>
              </p:ext>
            </p:extLst>
          </p:nvPr>
        </p:nvGraphicFramePr>
        <p:xfrm>
          <a:off x="3072799" y="781407"/>
          <a:ext cx="4796285" cy="5421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r="1084"/>
          <a:stretch/>
        </p:blipFill>
        <p:spPr>
          <a:xfrm>
            <a:off x="205259" y="1601592"/>
            <a:ext cx="2690341" cy="2232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09" y="732980"/>
            <a:ext cx="3307946" cy="1087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3" descr="G:\ФОТКИ\суперджет1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9" y="4235323"/>
            <a:ext cx="2698856" cy="1908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G:\ФОТКИ\МОДУЛЬ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117" y="4733895"/>
            <a:ext cx="2698856" cy="2000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:\ФОТКИ\СУперджет 1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8"/>
          <a:stretch/>
        </p:blipFill>
        <p:spPr bwMode="auto">
          <a:xfrm>
            <a:off x="11718501" y="-1651345"/>
            <a:ext cx="2729914" cy="1930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G:\ФОТКИ\Ми-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541" y="2074262"/>
            <a:ext cx="2729914" cy="2018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1" y="646963"/>
            <a:ext cx="9906000" cy="700918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Проведении медицинской эвакуации медицинскими специалистами учреждений МЧС России за истекший период 2022 года </a:t>
            </a:r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</a:rPr>
              <a:t>(итого: 58</a:t>
            </a:r>
            <a:r>
              <a:rPr lang="en-US" sz="1600" i="1" dirty="0">
                <a:solidFill>
                  <a:prstClr val="black"/>
                </a:solidFill>
                <a:latin typeface="Cambria" panose="02040503050406030204" pitchFamily="18" charset="0"/>
              </a:rPr>
              <a:t>7</a:t>
            </a:r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</a:rPr>
              <a:t> чел., из них 205 чел. личного состава МЧС России)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ПРОВЕДЕНИЕ МЕДИЦИНСКОЙ ЭВАКУАЦИИ</a:t>
            </a:r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>
          <a:xfrm>
            <a:off x="6854401" y="1235764"/>
            <a:ext cx="2899199" cy="105071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Из зоны СВО эвакуировано 7 человек личного состава МЧС России </a:t>
            </a:r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</a:rPr>
              <a:t>(из них 3 чел. с минно-взрывной травмой):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526928"/>
              </p:ext>
            </p:extLst>
          </p:nvPr>
        </p:nvGraphicFramePr>
        <p:xfrm>
          <a:off x="6933610" y="2423052"/>
          <a:ext cx="2807290" cy="1621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6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23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Невский СЦ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23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Ногинский СЦ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23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Волжский СЦ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1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23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Донской СЦ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2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23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Лидер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1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30" y="4276762"/>
            <a:ext cx="2804370" cy="1870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5" name="Группа 34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8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2" name="Прямоугольник 41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Прямоугольник 42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Прямоугольник 43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24135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утюр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125131</TotalTime>
  <Words>3522</Words>
  <Application>Microsoft Office PowerPoint</Application>
  <PresentationFormat>Лист A4 (210x297 мм)</PresentationFormat>
  <Paragraphs>711</Paragraphs>
  <Slides>35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35</vt:i4>
      </vt:variant>
    </vt:vector>
  </HeadingPairs>
  <TitlesOfParts>
    <vt:vector size="52" baseType="lpstr">
      <vt:lpstr>Arial</vt:lpstr>
      <vt:lpstr>Calibri</vt:lpstr>
      <vt:lpstr>Cambria</vt:lpstr>
      <vt:lpstr>Georgia</vt:lpstr>
      <vt:lpstr>Times New Roman</vt:lpstr>
      <vt:lpstr>Trebuchet MS</vt:lpstr>
      <vt:lpstr>Wingdings</vt:lpstr>
      <vt:lpstr>Воздушный поток</vt:lpstr>
      <vt:lpstr>1_Воздушный поток</vt:lpstr>
      <vt:lpstr>3_Воздушный поток</vt:lpstr>
      <vt:lpstr>17_Воздушный поток</vt:lpstr>
      <vt:lpstr>2_Воздушный поток</vt:lpstr>
      <vt:lpstr>4_Воздушный поток</vt:lpstr>
      <vt:lpstr>6_Воздушный поток</vt:lpstr>
      <vt:lpstr>5_Воздушный поток</vt:lpstr>
      <vt:lpstr>8_Воздушный поток</vt:lpstr>
      <vt:lpstr>7_Воздушный поток</vt:lpstr>
      <vt:lpstr>ИТОГИ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МЧС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16235</dc:creator>
  <cp:lastModifiedBy>Старший инспектор - Очередько Д.В.</cp:lastModifiedBy>
  <cp:revision>8675</cp:revision>
  <cp:lastPrinted>2023-02-02T05:37:56Z</cp:lastPrinted>
  <dcterms:created xsi:type="dcterms:W3CDTF">2008-11-27T11:41:39Z</dcterms:created>
  <dcterms:modified xsi:type="dcterms:W3CDTF">2024-01-16T12:37:53Z</dcterms:modified>
</cp:coreProperties>
</file>