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0" r:id="rId1"/>
    <p:sldMasterId id="2147483772" r:id="rId2"/>
    <p:sldMasterId id="2147483824" r:id="rId3"/>
    <p:sldMasterId id="2147483864" r:id="rId4"/>
    <p:sldMasterId id="2147483879" r:id="rId5"/>
    <p:sldMasterId id="2147483906" r:id="rId6"/>
    <p:sldMasterId id="2147483930" r:id="rId7"/>
  </p:sldMasterIdLst>
  <p:notesMasterIdLst>
    <p:notesMasterId r:id="rId18"/>
  </p:notesMasterIdLst>
  <p:handoutMasterIdLst>
    <p:handoutMasterId r:id="rId19"/>
  </p:handoutMasterIdLst>
  <p:sldIdLst>
    <p:sldId id="681" r:id="rId8"/>
    <p:sldId id="714" r:id="rId9"/>
    <p:sldId id="720" r:id="rId10"/>
    <p:sldId id="721" r:id="rId11"/>
    <p:sldId id="581" r:id="rId12"/>
    <p:sldId id="704" r:id="rId13"/>
    <p:sldId id="719" r:id="rId14"/>
    <p:sldId id="622" r:id="rId15"/>
    <p:sldId id="733" r:id="rId16"/>
    <p:sldId id="725" r:id="rId17"/>
  </p:sldIdLst>
  <p:sldSz cx="9720263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AFAF839-1D74-45E8-AE81-0601E28EB65B}">
          <p14:sldIdLst>
            <p14:sldId id="681"/>
            <p14:sldId id="714"/>
            <p14:sldId id="720"/>
            <p14:sldId id="721"/>
            <p14:sldId id="581"/>
            <p14:sldId id="704"/>
            <p14:sldId id="719"/>
            <p14:sldId id="622"/>
            <p14:sldId id="733"/>
            <p14:sldId id="7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1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ветник - Ксенофонтова Е.В." initials="С-КЕ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04E"/>
    <a:srgbClr val="EC8F12"/>
    <a:srgbClr val="00CC00"/>
    <a:srgbClr val="C40000"/>
    <a:srgbClr val="FF0000"/>
    <a:srgbClr val="003300"/>
    <a:srgbClr val="EA6136"/>
    <a:srgbClr val="FF99FF"/>
    <a:srgbClr val="995F2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535" autoAdjust="0"/>
  </p:normalViewPr>
  <p:slideViewPr>
    <p:cSldViewPr snapToGrid="0">
      <p:cViewPr varScale="1">
        <p:scale>
          <a:sx n="109" d="100"/>
          <a:sy n="109" d="100"/>
        </p:scale>
        <p:origin x="156" y="84"/>
      </p:cViewPr>
      <p:guideLst>
        <p:guide orient="horz" pos="2183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6" y="9"/>
            <a:ext cx="2946401" cy="496968"/>
          </a:xfrm>
          <a:prstGeom prst="rect">
            <a:avLst/>
          </a:prstGeom>
        </p:spPr>
        <p:txBody>
          <a:bodyPr vert="horz" lIns="90959" tIns="45492" rIns="90959" bIns="454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07" y="9"/>
            <a:ext cx="2946401" cy="496968"/>
          </a:xfrm>
          <a:prstGeom prst="rect">
            <a:avLst/>
          </a:prstGeom>
        </p:spPr>
        <p:txBody>
          <a:bodyPr vert="horz" lIns="90959" tIns="45492" rIns="90959" bIns="45492" rtlCol="0"/>
          <a:lstStyle>
            <a:lvl1pPr algn="r">
              <a:defRPr sz="1200"/>
            </a:lvl1pPr>
          </a:lstStyle>
          <a:p>
            <a:fld id="{A39358AF-A23B-4914-AFF2-A0CC80A39971}" type="datetime1">
              <a:rPr lang="ru-RU" smtClean="0"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6" y="9431258"/>
            <a:ext cx="2946401" cy="496968"/>
          </a:xfrm>
          <a:prstGeom prst="rect">
            <a:avLst/>
          </a:prstGeom>
        </p:spPr>
        <p:txBody>
          <a:bodyPr vert="horz" lIns="90959" tIns="45492" rIns="90959" bIns="45492" rtlCol="0" anchor="b"/>
          <a:lstStyle>
            <a:lvl1pPr algn="l">
              <a:defRPr sz="1200"/>
            </a:lvl1pPr>
          </a:lstStyle>
          <a:p>
            <a:r>
              <a:rPr lang="ru-RU"/>
              <a:t>кузьменко р.в.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07" y="9431258"/>
            <a:ext cx="2946401" cy="496968"/>
          </a:xfrm>
          <a:prstGeom prst="rect">
            <a:avLst/>
          </a:prstGeom>
        </p:spPr>
        <p:txBody>
          <a:bodyPr vert="horz" lIns="90959" tIns="45492" rIns="90959" bIns="45492" rtlCol="0" anchor="b"/>
          <a:lstStyle>
            <a:lvl1pPr algn="r">
              <a:defRPr sz="1200"/>
            </a:lvl1pPr>
          </a:lstStyle>
          <a:p>
            <a:fld id="{B1F43F12-CEA0-4E3A-AFBF-A110B2F64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8410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4" y="36"/>
            <a:ext cx="2945659" cy="498136"/>
          </a:xfrm>
          <a:prstGeom prst="rect">
            <a:avLst/>
          </a:prstGeom>
        </p:spPr>
        <p:txBody>
          <a:bodyPr vert="horz" lIns="90959" tIns="45492" rIns="90959" bIns="454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98" y="36"/>
            <a:ext cx="2945659" cy="498136"/>
          </a:xfrm>
          <a:prstGeom prst="rect">
            <a:avLst/>
          </a:prstGeom>
        </p:spPr>
        <p:txBody>
          <a:bodyPr vert="horz" lIns="90959" tIns="45492" rIns="90959" bIns="45492" rtlCol="0"/>
          <a:lstStyle>
            <a:lvl1pPr algn="r">
              <a:defRPr sz="1200"/>
            </a:lvl1pPr>
          </a:lstStyle>
          <a:p>
            <a:fld id="{7FC5EB5F-4EFB-4245-9D81-7DD1B392E0A1}" type="datetime1">
              <a:rPr lang="ru-RU" smtClean="0"/>
              <a:t>01.04.2024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23938" y="1241425"/>
            <a:ext cx="47498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59" tIns="45492" rIns="90959" bIns="4549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74"/>
            <a:ext cx="5438140" cy="3909242"/>
          </a:xfrm>
          <a:prstGeom prst="rect">
            <a:avLst/>
          </a:prstGeom>
        </p:spPr>
        <p:txBody>
          <a:bodyPr vert="horz" lIns="90959" tIns="45492" rIns="90959" bIns="4549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4" y="9430106"/>
            <a:ext cx="2945659" cy="498134"/>
          </a:xfrm>
          <a:prstGeom prst="rect">
            <a:avLst/>
          </a:prstGeom>
        </p:spPr>
        <p:txBody>
          <a:bodyPr vert="horz" lIns="90959" tIns="45492" rIns="90959" bIns="45492" rtlCol="0" anchor="b"/>
          <a:lstStyle>
            <a:lvl1pPr algn="l">
              <a:defRPr sz="1200"/>
            </a:lvl1pPr>
          </a:lstStyle>
          <a:p>
            <a:r>
              <a:rPr lang="ru-RU"/>
              <a:t>кузьменко р.в.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98" y="9430106"/>
            <a:ext cx="2945659" cy="498134"/>
          </a:xfrm>
          <a:prstGeom prst="rect">
            <a:avLst/>
          </a:prstGeom>
        </p:spPr>
        <p:txBody>
          <a:bodyPr vert="horz" lIns="90959" tIns="45492" rIns="90959" bIns="45492" rtlCol="0" anchor="b"/>
          <a:lstStyle>
            <a:lvl1pPr algn="r">
              <a:defRPr sz="1200"/>
            </a:lvl1pPr>
          </a:lstStyle>
          <a:p>
            <a:fld id="{7058A4AA-5C16-4AD0-A117-CB8A6D320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8458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7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6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4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3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1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0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8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25525" y="1241425"/>
            <a:ext cx="47466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304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23938" y="1241425"/>
            <a:ext cx="47498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244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23938" y="1241425"/>
            <a:ext cx="47498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114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23938" y="1241425"/>
            <a:ext cx="47498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961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25525" y="1241425"/>
            <a:ext cx="47466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896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2050" y="1111250"/>
            <a:ext cx="4252913" cy="30019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53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5035" y="1122363"/>
            <a:ext cx="7290197" cy="2387600"/>
          </a:xfrm>
        </p:spPr>
        <p:txBody>
          <a:bodyPr anchor="b"/>
          <a:lstStyle>
            <a:lvl1pPr algn="ctr">
              <a:defRPr sz="47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5035" y="3602038"/>
            <a:ext cx="7290197" cy="1655762"/>
          </a:xfrm>
        </p:spPr>
        <p:txBody>
          <a:bodyPr/>
          <a:lstStyle>
            <a:lvl1pPr marL="0" indent="0" algn="ctr">
              <a:buNone/>
              <a:defRPr sz="1914"/>
            </a:lvl1pPr>
            <a:lvl2pPr marL="364545" indent="0" algn="ctr">
              <a:buNone/>
              <a:defRPr sz="1595"/>
            </a:lvl2pPr>
            <a:lvl3pPr marL="729090" indent="0" algn="ctr">
              <a:buNone/>
              <a:defRPr sz="1435"/>
            </a:lvl3pPr>
            <a:lvl4pPr marL="1093636" indent="0" algn="ctr">
              <a:buNone/>
              <a:defRPr sz="1276"/>
            </a:lvl4pPr>
            <a:lvl5pPr marL="1458180" indent="0" algn="ctr">
              <a:buNone/>
              <a:defRPr sz="1276"/>
            </a:lvl5pPr>
            <a:lvl6pPr marL="1822725" indent="0" algn="ctr">
              <a:buNone/>
              <a:defRPr sz="1276"/>
            </a:lvl6pPr>
            <a:lvl7pPr marL="2187270" indent="0" algn="ctr">
              <a:buNone/>
              <a:defRPr sz="1276"/>
            </a:lvl7pPr>
            <a:lvl8pPr marL="2551815" indent="0" algn="ctr">
              <a:buNone/>
              <a:defRPr sz="1276"/>
            </a:lvl8pPr>
            <a:lvl9pPr marL="2916360" indent="0" algn="ctr">
              <a:buNone/>
              <a:defRPr sz="1276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3C13-FED9-4C83-BC60-486E91BA2297}" type="datetime1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62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C082-1C0C-4D97-BD56-BA576506C117}" type="datetime1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22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6071" y="365125"/>
            <a:ext cx="2095932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8277" y="365125"/>
            <a:ext cx="6166292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7B3F-1C2B-4A32-9637-892EBCDDD6B3}" type="datetime1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096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Титульный слайд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9023" y="2130477"/>
            <a:ext cx="826222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458061" y="3886202"/>
            <a:ext cx="680418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ctr">
              <a:spcBef>
                <a:spcPts val="618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41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64"/>
              </a:spcBef>
              <a:spcAft>
                <a:spcPts val="0"/>
              </a:spcAft>
              <a:buClr>
                <a:srgbClr val="888888"/>
              </a:buClr>
              <a:buSzPts val="2399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AD83C13-FED9-4C83-BC60-486E91BA2297}" type="datetime1">
              <a:rPr lang="ru-RU" smtClean="0"/>
              <a:t>01.04.2024</a:t>
            </a:fld>
            <a:endParaRPr lang="ru-RU"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313377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67838" y="4406954"/>
            <a:ext cx="8262224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57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67838" y="2906722"/>
            <a:ext cx="826222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marL="441329" lvl="0" indent="-220664" algn="l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929">
                <a:solidFill>
                  <a:srgbClr val="888888"/>
                </a:solidFill>
              </a:defRPr>
            </a:lvl1pPr>
            <a:lvl2pPr marL="882657" lvl="1" indent="-220664" algn="l">
              <a:spcBef>
                <a:spcPts val="34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714">
                <a:solidFill>
                  <a:srgbClr val="888888"/>
                </a:solidFill>
              </a:defRPr>
            </a:lvl2pPr>
            <a:lvl3pPr marL="1323984" lvl="2" indent="-220664" algn="l">
              <a:spcBef>
                <a:spcPts val="309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571">
                <a:solidFill>
                  <a:srgbClr val="888888"/>
                </a:solidFill>
              </a:defRPr>
            </a:lvl3pPr>
            <a:lvl4pPr marL="1765313" lvl="3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4pPr>
            <a:lvl5pPr marL="2206642" lvl="4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5pPr>
            <a:lvl6pPr marL="2647970" lvl="5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6pPr>
            <a:lvl7pPr marL="3089299" lvl="6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7pPr>
            <a:lvl8pPr marL="3530626" lvl="7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8pPr>
            <a:lvl9pPr marL="3971955" lvl="8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B47CE85-0221-45E8-A7EB-F63C72DE2B3C}" type="datetime1">
              <a:rPr lang="ru-RU" smtClean="0"/>
              <a:t>01.04.2024</a:t>
            </a:fld>
            <a:endParaRPr lang="ru-RU"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755068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86037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392292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14"/>
            </a:lvl1pPr>
            <a:lvl2pPr marL="882657" lvl="1" indent="-36771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286"/>
            </a:lvl2pPr>
            <a:lvl3pPr marL="1323984" lvl="2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3pPr>
            <a:lvl4pPr marL="1765313" lvl="3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14"/>
            </a:lvl4pPr>
            <a:lvl5pPr marL="2206642" lvl="4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14"/>
            </a:lvl5pPr>
            <a:lvl6pPr marL="2647970" lvl="5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6pPr>
            <a:lvl7pPr marL="3089299" lvl="6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7pPr>
            <a:lvl8pPr marL="3530626" lvl="7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8pPr>
            <a:lvl9pPr marL="3971955" lvl="8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41154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392292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14"/>
            </a:lvl1pPr>
            <a:lvl2pPr marL="882657" lvl="1" indent="-36771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286"/>
            </a:lvl2pPr>
            <a:lvl3pPr marL="1323984" lvl="2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3pPr>
            <a:lvl4pPr marL="1765313" lvl="3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14"/>
            </a:lvl4pPr>
            <a:lvl5pPr marL="2206642" lvl="4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14"/>
            </a:lvl5pPr>
            <a:lvl6pPr marL="2647970" lvl="5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6pPr>
            <a:lvl7pPr marL="3089299" lvl="6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7pPr>
            <a:lvl8pPr marL="3530626" lvl="7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8pPr>
            <a:lvl9pPr marL="3971955" lvl="8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1267A42-6A36-48DA-825D-47FBB5718B33}" type="datetime1">
              <a:rPr lang="ru-RU" smtClean="0"/>
              <a:t>01.04.2024</a:t>
            </a:fld>
            <a:endParaRPr lang="ru-RU"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174292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F00A5CD-D0AA-41E5-92AD-52E37032FDDE}" type="datetime1">
              <a:rPr lang="ru-RU" smtClean="0"/>
              <a:t>01.04.2024</a:t>
            </a:fld>
            <a:endParaRPr lang="ru-RU"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89456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86023" y="273050"/>
            <a:ext cx="31979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800359" y="273104"/>
            <a:ext cx="543389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416810" algn="l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071"/>
            </a:lvl1pPr>
            <a:lvl2pPr marL="882657" lvl="1" indent="-392292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714"/>
            </a:lvl2pPr>
            <a:lvl3pPr marL="1323984" lvl="2" indent="-36771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286"/>
            </a:lvl3pPr>
            <a:lvl4pPr marL="1765313" lvl="3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929"/>
            </a:lvl4pPr>
            <a:lvl5pPr marL="2206642" lvl="4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929"/>
            </a:lvl5pPr>
            <a:lvl6pPr marL="2647970" lvl="5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6pPr>
            <a:lvl7pPr marL="3089299" lvl="6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7pPr>
            <a:lvl8pPr marL="3530626" lvl="7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8pPr>
            <a:lvl9pPr marL="3971955" lvl="8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86023" y="1435104"/>
            <a:ext cx="31979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22066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7"/>
            </a:lvl1pPr>
            <a:lvl2pPr marL="882657" lvl="1" indent="-220664" algn="l">
              <a:spcBef>
                <a:spcPts val="23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43"/>
            </a:lvl2pPr>
            <a:lvl3pPr marL="1323984" lvl="2" indent="-220664" algn="l">
              <a:spcBef>
                <a:spcPts val="19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765313" lvl="3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4pPr>
            <a:lvl5pPr marL="2206642" lvl="4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5pPr>
            <a:lvl6pPr marL="2647970" lvl="5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6pPr>
            <a:lvl7pPr marL="3089299" lvl="6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7pPr>
            <a:lvl8pPr marL="3530626" lvl="7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8pPr>
            <a:lvl9pPr marL="3971955" lvl="8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ED4CE99-1A98-46CC-9AB2-C70F8AD71C3B}" type="datetime1">
              <a:rPr lang="ru-RU" smtClean="0"/>
              <a:t>01.04.2024</a:t>
            </a:fld>
            <a:endParaRPr lang="ru-RU"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526669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905239" y="612775"/>
            <a:ext cx="583215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rmAutofit/>
          </a:bodyPr>
          <a:lstStyle>
            <a:lvl1pPr marR="0" lvl="0" algn="l" rtl="0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0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2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905239" y="5367338"/>
            <a:ext cx="5832158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22066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7"/>
            </a:lvl1pPr>
            <a:lvl2pPr marL="882657" lvl="1" indent="-220664" algn="l">
              <a:spcBef>
                <a:spcPts val="23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43"/>
            </a:lvl2pPr>
            <a:lvl3pPr marL="1323984" lvl="2" indent="-220664" algn="l">
              <a:spcBef>
                <a:spcPts val="19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765313" lvl="3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4pPr>
            <a:lvl5pPr marL="2206642" lvl="4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5pPr>
            <a:lvl6pPr marL="2647970" lvl="5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6pPr>
            <a:lvl7pPr marL="3089299" lvl="6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7pPr>
            <a:lvl8pPr marL="3530626" lvl="7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8pPr>
            <a:lvl9pPr marL="3971955" lvl="8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D3424D5-612A-4DE6-AEFD-0053EF126A32}" type="datetime1">
              <a:rPr lang="ru-RU" smtClean="0"/>
              <a:t>01.04.2024</a:t>
            </a:fld>
            <a:endParaRPr lang="ru-RU"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56883"/>
      </p:ext>
    </p:extLst>
  </p:cSld>
  <p:clrMapOvr>
    <a:masterClrMapping/>
  </p:clrMapOvr>
  <p:transition spd="slow">
    <p:wipe dir="r"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вертикальный текст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597174" y="-510929"/>
            <a:ext cx="4525963" cy="8748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2657" lvl="1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23984" lvl="2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65313" lvl="3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06642" lvl="4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647970" lvl="5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89299" lvl="6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30626" lvl="7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71955" lvl="8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DDCC082-1C0C-4D97-BD56-BA576506C117}" type="datetime1">
              <a:rPr lang="ru-RU" smtClean="0"/>
              <a:t>01.04.2024</a:t>
            </a:fld>
            <a:endParaRPr lang="ru-RU"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332043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214979" y="2106905"/>
            <a:ext cx="5851525" cy="218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759862" y="848"/>
            <a:ext cx="5851525" cy="639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2657" lvl="1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23984" lvl="2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65313" lvl="3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06642" lvl="4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647970" lvl="5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89299" lvl="6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30626" lvl="7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71955" lvl="8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2B37B3F-1C2B-4A32-9637-892EBCDDD6B3}" type="datetime1">
              <a:rPr lang="ru-RU" smtClean="0"/>
              <a:t>01.04.2024</a:t>
            </a:fld>
            <a:endParaRPr lang="ru-RU"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392079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E170-E9A5-49AE-A992-075BE99D9F7C}" type="datetime1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926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3278" y="6480687"/>
            <a:ext cx="486897" cy="365125"/>
          </a:xfrm>
          <a:prstGeom prst="rect">
            <a:avLst/>
          </a:prstGeom>
          <a:solidFill>
            <a:schemeClr val="bg1"/>
          </a:solidFill>
        </p:spPr>
        <p:txBody>
          <a:bodyPr tIns="72466" bIns="72466"/>
          <a:lstStyle>
            <a:lvl1pPr algn="ctr" defTabSz="764572">
              <a:defRPr sz="1357" b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0153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" y="20"/>
            <a:ext cx="9730717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95" tIns="42097" rIns="84195" bIns="42097" rtlCol="0" anchor="ctr"/>
          <a:lstStyle/>
          <a:p>
            <a:pPr algn="ctr" defTabSz="842007" fontAlgn="base">
              <a:spcBef>
                <a:spcPct val="0"/>
              </a:spcBef>
              <a:spcAft>
                <a:spcPct val="0"/>
              </a:spcAft>
            </a:pPr>
            <a:endParaRPr lang="ru-RU" sz="1571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95609" y="6468625"/>
            <a:ext cx="9003351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633" tIns="48633" rIns="48633" bIns="48633" anchor="ctr" anchorCtr="0"/>
          <a:lstStyle>
            <a:lvl1pPr algn="ctr">
              <a:defRPr sz="1714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633" tIns="48633" rIns="48633" bIns="48633" numCol="1" anchor="ctr" anchorCtr="0" compatLnSpc="1">
            <a:prstTxWarp prst="textNoShape">
              <a:avLst/>
            </a:prstTxWarp>
          </a:bodyPr>
          <a:lstStyle>
            <a:lvl1pPr>
              <a:defRPr lang="ru-RU" sz="1714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591195" y="51274"/>
            <a:ext cx="8497318" cy="715230"/>
          </a:xfrm>
          <a:noFill/>
          <a:ln w="9525">
            <a:noFill/>
            <a:miter lim="800000"/>
            <a:headEnd/>
            <a:tailEnd/>
          </a:ln>
        </p:spPr>
        <p:txBody>
          <a:bodyPr lIns="62957" tIns="31477" rIns="62957" bIns="31477" anchor="ctr"/>
          <a:lstStyle>
            <a:lvl1pPr>
              <a:defRPr lang="ru-RU" sz="157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882398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3" y="167518"/>
            <a:ext cx="1096892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6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" y="20"/>
            <a:ext cx="9730719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4" tIns="30392" rIns="60784" bIns="30392" rtlCol="0" anchor="ctr"/>
          <a:lstStyle/>
          <a:p>
            <a:pPr algn="ctr" defTabSz="607886" fontAlgn="base">
              <a:spcBef>
                <a:spcPct val="0"/>
              </a:spcBef>
              <a:spcAft>
                <a:spcPct val="0"/>
              </a:spcAft>
            </a:pPr>
            <a:endParaRPr lang="ru-RU" sz="1143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1" y="6468625"/>
            <a:ext cx="9298950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107" tIns="48107" rIns="48107" bIns="48107" anchor="ctr" anchorCtr="0"/>
          <a:lstStyle>
            <a:lvl1pPr algn="ctr">
              <a:defRPr sz="1286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107" tIns="48107" rIns="48107" bIns="48107" numCol="1" anchor="ctr" anchorCtr="0" compatLnSpc="1">
            <a:prstTxWarp prst="textNoShape">
              <a:avLst/>
            </a:prstTxWarp>
          </a:bodyPr>
          <a:lstStyle>
            <a:lvl1pPr algn="ctr">
              <a:defRPr lang="ru-RU" sz="929" b="0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994811" y="51274"/>
            <a:ext cx="7870683" cy="715230"/>
          </a:xfrm>
          <a:noFill/>
          <a:ln w="9525">
            <a:noFill/>
            <a:miter lim="800000"/>
            <a:headEnd/>
            <a:tailEnd/>
          </a:ln>
        </p:spPr>
        <p:txBody>
          <a:bodyPr lIns="62276" tIns="31138" rIns="62276" bIns="31138" anchor="ctr">
            <a:normAutofit/>
          </a:bodyPr>
          <a:lstStyle>
            <a:lvl1pPr algn="ctr">
              <a:defRPr lang="ru-RU" sz="857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637047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8" y="167518"/>
            <a:ext cx="1096893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1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9"/>
            <a:ext cx="9730718" cy="836712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91" tIns="36646" rIns="73291" bIns="36646" rtlCol="0" anchor="ctr"/>
          <a:lstStyle/>
          <a:p>
            <a:pPr algn="ctr" defTabSz="733008"/>
            <a:endParaRPr lang="ru-RU" sz="1071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130" y="35817"/>
            <a:ext cx="449291" cy="760084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43093" y="6674982"/>
            <a:ext cx="186238" cy="18305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lIns="0" tIns="0" rIns="0" bIns="0" anchor="ctr" anchorCtr="0"/>
          <a:lstStyle>
            <a:lvl1pPr algn="ctr">
              <a:defRPr sz="857" b="0" i="1">
                <a:solidFill>
                  <a:srgbClr val="0070C0"/>
                </a:solidFill>
                <a:latin typeface="+mn-lt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7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94" y="30056"/>
            <a:ext cx="626701" cy="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66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86015" y="274682"/>
            <a:ext cx="8748237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86013" y="6245225"/>
            <a:ext cx="2268061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3424D5-612A-4DE6-AEFD-0053EF126A32}" type="datetime1">
              <a:rPr lang="ru-RU" smtClean="0"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21092" y="6245225"/>
            <a:ext cx="307808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34252" y="6378575"/>
            <a:ext cx="48601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94834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Титульный слайд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9023" y="2130479"/>
            <a:ext cx="826222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458062" y="3886202"/>
            <a:ext cx="680418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ctr">
              <a:spcBef>
                <a:spcPts val="581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09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36"/>
              </a:spcBef>
              <a:spcAft>
                <a:spcPts val="0"/>
              </a:spcAft>
              <a:buClr>
                <a:srgbClr val="888888"/>
              </a:buClr>
              <a:buSzPts val="2399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86016" y="635640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AD83C13-FED9-4C83-BC60-486E91BA2297}" type="datetime1">
              <a:rPr lang="ru-RU" smtClean="0"/>
              <a:t>01.04.2024</a:t>
            </a:fld>
            <a:endParaRPr lang="ru-RU"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321092" y="6356406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966191" y="635640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455645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67838" y="4406956"/>
            <a:ext cx="8262224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29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67838" y="2906722"/>
            <a:ext cx="826222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marL="415158" lvl="0" indent="-207578" algn="l"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815">
                <a:solidFill>
                  <a:srgbClr val="888888"/>
                </a:solidFill>
              </a:defRPr>
            </a:lvl1pPr>
            <a:lvl2pPr marL="830315" lvl="1" indent="-207578" algn="l">
              <a:spcBef>
                <a:spcPts val="326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612">
                <a:solidFill>
                  <a:srgbClr val="888888"/>
                </a:solidFill>
              </a:defRPr>
            </a:lvl2pPr>
            <a:lvl3pPr marL="1245473" lvl="2" indent="-207578" algn="l">
              <a:spcBef>
                <a:spcPts val="29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78">
                <a:solidFill>
                  <a:srgbClr val="888888"/>
                </a:solidFill>
              </a:defRPr>
            </a:lvl3pPr>
            <a:lvl4pPr marL="1660631" lvl="3" indent="-207578" algn="l">
              <a:spcBef>
                <a:spcPts val="2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77">
                <a:solidFill>
                  <a:srgbClr val="888888"/>
                </a:solidFill>
              </a:defRPr>
            </a:lvl4pPr>
            <a:lvl5pPr marL="2075788" lvl="4" indent="-207578" algn="l">
              <a:spcBef>
                <a:spcPts val="2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77">
                <a:solidFill>
                  <a:srgbClr val="888888"/>
                </a:solidFill>
              </a:defRPr>
            </a:lvl5pPr>
            <a:lvl6pPr marL="2490946" lvl="5" indent="-207578" algn="l">
              <a:spcBef>
                <a:spcPts val="2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77">
                <a:solidFill>
                  <a:srgbClr val="888888"/>
                </a:solidFill>
              </a:defRPr>
            </a:lvl6pPr>
            <a:lvl7pPr marL="2906103" lvl="6" indent="-207578" algn="l">
              <a:spcBef>
                <a:spcPts val="2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77">
                <a:solidFill>
                  <a:srgbClr val="888888"/>
                </a:solidFill>
              </a:defRPr>
            </a:lvl7pPr>
            <a:lvl8pPr marL="3321260" lvl="7" indent="-207578" algn="l">
              <a:spcBef>
                <a:spcPts val="2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77">
                <a:solidFill>
                  <a:srgbClr val="888888"/>
                </a:solidFill>
              </a:defRPr>
            </a:lvl8pPr>
            <a:lvl9pPr marL="3736418" lvl="8" indent="-207578" algn="l">
              <a:spcBef>
                <a:spcPts val="2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7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86016" y="635640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B47CE85-0221-45E8-A7EB-F63C72DE2B3C}" type="datetime1">
              <a:rPr lang="ru-RU" smtClean="0"/>
              <a:t>01.04.2024</a:t>
            </a:fld>
            <a:endParaRPr lang="ru-RU"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321092" y="6356406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966191" y="635640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205791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86038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15158" lvl="0" indent="-369029" algn="l">
              <a:spcBef>
                <a:spcPts val="509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553"/>
            </a:lvl1pPr>
            <a:lvl2pPr marL="830315" lvl="1" indent="-345906" algn="l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150"/>
            </a:lvl2pPr>
            <a:lvl3pPr marL="1245473" lvl="2" indent="-322900" algn="l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15"/>
            </a:lvl3pPr>
            <a:lvl4pPr marL="1660631" lvl="3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612"/>
            </a:lvl4pPr>
            <a:lvl5pPr marL="2075788" lvl="4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612"/>
            </a:lvl5pPr>
            <a:lvl6pPr marL="2490946" lvl="5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12"/>
            </a:lvl6pPr>
            <a:lvl7pPr marL="2906103" lvl="6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12"/>
            </a:lvl7pPr>
            <a:lvl8pPr marL="3321260" lvl="7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12"/>
            </a:lvl8pPr>
            <a:lvl9pPr marL="3736418" lvl="8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12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41155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15158" lvl="0" indent="-369029" algn="l">
              <a:spcBef>
                <a:spcPts val="509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553"/>
            </a:lvl1pPr>
            <a:lvl2pPr marL="830315" lvl="1" indent="-345906" algn="l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150"/>
            </a:lvl2pPr>
            <a:lvl3pPr marL="1245473" lvl="2" indent="-322900" algn="l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15"/>
            </a:lvl3pPr>
            <a:lvl4pPr marL="1660631" lvl="3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612"/>
            </a:lvl4pPr>
            <a:lvl5pPr marL="2075788" lvl="4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612"/>
            </a:lvl5pPr>
            <a:lvl6pPr marL="2490946" lvl="5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12"/>
            </a:lvl6pPr>
            <a:lvl7pPr marL="2906103" lvl="6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12"/>
            </a:lvl7pPr>
            <a:lvl8pPr marL="3321260" lvl="7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12"/>
            </a:lvl8pPr>
            <a:lvl9pPr marL="3736418" lvl="8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12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86016" y="635640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1267A42-6A36-48DA-825D-47FBB5718B33}" type="datetime1">
              <a:rPr lang="ru-RU" smtClean="0"/>
              <a:t>01.04.2024</a:t>
            </a:fld>
            <a:endParaRPr lang="ru-RU"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321092" y="6356406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966191" y="635640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13125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Пустой слайд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486016" y="635640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4DFB350-0FEF-4C27-8B54-BAA001998D3F}" type="datetime1">
              <a:rPr lang="ru-RU" smtClean="0"/>
              <a:t>01.04.2024</a:t>
            </a:fld>
            <a:endParaRPr lang="ru-RU"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321092" y="6356406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966191" y="635640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187151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86023" y="273050"/>
            <a:ext cx="31979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15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800359" y="273106"/>
            <a:ext cx="543389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15158" lvl="0" indent="-392093" algn="l">
              <a:spcBef>
                <a:spcPts val="581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889"/>
            </a:lvl1pPr>
            <a:lvl2pPr marL="830315" lvl="1" indent="-369029" algn="l">
              <a:spcBef>
                <a:spcPts val="509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553"/>
            </a:lvl2pPr>
            <a:lvl3pPr marL="1245473" lvl="2" indent="-345906" algn="l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150"/>
            </a:lvl3pPr>
            <a:lvl4pPr marL="1660631" lvl="3" indent="-322900" algn="l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815"/>
            </a:lvl4pPr>
            <a:lvl5pPr marL="2075788" lvl="4" indent="-322900" algn="l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815"/>
            </a:lvl5pPr>
            <a:lvl6pPr marL="2490946" lvl="5" indent="-322900" algn="l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15"/>
            </a:lvl6pPr>
            <a:lvl7pPr marL="2906103" lvl="6" indent="-322900" algn="l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15"/>
            </a:lvl7pPr>
            <a:lvl8pPr marL="3321260" lvl="7" indent="-322900" algn="l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15"/>
            </a:lvl8pPr>
            <a:lvl9pPr marL="3736418" lvl="8" indent="-322900" algn="l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15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86023" y="1435104"/>
            <a:ext cx="31979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15158" lvl="0" indent="-207578" algn="l"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77"/>
            </a:lvl1pPr>
            <a:lvl2pPr marL="830315" lvl="1" indent="-207578" algn="l">
              <a:spcBef>
                <a:spcPts val="21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75"/>
            </a:lvl2pPr>
            <a:lvl3pPr marL="1245473" lvl="2" indent="-207578" algn="l">
              <a:spcBef>
                <a:spcPts val="18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41"/>
            </a:lvl3pPr>
            <a:lvl4pPr marL="1660631" lvl="3" indent="-207578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4pPr>
            <a:lvl5pPr marL="2075788" lvl="4" indent="-207578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5pPr>
            <a:lvl6pPr marL="2490946" lvl="5" indent="-207578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6pPr>
            <a:lvl7pPr marL="2906103" lvl="6" indent="-207578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7pPr>
            <a:lvl8pPr marL="3321260" lvl="7" indent="-207578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8pPr>
            <a:lvl9pPr marL="3736418" lvl="8" indent="-207578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86016" y="635640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ED4CE99-1A98-46CC-9AB2-C70F8AD71C3B}" type="datetime1">
              <a:rPr lang="ru-RU" smtClean="0"/>
              <a:t>01.04.2024</a:t>
            </a:fld>
            <a:endParaRPr lang="ru-RU"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321092" y="6356406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966191" y="635640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402822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209" y="1709777"/>
            <a:ext cx="8383727" cy="2852737"/>
          </a:xfrm>
        </p:spPr>
        <p:txBody>
          <a:bodyPr anchor="b"/>
          <a:lstStyle>
            <a:lvl1pPr>
              <a:defRPr sz="47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3209" y="4589502"/>
            <a:ext cx="8383727" cy="1500187"/>
          </a:xfrm>
        </p:spPr>
        <p:txBody>
          <a:bodyPr/>
          <a:lstStyle>
            <a:lvl1pPr marL="0" indent="0">
              <a:buNone/>
              <a:defRPr sz="1914">
                <a:solidFill>
                  <a:schemeClr val="tx1">
                    <a:tint val="75000"/>
                  </a:schemeClr>
                </a:solidFill>
              </a:defRPr>
            </a:lvl1pPr>
            <a:lvl2pPr marL="364545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729090" indent="0">
              <a:buNone/>
              <a:defRPr sz="1435">
                <a:solidFill>
                  <a:schemeClr val="tx1">
                    <a:tint val="75000"/>
                  </a:schemeClr>
                </a:solidFill>
              </a:defRPr>
            </a:lvl3pPr>
            <a:lvl4pPr marL="1093636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4pPr>
            <a:lvl5pPr marL="1458180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5pPr>
            <a:lvl6pPr marL="1822725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6pPr>
            <a:lvl7pPr marL="2187270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7pPr>
            <a:lvl8pPr marL="2551815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8pPr>
            <a:lvl9pPr marL="2916360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CE85-0221-45E8-A7EB-F63C72DE2B3C}" type="datetime1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762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15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905239" y="612775"/>
            <a:ext cx="583215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rmAutofit/>
          </a:bodyPr>
          <a:lstStyle>
            <a:lvl1pPr marR="0" lvl="0" algn="l" rtl="0">
              <a:spcBef>
                <a:spcPts val="581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8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9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5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905239" y="5367338"/>
            <a:ext cx="5832158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15158" lvl="0" indent="-207578" algn="l"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77"/>
            </a:lvl1pPr>
            <a:lvl2pPr marL="830315" lvl="1" indent="-207578" algn="l">
              <a:spcBef>
                <a:spcPts val="21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75"/>
            </a:lvl2pPr>
            <a:lvl3pPr marL="1245473" lvl="2" indent="-207578" algn="l">
              <a:spcBef>
                <a:spcPts val="18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41"/>
            </a:lvl3pPr>
            <a:lvl4pPr marL="1660631" lvl="3" indent="-207578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4pPr>
            <a:lvl5pPr marL="2075788" lvl="4" indent="-207578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5pPr>
            <a:lvl6pPr marL="2490946" lvl="5" indent="-207578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6pPr>
            <a:lvl7pPr marL="2906103" lvl="6" indent="-207578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7pPr>
            <a:lvl8pPr marL="3321260" lvl="7" indent="-207578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8pPr>
            <a:lvl9pPr marL="3736418" lvl="8" indent="-207578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86016" y="635640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D3424D5-612A-4DE6-AEFD-0053EF126A32}" type="datetime1">
              <a:rPr lang="ru-RU" smtClean="0"/>
              <a:t>01.04.2024</a:t>
            </a:fld>
            <a:endParaRPr lang="ru-RU"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321092" y="6356406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966191" y="635640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914630"/>
      </p:ext>
    </p:extLst>
  </p:cSld>
  <p:clrMapOvr>
    <a:masterClrMapping/>
  </p:clrMapOvr>
  <p:transition spd="slow">
    <p:wipe dir="r"/>
  </p:transition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вертикальный текст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597175" y="-510929"/>
            <a:ext cx="4525963" cy="8748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15158" lvl="0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30315" lvl="1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245473" lvl="2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60631" lvl="3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075788" lvl="4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490946" lvl="5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906103" lvl="6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321260" lvl="7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36418" lvl="8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86016" y="635640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DDCC082-1C0C-4D97-BD56-BA576506C117}" type="datetime1">
              <a:rPr lang="ru-RU" smtClean="0"/>
              <a:t>01.04.2024</a:t>
            </a:fld>
            <a:endParaRPr lang="ru-RU"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321092" y="6356406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966191" y="635640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147803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214980" y="2106906"/>
            <a:ext cx="5851525" cy="218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759863" y="849"/>
            <a:ext cx="5851525" cy="639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15158" lvl="0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30315" lvl="1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245473" lvl="2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60631" lvl="3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075788" lvl="4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490946" lvl="5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906103" lvl="6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321260" lvl="7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36418" lvl="8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486016" y="635640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2B37B3F-1C2B-4A32-9637-892EBCDDD6B3}" type="datetime1">
              <a:rPr lang="ru-RU" smtClean="0"/>
              <a:t>01.04.2024</a:t>
            </a:fld>
            <a:endParaRPr lang="ru-RU"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321092" y="6356406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966191" y="635640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54280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3279" y="6480689"/>
            <a:ext cx="486897" cy="365125"/>
          </a:xfrm>
          <a:prstGeom prst="rect">
            <a:avLst/>
          </a:prstGeom>
          <a:solidFill>
            <a:schemeClr val="bg1"/>
          </a:solidFill>
        </p:spPr>
        <p:txBody>
          <a:bodyPr tIns="72466" bIns="72466"/>
          <a:lstStyle>
            <a:lvl1pPr algn="ctr" defTabSz="719233">
              <a:defRPr sz="1277" b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4008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" y="20"/>
            <a:ext cx="9730717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4" tIns="39601" rIns="79204" bIns="39601" rtlCol="0" anchor="ctr"/>
          <a:lstStyle/>
          <a:p>
            <a:pPr algn="ctr" defTabSz="792076" fontAlgn="base">
              <a:spcBef>
                <a:spcPct val="0"/>
              </a:spcBef>
              <a:spcAft>
                <a:spcPct val="0"/>
              </a:spcAft>
            </a:pPr>
            <a:endParaRPr lang="ru-RU" sz="1478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95609" y="6468625"/>
            <a:ext cx="9003351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633" tIns="48633" rIns="48633" bIns="48633" anchor="ctr" anchorCtr="0"/>
          <a:lstStyle>
            <a:lvl1pPr algn="ctr">
              <a:defRPr sz="1612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633" tIns="48633" rIns="48633" bIns="48633" numCol="1" anchor="ctr" anchorCtr="0" compatLnSpc="1">
            <a:prstTxWarp prst="textNoShape">
              <a:avLst/>
            </a:prstTxWarp>
          </a:bodyPr>
          <a:lstStyle>
            <a:lvl1pPr>
              <a:defRPr lang="ru-RU" sz="1612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591195" y="51274"/>
            <a:ext cx="8497318" cy="715230"/>
          </a:xfrm>
          <a:noFill/>
          <a:ln w="9525">
            <a:noFill/>
            <a:miter lim="800000"/>
            <a:headEnd/>
            <a:tailEnd/>
          </a:ln>
        </p:spPr>
        <p:txBody>
          <a:bodyPr lIns="62957" tIns="31477" rIns="62957" bIns="31477" anchor="ctr"/>
          <a:lstStyle>
            <a:lvl1pPr>
              <a:defRPr lang="ru-RU" sz="1478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830072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3" y="167518"/>
            <a:ext cx="1096892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9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" y="20"/>
            <a:ext cx="9730719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80" tIns="28590" rIns="57180" bIns="28590" rtlCol="0" anchor="ctr"/>
          <a:lstStyle/>
          <a:p>
            <a:pPr algn="ctr" defTabSz="571839" fontAlgn="base">
              <a:spcBef>
                <a:spcPct val="0"/>
              </a:spcBef>
              <a:spcAft>
                <a:spcPct val="0"/>
              </a:spcAft>
            </a:pPr>
            <a:endParaRPr lang="ru-RU" sz="1075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1" y="6468625"/>
            <a:ext cx="9298950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107" tIns="48107" rIns="48107" bIns="48107" anchor="ctr" anchorCtr="0"/>
          <a:lstStyle>
            <a:lvl1pPr algn="ctr">
              <a:defRPr sz="1210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107" tIns="48107" rIns="48107" bIns="48107" numCol="1" anchor="ctr" anchorCtr="0" compatLnSpc="1">
            <a:prstTxWarp prst="textNoShape">
              <a:avLst/>
            </a:prstTxWarp>
          </a:bodyPr>
          <a:lstStyle>
            <a:lvl1pPr algn="ctr">
              <a:defRPr lang="ru-RU" sz="874" b="0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994811" y="51274"/>
            <a:ext cx="7870683" cy="715230"/>
          </a:xfrm>
          <a:noFill/>
          <a:ln w="9525">
            <a:noFill/>
            <a:miter lim="800000"/>
            <a:headEnd/>
            <a:tailEnd/>
          </a:ln>
        </p:spPr>
        <p:txBody>
          <a:bodyPr lIns="62276" tIns="31138" rIns="62276" bIns="31138" anchor="ctr">
            <a:normAutofit/>
          </a:bodyPr>
          <a:lstStyle>
            <a:lvl1pPr algn="ctr">
              <a:defRPr lang="ru-RU" sz="806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599270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8" y="167518"/>
            <a:ext cx="1096893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7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9"/>
            <a:ext cx="9730718" cy="836712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946" tIns="34473" rIns="68946" bIns="34473" rtlCol="0" anchor="ctr"/>
          <a:lstStyle/>
          <a:p>
            <a:pPr algn="ctr" defTabSz="689541"/>
            <a:endParaRPr lang="ru-RU" sz="1007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130" y="35817"/>
            <a:ext cx="449291" cy="760084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43093" y="6674984"/>
            <a:ext cx="186238" cy="18305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lIns="0" tIns="0" rIns="0" bIns="0" anchor="ctr" anchorCtr="0"/>
          <a:lstStyle>
            <a:lvl1pPr algn="ctr">
              <a:defRPr sz="806" b="0" i="1">
                <a:solidFill>
                  <a:srgbClr val="0070C0"/>
                </a:solidFill>
                <a:latin typeface="+mn-lt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7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95" y="30058"/>
            <a:ext cx="626701" cy="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85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86015" y="274684"/>
            <a:ext cx="8748237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86013" y="6245225"/>
            <a:ext cx="2268061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3424D5-612A-4DE6-AEFD-0053EF126A32}" type="datetime1">
              <a:rPr lang="ru-RU" smtClean="0"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21092" y="6245225"/>
            <a:ext cx="307808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34252" y="6378575"/>
            <a:ext cx="48601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520545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Титульный слайд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9023" y="2130477"/>
            <a:ext cx="826222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458061" y="3886202"/>
            <a:ext cx="680418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ctr">
              <a:spcBef>
                <a:spcPts val="618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41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64"/>
              </a:spcBef>
              <a:spcAft>
                <a:spcPts val="0"/>
              </a:spcAft>
              <a:buClr>
                <a:srgbClr val="888888"/>
              </a:buClr>
              <a:buSzPts val="2399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AD83C13-FED9-4C83-BC60-486E91BA2297}" type="datetime1">
              <a:rPr lang="ru-RU" smtClean="0"/>
              <a:pPr/>
              <a:t>01.04.2024</a:t>
            </a:fld>
            <a:endParaRPr lang="ru-RU"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152244"/>
      </p:ext>
    </p:extLst>
  </p:cSld>
  <p:clrMapOvr>
    <a:masterClrMapping/>
  </p:clrMapOvr>
  <p:transition spd="slow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67838" y="4406954"/>
            <a:ext cx="8262224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57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67838" y="2906722"/>
            <a:ext cx="826222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marL="441329" lvl="0" indent="-220664" algn="l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929">
                <a:solidFill>
                  <a:srgbClr val="888888"/>
                </a:solidFill>
              </a:defRPr>
            </a:lvl1pPr>
            <a:lvl2pPr marL="882657" lvl="1" indent="-220664" algn="l">
              <a:spcBef>
                <a:spcPts val="34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714">
                <a:solidFill>
                  <a:srgbClr val="888888"/>
                </a:solidFill>
              </a:defRPr>
            </a:lvl2pPr>
            <a:lvl3pPr marL="1323984" lvl="2" indent="-220664" algn="l">
              <a:spcBef>
                <a:spcPts val="309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571">
                <a:solidFill>
                  <a:srgbClr val="888888"/>
                </a:solidFill>
              </a:defRPr>
            </a:lvl3pPr>
            <a:lvl4pPr marL="1765313" lvl="3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4pPr>
            <a:lvl5pPr marL="2206642" lvl="4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5pPr>
            <a:lvl6pPr marL="2647970" lvl="5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6pPr>
            <a:lvl7pPr marL="3089299" lvl="6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7pPr>
            <a:lvl8pPr marL="3530626" lvl="7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8pPr>
            <a:lvl9pPr marL="3971955" lvl="8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B47CE85-0221-45E8-A7EB-F63C72DE2B3C}" type="datetime1">
              <a:rPr lang="ru-RU" smtClean="0"/>
              <a:pPr/>
              <a:t>01.04.2024</a:t>
            </a:fld>
            <a:endParaRPr lang="ru-RU"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081715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8268" y="1825625"/>
            <a:ext cx="41311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0883" y="1825625"/>
            <a:ext cx="41311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7A42-6A36-48DA-825D-47FBB5718B33}" type="datetime1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29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86037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392292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14"/>
            </a:lvl1pPr>
            <a:lvl2pPr marL="882657" lvl="1" indent="-36771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286"/>
            </a:lvl2pPr>
            <a:lvl3pPr marL="1323984" lvl="2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3pPr>
            <a:lvl4pPr marL="1765313" lvl="3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14"/>
            </a:lvl4pPr>
            <a:lvl5pPr marL="2206642" lvl="4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14"/>
            </a:lvl5pPr>
            <a:lvl6pPr marL="2647970" lvl="5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6pPr>
            <a:lvl7pPr marL="3089299" lvl="6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7pPr>
            <a:lvl8pPr marL="3530626" lvl="7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8pPr>
            <a:lvl9pPr marL="3971955" lvl="8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41154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392292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14"/>
            </a:lvl1pPr>
            <a:lvl2pPr marL="882657" lvl="1" indent="-36771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286"/>
            </a:lvl2pPr>
            <a:lvl3pPr marL="1323984" lvl="2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3pPr>
            <a:lvl4pPr marL="1765313" lvl="3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14"/>
            </a:lvl4pPr>
            <a:lvl5pPr marL="2206642" lvl="4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14"/>
            </a:lvl5pPr>
            <a:lvl6pPr marL="2647970" lvl="5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6pPr>
            <a:lvl7pPr marL="3089299" lvl="6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7pPr>
            <a:lvl8pPr marL="3530626" lvl="7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8pPr>
            <a:lvl9pPr marL="3971955" lvl="8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1267A42-6A36-48DA-825D-47FBB5718B33}" type="datetime1">
              <a:rPr lang="ru-RU" smtClean="0"/>
              <a:pPr/>
              <a:t>01.04.2024</a:t>
            </a:fld>
            <a:endParaRPr lang="ru-RU"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539853"/>
      </p:ext>
    </p:extLst>
  </p:cSld>
  <p:clrMapOvr>
    <a:masterClrMapping/>
  </p:clrMapOvr>
  <p:transition spd="slow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86023" y="273050"/>
            <a:ext cx="31979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800359" y="273104"/>
            <a:ext cx="543389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416810" algn="l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071"/>
            </a:lvl1pPr>
            <a:lvl2pPr marL="882657" lvl="1" indent="-392292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714"/>
            </a:lvl2pPr>
            <a:lvl3pPr marL="1323984" lvl="2" indent="-36771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286"/>
            </a:lvl3pPr>
            <a:lvl4pPr marL="1765313" lvl="3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929"/>
            </a:lvl4pPr>
            <a:lvl5pPr marL="2206642" lvl="4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929"/>
            </a:lvl5pPr>
            <a:lvl6pPr marL="2647970" lvl="5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6pPr>
            <a:lvl7pPr marL="3089299" lvl="6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7pPr>
            <a:lvl8pPr marL="3530626" lvl="7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8pPr>
            <a:lvl9pPr marL="3971955" lvl="8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86023" y="1435104"/>
            <a:ext cx="31979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22066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7"/>
            </a:lvl1pPr>
            <a:lvl2pPr marL="882657" lvl="1" indent="-220664" algn="l">
              <a:spcBef>
                <a:spcPts val="23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43"/>
            </a:lvl2pPr>
            <a:lvl3pPr marL="1323984" lvl="2" indent="-220664" algn="l">
              <a:spcBef>
                <a:spcPts val="19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765313" lvl="3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4pPr>
            <a:lvl5pPr marL="2206642" lvl="4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5pPr>
            <a:lvl6pPr marL="2647970" lvl="5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6pPr>
            <a:lvl7pPr marL="3089299" lvl="6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7pPr>
            <a:lvl8pPr marL="3530626" lvl="7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8pPr>
            <a:lvl9pPr marL="3971955" lvl="8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ED4CE99-1A98-46CC-9AB2-C70F8AD71C3B}" type="datetime1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899071"/>
      </p:ext>
    </p:extLst>
  </p:cSld>
  <p:clrMapOvr>
    <a:masterClrMapping/>
  </p:clrMapOvr>
  <p:transition spd="slow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905239" y="612775"/>
            <a:ext cx="583215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rmAutofit/>
          </a:bodyPr>
          <a:lstStyle>
            <a:lvl1pPr marR="0" lvl="0" algn="l" rtl="0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0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2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905239" y="5367338"/>
            <a:ext cx="5832158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22066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7"/>
            </a:lvl1pPr>
            <a:lvl2pPr marL="882657" lvl="1" indent="-220664" algn="l">
              <a:spcBef>
                <a:spcPts val="23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43"/>
            </a:lvl2pPr>
            <a:lvl3pPr marL="1323984" lvl="2" indent="-220664" algn="l">
              <a:spcBef>
                <a:spcPts val="19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765313" lvl="3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4pPr>
            <a:lvl5pPr marL="2206642" lvl="4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5pPr>
            <a:lvl6pPr marL="2647970" lvl="5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6pPr>
            <a:lvl7pPr marL="3089299" lvl="6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7pPr>
            <a:lvl8pPr marL="3530626" lvl="7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8pPr>
            <a:lvl9pPr marL="3971955" lvl="8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D3424D5-612A-4DE6-AEFD-0053EF126A32}" type="datetime1">
              <a:rPr lang="ru-RU" smtClean="0"/>
              <a:pPr/>
              <a:t>01.04.2024</a:t>
            </a:fld>
            <a:endParaRPr lang="ru-RU"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616064"/>
      </p:ext>
    </p:extLst>
  </p:cSld>
  <p:clrMapOvr>
    <a:masterClrMapping/>
  </p:clrMapOvr>
  <p:transition spd="slow">
    <p:wipe dir="r"/>
  </p:transition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вертикальный текст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597174" y="-510929"/>
            <a:ext cx="4525963" cy="8748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2657" lvl="1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23984" lvl="2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65313" lvl="3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06642" lvl="4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647970" lvl="5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89299" lvl="6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30626" lvl="7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71955" lvl="8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DDCC082-1C0C-4D97-BD56-BA576506C117}" type="datetime1">
              <a:rPr lang="ru-RU" smtClean="0"/>
              <a:pPr/>
              <a:t>01.04.2024</a:t>
            </a:fld>
            <a:endParaRPr lang="ru-RU"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979155"/>
      </p:ext>
    </p:extLst>
  </p:cSld>
  <p:clrMapOvr>
    <a:masterClrMapping/>
  </p:clrMapOvr>
  <p:transition spd="slow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214979" y="2106905"/>
            <a:ext cx="5851525" cy="218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759862" y="848"/>
            <a:ext cx="5851525" cy="639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2657" lvl="1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23984" lvl="2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65313" lvl="3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06642" lvl="4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647970" lvl="5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89299" lvl="6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30626" lvl="7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71955" lvl="8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2B37B3F-1C2B-4A32-9637-892EBCDDD6B3}" type="datetime1">
              <a:rPr lang="ru-RU" smtClean="0"/>
              <a:pPr/>
              <a:t>01.04.2024</a:t>
            </a:fld>
            <a:endParaRPr lang="ru-RU"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749660"/>
      </p:ext>
    </p:extLst>
  </p:cSld>
  <p:clrMapOvr>
    <a:masterClrMapping/>
  </p:clrMapOvr>
  <p:transition spd="slow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3278" y="6480687"/>
            <a:ext cx="486897" cy="365125"/>
          </a:xfrm>
          <a:prstGeom prst="rect">
            <a:avLst/>
          </a:prstGeom>
          <a:solidFill>
            <a:schemeClr val="bg1"/>
          </a:solidFill>
        </p:spPr>
        <p:txBody>
          <a:bodyPr tIns="72466" bIns="72466"/>
          <a:lstStyle>
            <a:lvl1pPr algn="ctr" defTabSz="764572">
              <a:defRPr sz="1357" b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CE7F41-E2A5-4AB3-BEAD-AD12E2E3122C}" type="slidenum">
              <a:rPr lang="ru-RU" smtClean="0">
                <a:solidFill>
                  <a:srgbClr val="4F81BD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513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" y="20"/>
            <a:ext cx="9730717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95" tIns="42097" rIns="84195" bIns="42097" rtlCol="0" anchor="ctr"/>
          <a:lstStyle/>
          <a:p>
            <a:pPr algn="ctr" defTabSz="842007" fontAlgn="base">
              <a:spcBef>
                <a:spcPct val="0"/>
              </a:spcBef>
              <a:spcAft>
                <a:spcPct val="0"/>
              </a:spcAft>
            </a:pPr>
            <a:endParaRPr lang="ru-RU" sz="1571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95609" y="6468625"/>
            <a:ext cx="9003351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633" tIns="48633" rIns="48633" bIns="48633" anchor="ctr" anchorCtr="0"/>
          <a:lstStyle>
            <a:lvl1pPr algn="ctr">
              <a:defRPr sz="1714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633" tIns="48633" rIns="48633" bIns="48633" numCol="1" anchor="ctr" anchorCtr="0" compatLnSpc="1">
            <a:prstTxWarp prst="textNoShape">
              <a:avLst/>
            </a:prstTxWarp>
          </a:bodyPr>
          <a:lstStyle>
            <a:lvl1pPr>
              <a:defRPr lang="ru-RU" sz="1714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/>
              <a:pPr/>
              <a:t>‹#›</a:t>
            </a:fld>
            <a:endParaRPr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591195" y="51274"/>
            <a:ext cx="8497318" cy="715230"/>
          </a:xfrm>
          <a:noFill/>
          <a:ln w="9525">
            <a:noFill/>
            <a:miter lim="800000"/>
            <a:headEnd/>
            <a:tailEnd/>
          </a:ln>
        </p:spPr>
        <p:txBody>
          <a:bodyPr lIns="62957" tIns="31477" rIns="62957" bIns="31477" anchor="ctr"/>
          <a:lstStyle>
            <a:lvl1pPr>
              <a:defRPr lang="ru-RU" sz="157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882398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3" y="167518"/>
            <a:ext cx="1096892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9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" y="20"/>
            <a:ext cx="9730719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4" tIns="30392" rIns="60784" bIns="30392" rtlCol="0" anchor="ctr"/>
          <a:lstStyle/>
          <a:p>
            <a:pPr algn="ctr" defTabSz="607886" fontAlgn="base">
              <a:spcBef>
                <a:spcPct val="0"/>
              </a:spcBef>
              <a:spcAft>
                <a:spcPct val="0"/>
              </a:spcAft>
            </a:pPr>
            <a:endParaRPr lang="ru-RU" sz="1143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1" y="6468625"/>
            <a:ext cx="9298950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107" tIns="48107" rIns="48107" bIns="48107" anchor="ctr" anchorCtr="0"/>
          <a:lstStyle>
            <a:lvl1pPr algn="ctr">
              <a:defRPr sz="1286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107" tIns="48107" rIns="48107" bIns="48107" numCol="1" anchor="ctr" anchorCtr="0" compatLnSpc="1">
            <a:prstTxWarp prst="textNoShape">
              <a:avLst/>
            </a:prstTxWarp>
          </a:bodyPr>
          <a:lstStyle>
            <a:lvl1pPr algn="ctr">
              <a:defRPr lang="ru-RU" sz="929" b="0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/>
              <a:pPr/>
              <a:t>‹#›</a:t>
            </a:fld>
            <a:endParaRPr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994811" y="51274"/>
            <a:ext cx="7870683" cy="715230"/>
          </a:xfrm>
          <a:noFill/>
          <a:ln w="9525">
            <a:noFill/>
            <a:miter lim="800000"/>
            <a:headEnd/>
            <a:tailEnd/>
          </a:ln>
        </p:spPr>
        <p:txBody>
          <a:bodyPr lIns="62276" tIns="31138" rIns="62276" bIns="31138" anchor="ctr">
            <a:normAutofit/>
          </a:bodyPr>
          <a:lstStyle>
            <a:lvl1pPr algn="ctr">
              <a:defRPr lang="ru-RU" sz="857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637047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8" y="167518"/>
            <a:ext cx="1096893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9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9"/>
            <a:ext cx="9730718" cy="836712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91" tIns="36646" rIns="73291" bIns="36646" rtlCol="0" anchor="ctr"/>
          <a:lstStyle/>
          <a:p>
            <a:pPr algn="ctr" defTabSz="733008"/>
            <a:endParaRPr lang="ru-RU" sz="1071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130" y="35817"/>
            <a:ext cx="449291" cy="760084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43093" y="6674982"/>
            <a:ext cx="186238" cy="18305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lIns="0" tIns="0" rIns="0" bIns="0" anchor="ctr" anchorCtr="0"/>
          <a:lstStyle>
            <a:lvl1pPr algn="ctr">
              <a:defRPr sz="857" b="0" i="1">
                <a:solidFill>
                  <a:srgbClr val="0070C0"/>
                </a:solidFill>
                <a:latin typeface="+mn-lt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7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94" y="30056"/>
            <a:ext cx="626701" cy="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17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86015" y="274682"/>
            <a:ext cx="8748237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86013" y="6245225"/>
            <a:ext cx="2268061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3424D5-612A-4DE6-AEFD-0053EF126A32}" type="datetime1">
              <a:rPr lang="ru-RU" smtClean="0">
                <a:solidFill>
                  <a:srgbClr val="000000"/>
                </a:solidFill>
              </a:rPr>
              <a:pPr/>
              <a:t>01.04.2024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21092" y="6245225"/>
            <a:ext cx="307808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34252" y="6378575"/>
            <a:ext cx="48601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CE7F41-E2A5-4AB3-BEAD-AD12E2E3122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6018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6" y="365129"/>
            <a:ext cx="838372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9535" y="1681163"/>
            <a:ext cx="4112126" cy="823912"/>
          </a:xfrm>
        </p:spPr>
        <p:txBody>
          <a:bodyPr anchor="b"/>
          <a:lstStyle>
            <a:lvl1pPr marL="0" indent="0">
              <a:buNone/>
              <a:defRPr sz="1914" b="1"/>
            </a:lvl1pPr>
            <a:lvl2pPr marL="364545" indent="0">
              <a:buNone/>
              <a:defRPr sz="1595" b="1"/>
            </a:lvl2pPr>
            <a:lvl3pPr marL="729090" indent="0">
              <a:buNone/>
              <a:defRPr sz="1435" b="1"/>
            </a:lvl3pPr>
            <a:lvl4pPr marL="1093636" indent="0">
              <a:buNone/>
              <a:defRPr sz="1276" b="1"/>
            </a:lvl4pPr>
            <a:lvl5pPr marL="1458180" indent="0">
              <a:buNone/>
              <a:defRPr sz="1276" b="1"/>
            </a:lvl5pPr>
            <a:lvl6pPr marL="1822725" indent="0">
              <a:buNone/>
              <a:defRPr sz="1276" b="1"/>
            </a:lvl6pPr>
            <a:lvl7pPr marL="2187270" indent="0">
              <a:buNone/>
              <a:defRPr sz="1276" b="1"/>
            </a:lvl7pPr>
            <a:lvl8pPr marL="2551815" indent="0">
              <a:buNone/>
              <a:defRPr sz="1276" b="1"/>
            </a:lvl8pPr>
            <a:lvl9pPr marL="2916360" indent="0">
              <a:buNone/>
              <a:defRPr sz="1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9535" y="2505075"/>
            <a:ext cx="411212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20891" y="1681163"/>
            <a:ext cx="4132378" cy="823912"/>
          </a:xfrm>
        </p:spPr>
        <p:txBody>
          <a:bodyPr anchor="b"/>
          <a:lstStyle>
            <a:lvl1pPr marL="0" indent="0">
              <a:buNone/>
              <a:defRPr sz="1914" b="1"/>
            </a:lvl1pPr>
            <a:lvl2pPr marL="364545" indent="0">
              <a:buNone/>
              <a:defRPr sz="1595" b="1"/>
            </a:lvl2pPr>
            <a:lvl3pPr marL="729090" indent="0">
              <a:buNone/>
              <a:defRPr sz="1435" b="1"/>
            </a:lvl3pPr>
            <a:lvl4pPr marL="1093636" indent="0">
              <a:buNone/>
              <a:defRPr sz="1276" b="1"/>
            </a:lvl4pPr>
            <a:lvl5pPr marL="1458180" indent="0">
              <a:buNone/>
              <a:defRPr sz="1276" b="1"/>
            </a:lvl5pPr>
            <a:lvl6pPr marL="1822725" indent="0">
              <a:buNone/>
              <a:defRPr sz="1276" b="1"/>
            </a:lvl6pPr>
            <a:lvl7pPr marL="2187270" indent="0">
              <a:buNone/>
              <a:defRPr sz="1276" b="1"/>
            </a:lvl7pPr>
            <a:lvl8pPr marL="2551815" indent="0">
              <a:buNone/>
              <a:defRPr sz="1276" b="1"/>
            </a:lvl8pPr>
            <a:lvl9pPr marL="2916360" indent="0">
              <a:buNone/>
              <a:defRPr sz="1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20891" y="2505075"/>
            <a:ext cx="413237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3DF4-78D3-4CF2-813D-073F60500479}" type="datetime1">
              <a:rPr lang="ru-RU" smtClean="0"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8690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9123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020" y="2130432"/>
            <a:ext cx="826222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8040" y="3886200"/>
            <a:ext cx="680418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7973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0962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834" y="4406907"/>
            <a:ext cx="826222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834" y="2906713"/>
            <a:ext cx="826222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2720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6013" y="1600206"/>
            <a:ext cx="42931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1134" y="1600206"/>
            <a:ext cx="42931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2865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14" y="1535113"/>
            <a:ext cx="42948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4" indent="0">
              <a:buNone/>
              <a:defRPr sz="2000" b="1"/>
            </a:lvl2pPr>
            <a:lvl3pPr marL="914449" indent="0">
              <a:buNone/>
              <a:defRPr sz="1800" b="1"/>
            </a:lvl3pPr>
            <a:lvl4pPr marL="1371673" indent="0">
              <a:buNone/>
              <a:defRPr sz="1600" b="1"/>
            </a:lvl4pPr>
            <a:lvl5pPr marL="1828898" indent="0">
              <a:buNone/>
              <a:defRPr sz="1600" b="1"/>
            </a:lvl5pPr>
            <a:lvl6pPr marL="2286122" indent="0">
              <a:buNone/>
              <a:defRPr sz="1600" b="1"/>
            </a:lvl6pPr>
            <a:lvl7pPr marL="2743347" indent="0">
              <a:buNone/>
              <a:defRPr sz="1600" b="1"/>
            </a:lvl7pPr>
            <a:lvl8pPr marL="3200571" indent="0">
              <a:buNone/>
              <a:defRPr sz="1600" b="1"/>
            </a:lvl8pPr>
            <a:lvl9pPr marL="365779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14" y="2174875"/>
            <a:ext cx="429480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7762" y="1535113"/>
            <a:ext cx="42964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4" indent="0">
              <a:buNone/>
              <a:defRPr sz="2000" b="1"/>
            </a:lvl2pPr>
            <a:lvl3pPr marL="914449" indent="0">
              <a:buNone/>
              <a:defRPr sz="1800" b="1"/>
            </a:lvl3pPr>
            <a:lvl4pPr marL="1371673" indent="0">
              <a:buNone/>
              <a:defRPr sz="1600" b="1"/>
            </a:lvl4pPr>
            <a:lvl5pPr marL="1828898" indent="0">
              <a:buNone/>
              <a:defRPr sz="1600" b="1"/>
            </a:lvl5pPr>
            <a:lvl6pPr marL="2286122" indent="0">
              <a:buNone/>
              <a:defRPr sz="1600" b="1"/>
            </a:lvl6pPr>
            <a:lvl7pPr marL="2743347" indent="0">
              <a:buNone/>
              <a:defRPr sz="1600" b="1"/>
            </a:lvl7pPr>
            <a:lvl8pPr marL="3200571" indent="0">
              <a:buNone/>
              <a:defRPr sz="1600" b="1"/>
            </a:lvl8pPr>
            <a:lvl9pPr marL="365779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7762" y="2174875"/>
            <a:ext cx="42964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165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78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42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15" y="273050"/>
            <a:ext cx="31979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356" y="273057"/>
            <a:ext cx="543389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15" y="1435103"/>
            <a:ext cx="31979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4" indent="0">
              <a:buNone/>
              <a:defRPr sz="1200"/>
            </a:lvl2pPr>
            <a:lvl3pPr marL="914449" indent="0">
              <a:buNone/>
              <a:defRPr sz="1000"/>
            </a:lvl3pPr>
            <a:lvl4pPr marL="1371673" indent="0">
              <a:buNone/>
              <a:defRPr sz="900"/>
            </a:lvl4pPr>
            <a:lvl5pPr marL="1828898" indent="0">
              <a:buNone/>
              <a:defRPr sz="900"/>
            </a:lvl5pPr>
            <a:lvl6pPr marL="2286122" indent="0">
              <a:buNone/>
              <a:defRPr sz="900"/>
            </a:lvl6pPr>
            <a:lvl7pPr marL="2743347" indent="0">
              <a:buNone/>
              <a:defRPr sz="900"/>
            </a:lvl7pPr>
            <a:lvl8pPr marL="3200571" indent="0">
              <a:buNone/>
              <a:defRPr sz="900"/>
            </a:lvl8pPr>
            <a:lvl9pPr marL="365779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2730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239" y="612775"/>
            <a:ext cx="583215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4" indent="0">
              <a:buNone/>
              <a:defRPr sz="2800"/>
            </a:lvl2pPr>
            <a:lvl3pPr marL="914449" indent="0">
              <a:buNone/>
              <a:defRPr sz="2400"/>
            </a:lvl3pPr>
            <a:lvl4pPr marL="1371673" indent="0">
              <a:buNone/>
              <a:defRPr sz="2000"/>
            </a:lvl4pPr>
            <a:lvl5pPr marL="1828898" indent="0">
              <a:buNone/>
              <a:defRPr sz="2000"/>
            </a:lvl5pPr>
            <a:lvl6pPr marL="2286122" indent="0">
              <a:buNone/>
              <a:defRPr sz="2000"/>
            </a:lvl6pPr>
            <a:lvl7pPr marL="2743347" indent="0">
              <a:buNone/>
              <a:defRPr sz="2000"/>
            </a:lvl7pPr>
            <a:lvl8pPr marL="3200571" indent="0">
              <a:buNone/>
              <a:defRPr sz="2000"/>
            </a:lvl8pPr>
            <a:lvl9pPr marL="365779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239" y="5367338"/>
            <a:ext cx="583215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24" indent="0">
              <a:buNone/>
              <a:defRPr sz="1200"/>
            </a:lvl2pPr>
            <a:lvl3pPr marL="914449" indent="0">
              <a:buNone/>
              <a:defRPr sz="1000"/>
            </a:lvl3pPr>
            <a:lvl4pPr marL="1371673" indent="0">
              <a:buNone/>
              <a:defRPr sz="900"/>
            </a:lvl4pPr>
            <a:lvl5pPr marL="1828898" indent="0">
              <a:buNone/>
              <a:defRPr sz="900"/>
            </a:lvl5pPr>
            <a:lvl6pPr marL="2286122" indent="0">
              <a:buNone/>
              <a:defRPr sz="900"/>
            </a:lvl6pPr>
            <a:lvl7pPr marL="2743347" indent="0">
              <a:buNone/>
              <a:defRPr sz="900"/>
            </a:lvl7pPr>
            <a:lvl8pPr marL="3200571" indent="0">
              <a:buNone/>
              <a:defRPr sz="900"/>
            </a:lvl8pPr>
            <a:lvl9pPr marL="365779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87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0A5CD-D0AA-41E5-92AD-52E37032FDDE}" type="datetime1">
              <a:rPr lang="ru-RU" smtClean="0"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7897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4600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7192" y="274645"/>
            <a:ext cx="218705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013" y="274645"/>
            <a:ext cx="639917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15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020" y="2130432"/>
            <a:ext cx="826222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8040" y="3886200"/>
            <a:ext cx="680418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630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552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834" y="4406907"/>
            <a:ext cx="826222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834" y="2906713"/>
            <a:ext cx="826222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2003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6013" y="1600206"/>
            <a:ext cx="42931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1134" y="1600206"/>
            <a:ext cx="42931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1575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14" y="1535113"/>
            <a:ext cx="42948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4" indent="0">
              <a:buNone/>
              <a:defRPr sz="2000" b="1"/>
            </a:lvl2pPr>
            <a:lvl3pPr marL="914449" indent="0">
              <a:buNone/>
              <a:defRPr sz="1800" b="1"/>
            </a:lvl3pPr>
            <a:lvl4pPr marL="1371673" indent="0">
              <a:buNone/>
              <a:defRPr sz="1600" b="1"/>
            </a:lvl4pPr>
            <a:lvl5pPr marL="1828898" indent="0">
              <a:buNone/>
              <a:defRPr sz="1600" b="1"/>
            </a:lvl5pPr>
            <a:lvl6pPr marL="2286122" indent="0">
              <a:buNone/>
              <a:defRPr sz="1600" b="1"/>
            </a:lvl6pPr>
            <a:lvl7pPr marL="2743347" indent="0">
              <a:buNone/>
              <a:defRPr sz="1600" b="1"/>
            </a:lvl7pPr>
            <a:lvl8pPr marL="3200571" indent="0">
              <a:buNone/>
              <a:defRPr sz="1600" b="1"/>
            </a:lvl8pPr>
            <a:lvl9pPr marL="365779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14" y="2174875"/>
            <a:ext cx="429480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7762" y="1535113"/>
            <a:ext cx="42964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4" indent="0">
              <a:buNone/>
              <a:defRPr sz="2000" b="1"/>
            </a:lvl2pPr>
            <a:lvl3pPr marL="914449" indent="0">
              <a:buNone/>
              <a:defRPr sz="1800" b="1"/>
            </a:lvl3pPr>
            <a:lvl4pPr marL="1371673" indent="0">
              <a:buNone/>
              <a:defRPr sz="1600" b="1"/>
            </a:lvl4pPr>
            <a:lvl5pPr marL="1828898" indent="0">
              <a:buNone/>
              <a:defRPr sz="1600" b="1"/>
            </a:lvl5pPr>
            <a:lvl6pPr marL="2286122" indent="0">
              <a:buNone/>
              <a:defRPr sz="1600" b="1"/>
            </a:lvl6pPr>
            <a:lvl7pPr marL="2743347" indent="0">
              <a:buNone/>
              <a:defRPr sz="1600" b="1"/>
            </a:lvl7pPr>
            <a:lvl8pPr marL="3200571" indent="0">
              <a:buNone/>
              <a:defRPr sz="1600" b="1"/>
            </a:lvl8pPr>
            <a:lvl9pPr marL="365779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37762" y="2174875"/>
            <a:ext cx="42964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3038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1724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094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15" y="273050"/>
            <a:ext cx="31979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0356" y="273057"/>
            <a:ext cx="543389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15" y="1435103"/>
            <a:ext cx="31979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4" indent="0">
              <a:buNone/>
              <a:defRPr sz="1200"/>
            </a:lvl2pPr>
            <a:lvl3pPr marL="914449" indent="0">
              <a:buNone/>
              <a:defRPr sz="1000"/>
            </a:lvl3pPr>
            <a:lvl4pPr marL="1371673" indent="0">
              <a:buNone/>
              <a:defRPr sz="900"/>
            </a:lvl4pPr>
            <a:lvl5pPr marL="1828898" indent="0">
              <a:buNone/>
              <a:defRPr sz="900"/>
            </a:lvl5pPr>
            <a:lvl6pPr marL="2286122" indent="0">
              <a:buNone/>
              <a:defRPr sz="900"/>
            </a:lvl6pPr>
            <a:lvl7pPr marL="2743347" indent="0">
              <a:buNone/>
              <a:defRPr sz="900"/>
            </a:lvl7pPr>
            <a:lvl8pPr marL="3200571" indent="0">
              <a:buNone/>
              <a:defRPr sz="900"/>
            </a:lvl8pPr>
            <a:lvl9pPr marL="365779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97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B350-0FEF-4C27-8B54-BAA001998D3F}" type="datetime1">
              <a:rPr lang="ru-RU" smtClean="0"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4356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239" y="612775"/>
            <a:ext cx="583215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4" indent="0">
              <a:buNone/>
              <a:defRPr sz="2800"/>
            </a:lvl2pPr>
            <a:lvl3pPr marL="914449" indent="0">
              <a:buNone/>
              <a:defRPr sz="2400"/>
            </a:lvl3pPr>
            <a:lvl4pPr marL="1371673" indent="0">
              <a:buNone/>
              <a:defRPr sz="2000"/>
            </a:lvl4pPr>
            <a:lvl5pPr marL="1828898" indent="0">
              <a:buNone/>
              <a:defRPr sz="2000"/>
            </a:lvl5pPr>
            <a:lvl6pPr marL="2286122" indent="0">
              <a:buNone/>
              <a:defRPr sz="2000"/>
            </a:lvl6pPr>
            <a:lvl7pPr marL="2743347" indent="0">
              <a:buNone/>
              <a:defRPr sz="2000"/>
            </a:lvl7pPr>
            <a:lvl8pPr marL="3200571" indent="0">
              <a:buNone/>
              <a:defRPr sz="2000"/>
            </a:lvl8pPr>
            <a:lvl9pPr marL="365779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239" y="5367338"/>
            <a:ext cx="583215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24" indent="0">
              <a:buNone/>
              <a:defRPr sz="1200"/>
            </a:lvl2pPr>
            <a:lvl3pPr marL="914449" indent="0">
              <a:buNone/>
              <a:defRPr sz="1000"/>
            </a:lvl3pPr>
            <a:lvl4pPr marL="1371673" indent="0">
              <a:buNone/>
              <a:defRPr sz="900"/>
            </a:lvl4pPr>
            <a:lvl5pPr marL="1828898" indent="0">
              <a:buNone/>
              <a:defRPr sz="900"/>
            </a:lvl5pPr>
            <a:lvl6pPr marL="2286122" indent="0">
              <a:buNone/>
              <a:defRPr sz="900"/>
            </a:lvl6pPr>
            <a:lvl7pPr marL="2743347" indent="0">
              <a:buNone/>
              <a:defRPr sz="900"/>
            </a:lvl7pPr>
            <a:lvl8pPr marL="3200571" indent="0">
              <a:buNone/>
              <a:defRPr sz="900"/>
            </a:lvl8pPr>
            <a:lvl9pPr marL="365779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0804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7615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7192" y="274645"/>
            <a:ext cx="218705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013" y="274645"/>
            <a:ext cx="639917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0944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020" y="2130458"/>
            <a:ext cx="826222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8040" y="3886200"/>
            <a:ext cx="680418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9483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6995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834" y="4406933"/>
            <a:ext cx="826222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834" y="2906713"/>
            <a:ext cx="826222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2045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6013" y="1600206"/>
            <a:ext cx="42931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1134" y="1600206"/>
            <a:ext cx="42931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913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13" y="1535113"/>
            <a:ext cx="42948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13" y="2174875"/>
            <a:ext cx="429480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7776" y="1535113"/>
            <a:ext cx="42964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7776" y="2174875"/>
            <a:ext cx="42964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6878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3401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971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4" y="457200"/>
            <a:ext cx="3135038" cy="1600200"/>
          </a:xfrm>
        </p:spPr>
        <p:txBody>
          <a:bodyPr anchor="b"/>
          <a:lstStyle>
            <a:lvl1pPr>
              <a:defRPr sz="255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2380" y="987464"/>
            <a:ext cx="4920883" cy="4873625"/>
          </a:xfrm>
        </p:spPr>
        <p:txBody>
          <a:bodyPr/>
          <a:lstStyle>
            <a:lvl1pPr>
              <a:defRPr sz="2551"/>
            </a:lvl1pPr>
            <a:lvl2pPr>
              <a:defRPr sz="2232"/>
            </a:lvl2pPr>
            <a:lvl3pPr>
              <a:defRPr sz="1914"/>
            </a:lvl3pPr>
            <a:lvl4pPr>
              <a:defRPr sz="1595"/>
            </a:lvl4pPr>
            <a:lvl5pPr>
              <a:defRPr sz="1595"/>
            </a:lvl5pPr>
            <a:lvl6pPr>
              <a:defRPr sz="1595"/>
            </a:lvl6pPr>
            <a:lvl7pPr>
              <a:defRPr sz="1595"/>
            </a:lvl7pPr>
            <a:lvl8pPr>
              <a:defRPr sz="1595"/>
            </a:lvl8pPr>
            <a:lvl9pPr>
              <a:defRPr sz="159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9534" y="2057400"/>
            <a:ext cx="3135038" cy="3811588"/>
          </a:xfrm>
        </p:spPr>
        <p:txBody>
          <a:bodyPr/>
          <a:lstStyle>
            <a:lvl1pPr marL="0" indent="0">
              <a:buNone/>
              <a:defRPr sz="1276"/>
            </a:lvl1pPr>
            <a:lvl2pPr marL="364545" indent="0">
              <a:buNone/>
              <a:defRPr sz="1116"/>
            </a:lvl2pPr>
            <a:lvl3pPr marL="729090" indent="0">
              <a:buNone/>
              <a:defRPr sz="957"/>
            </a:lvl3pPr>
            <a:lvl4pPr marL="1093636" indent="0">
              <a:buNone/>
              <a:defRPr sz="797"/>
            </a:lvl4pPr>
            <a:lvl5pPr marL="1458180" indent="0">
              <a:buNone/>
              <a:defRPr sz="797"/>
            </a:lvl5pPr>
            <a:lvl6pPr marL="1822725" indent="0">
              <a:buNone/>
              <a:defRPr sz="797"/>
            </a:lvl6pPr>
            <a:lvl7pPr marL="2187270" indent="0">
              <a:buNone/>
              <a:defRPr sz="797"/>
            </a:lvl7pPr>
            <a:lvl8pPr marL="2551815" indent="0">
              <a:buNone/>
              <a:defRPr sz="797"/>
            </a:lvl8pPr>
            <a:lvl9pPr marL="2916360" indent="0">
              <a:buNone/>
              <a:defRPr sz="79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E99-1A98-46CC-9AB2-C70F8AD71C3B}" type="datetime1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0806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13" y="273050"/>
            <a:ext cx="31979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356" y="273083"/>
            <a:ext cx="543389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13" y="1435103"/>
            <a:ext cx="31979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2056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239" y="612775"/>
            <a:ext cx="583215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239" y="5367338"/>
            <a:ext cx="583215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7404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0978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7195" y="274671"/>
            <a:ext cx="218705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013" y="274671"/>
            <a:ext cx="639917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59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4" y="457200"/>
            <a:ext cx="3135038" cy="1600200"/>
          </a:xfrm>
        </p:spPr>
        <p:txBody>
          <a:bodyPr anchor="b"/>
          <a:lstStyle>
            <a:lvl1pPr>
              <a:defRPr sz="255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32380" y="987464"/>
            <a:ext cx="4920883" cy="4873625"/>
          </a:xfrm>
        </p:spPr>
        <p:txBody>
          <a:bodyPr/>
          <a:lstStyle>
            <a:lvl1pPr marL="0" indent="0">
              <a:buNone/>
              <a:defRPr sz="2551"/>
            </a:lvl1pPr>
            <a:lvl2pPr marL="364545" indent="0">
              <a:buNone/>
              <a:defRPr sz="2232"/>
            </a:lvl2pPr>
            <a:lvl3pPr marL="729090" indent="0">
              <a:buNone/>
              <a:defRPr sz="1914"/>
            </a:lvl3pPr>
            <a:lvl4pPr marL="1093636" indent="0">
              <a:buNone/>
              <a:defRPr sz="1595"/>
            </a:lvl4pPr>
            <a:lvl5pPr marL="1458180" indent="0">
              <a:buNone/>
              <a:defRPr sz="1595"/>
            </a:lvl5pPr>
            <a:lvl6pPr marL="1822725" indent="0">
              <a:buNone/>
              <a:defRPr sz="1595"/>
            </a:lvl6pPr>
            <a:lvl7pPr marL="2187270" indent="0">
              <a:buNone/>
              <a:defRPr sz="1595"/>
            </a:lvl7pPr>
            <a:lvl8pPr marL="2551815" indent="0">
              <a:buNone/>
              <a:defRPr sz="1595"/>
            </a:lvl8pPr>
            <a:lvl9pPr marL="2916360" indent="0">
              <a:buNone/>
              <a:defRPr sz="159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9534" y="2057400"/>
            <a:ext cx="3135038" cy="3811588"/>
          </a:xfrm>
        </p:spPr>
        <p:txBody>
          <a:bodyPr/>
          <a:lstStyle>
            <a:lvl1pPr marL="0" indent="0">
              <a:buNone/>
              <a:defRPr sz="1276"/>
            </a:lvl1pPr>
            <a:lvl2pPr marL="364545" indent="0">
              <a:buNone/>
              <a:defRPr sz="1116"/>
            </a:lvl2pPr>
            <a:lvl3pPr marL="729090" indent="0">
              <a:buNone/>
              <a:defRPr sz="957"/>
            </a:lvl3pPr>
            <a:lvl4pPr marL="1093636" indent="0">
              <a:buNone/>
              <a:defRPr sz="797"/>
            </a:lvl4pPr>
            <a:lvl5pPr marL="1458180" indent="0">
              <a:buNone/>
              <a:defRPr sz="797"/>
            </a:lvl5pPr>
            <a:lvl6pPr marL="1822725" indent="0">
              <a:buNone/>
              <a:defRPr sz="797"/>
            </a:lvl6pPr>
            <a:lvl7pPr marL="2187270" indent="0">
              <a:buNone/>
              <a:defRPr sz="797"/>
            </a:lvl7pPr>
            <a:lvl8pPr marL="2551815" indent="0">
              <a:buNone/>
              <a:defRPr sz="797"/>
            </a:lvl8pPr>
            <a:lvl9pPr marL="2916360" indent="0">
              <a:buNone/>
              <a:defRPr sz="79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8EC3-9CE9-471A-8D8C-3C945F5E96D5}" type="datetime1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4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70" y="365129"/>
            <a:ext cx="83837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8270" y="1825625"/>
            <a:ext cx="83837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8268" y="6356389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424D5-612A-4DE6-AEFD-0053EF126A32}" type="datetime1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19839" y="6356389"/>
            <a:ext cx="3280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64941" y="6356389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37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l" defTabSz="729090" rtl="0" eaLnBrk="1" latinLnBrk="0" hangingPunct="1">
        <a:lnSpc>
          <a:spcPct val="90000"/>
        </a:lnSpc>
        <a:spcBef>
          <a:spcPct val="0"/>
        </a:spcBef>
        <a:buNone/>
        <a:defRPr sz="35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272" indent="-182272" algn="l" defTabSz="729090" rtl="0" eaLnBrk="1" latinLnBrk="0" hangingPunct="1">
        <a:lnSpc>
          <a:spcPct val="90000"/>
        </a:lnSpc>
        <a:spcBef>
          <a:spcPts val="797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1pPr>
      <a:lvl2pPr marL="546817" indent="-182272" algn="l" defTabSz="729090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914" kern="1200">
          <a:solidFill>
            <a:schemeClr val="tx1"/>
          </a:solidFill>
          <a:latin typeface="+mn-lt"/>
          <a:ea typeface="+mn-ea"/>
          <a:cs typeface="+mn-cs"/>
        </a:defRPr>
      </a:lvl2pPr>
      <a:lvl3pPr marL="911363" indent="-182272" algn="l" defTabSz="729090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75907" indent="-182272" algn="l" defTabSz="729090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4pPr>
      <a:lvl5pPr marL="1640453" indent="-182272" algn="l" defTabSz="729090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5pPr>
      <a:lvl6pPr marL="2004998" indent="-182272" algn="l" defTabSz="729090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6pPr>
      <a:lvl7pPr marL="2369542" indent="-182272" algn="l" defTabSz="729090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7pPr>
      <a:lvl8pPr marL="2734088" indent="-182272" algn="l" defTabSz="729090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8pPr>
      <a:lvl9pPr marL="3098632" indent="-182272" algn="l" defTabSz="729090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29090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1pPr>
      <a:lvl2pPr marL="364545" algn="l" defTabSz="729090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2pPr>
      <a:lvl3pPr marL="729090" algn="l" defTabSz="729090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3pPr>
      <a:lvl4pPr marL="1093636" algn="l" defTabSz="729090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4pPr>
      <a:lvl5pPr marL="1458180" algn="l" defTabSz="729090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5pPr>
      <a:lvl6pPr marL="1822725" algn="l" defTabSz="729090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6pPr>
      <a:lvl7pPr marL="2187270" algn="l" defTabSz="729090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7pPr>
      <a:lvl8pPr marL="2551815" algn="l" defTabSz="729090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8pPr>
      <a:lvl9pPr marL="2916360" algn="l" defTabSz="729090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86022" y="1600206"/>
            <a:ext cx="874823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09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D3424D5-612A-4DE6-AEFD-0053EF126A32}" type="datetime1">
              <a:rPr lang="ru-RU" smtClean="0"/>
              <a:t>01.04.2024</a:t>
            </a:fld>
            <a:endParaRPr lang="ru-RU"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793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ransition spd="slow">
    <p:wipe dir="r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86022" y="1600206"/>
            <a:ext cx="874823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09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86016" y="635640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D3424D5-612A-4DE6-AEFD-0053EF126A32}" type="datetime1">
              <a:rPr lang="ru-RU" smtClean="0"/>
              <a:t>01.04.2024</a:t>
            </a:fld>
            <a:endParaRPr lang="ru-RU"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321092" y="6356406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966191" y="635640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75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75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75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75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75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75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75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75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75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6643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</p:sldLayoutIdLst>
  <p:transition spd="slow">
    <p:wipe dir="r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86022" y="1600206"/>
            <a:ext cx="874823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09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D3424D5-612A-4DE6-AEFD-0053EF126A32}" type="datetime1">
              <a:rPr lang="ru-RU" smtClean="0"/>
              <a:pPr/>
              <a:t>01.04.2024</a:t>
            </a:fld>
            <a:endParaRPr lang="ru-RU"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8470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</p:sldLayoutIdLst>
  <p:transition spd="slow">
    <p:wipe dir="r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15" y="274638"/>
            <a:ext cx="87482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15" y="1600206"/>
            <a:ext cx="87482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6013" y="6356357"/>
            <a:ext cx="2268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21092" y="6356357"/>
            <a:ext cx="3078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66190" y="6356357"/>
            <a:ext cx="2268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43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4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8" indent="-342918" algn="l" defTabSz="9144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90" indent="-285765" algn="l" defTabSz="91444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61" indent="-228612" algn="l" defTabSz="9144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6" indent="-228612" algn="l" defTabSz="91444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10" indent="-228612" algn="l" defTabSz="91444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34" indent="-228612" algn="l" defTabSz="9144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59" indent="-228612" algn="l" defTabSz="9144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83" indent="-228612" algn="l" defTabSz="9144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08" indent="-228612" algn="l" defTabSz="9144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4" algn="l" defTabSz="914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9" algn="l" defTabSz="914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73" algn="l" defTabSz="914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8" algn="l" defTabSz="914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22" algn="l" defTabSz="914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47" algn="l" defTabSz="914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71" algn="l" defTabSz="914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96" algn="l" defTabSz="914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15" y="274638"/>
            <a:ext cx="87482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15" y="1600206"/>
            <a:ext cx="87482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6013" y="6356357"/>
            <a:ext cx="2268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9E31B-2CC0-4194-896F-5A6B8B248AEF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21092" y="6356357"/>
            <a:ext cx="3078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66190" y="6356357"/>
            <a:ext cx="2268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04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defTabSz="91444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8" indent="-342918" algn="l" defTabSz="91444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90" indent="-285765" algn="l" defTabSz="91444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61" indent="-228612" algn="l" defTabSz="9144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6" indent="-228612" algn="l" defTabSz="91444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10" indent="-228612" algn="l" defTabSz="91444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34" indent="-228612" algn="l" defTabSz="9144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59" indent="-228612" algn="l" defTabSz="9144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83" indent="-228612" algn="l" defTabSz="9144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08" indent="-228612" algn="l" defTabSz="9144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4" algn="l" defTabSz="914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9" algn="l" defTabSz="914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73" algn="l" defTabSz="914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8" algn="l" defTabSz="914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22" algn="l" defTabSz="914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47" algn="l" defTabSz="914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71" algn="l" defTabSz="914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96" algn="l" defTabSz="914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13" y="274638"/>
            <a:ext cx="87482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13" y="1600206"/>
            <a:ext cx="87482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6013" y="6356383"/>
            <a:ext cx="2268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21090" y="6356383"/>
            <a:ext cx="3078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66194" y="6356383"/>
            <a:ext cx="2268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16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w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8.wmf"/><Relationship Id="rId5" Type="http://schemas.openxmlformats.org/officeDocument/2006/relationships/image" Target="../media/image16.png"/><Relationship Id="rId4" Type="http://schemas.microsoft.com/office/2007/relationships/hdphoto" Target="../media/hdphoto4.wdp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6779" y="3272523"/>
            <a:ext cx="77172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84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ИНФОРМАЦИОННО-АНАЛИТИЧЕСКИЙ ОТЧЕТ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784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результатах работы с обращениями граждан и организаций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МЧС России </a:t>
            </a:r>
          </a:p>
          <a:p>
            <a:pPr algn="ctr" defTabSz="13784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2023 г.</a:t>
            </a:r>
          </a:p>
        </p:txBody>
      </p:sp>
      <p:sp>
        <p:nvSpPr>
          <p:cNvPr id="19" name="Прямоугольник 9"/>
          <p:cNvSpPr>
            <a:spLocks noChangeArrowheads="1"/>
          </p:cNvSpPr>
          <p:nvPr/>
        </p:nvSpPr>
        <p:spPr bwMode="auto">
          <a:xfrm>
            <a:off x="1554989" y="4"/>
            <a:ext cx="7226974" cy="98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39" tIns="61767" rIns="123539" bIns="61767">
            <a:spAutoFit/>
          </a:bodyPr>
          <a:lstStyle/>
          <a:p>
            <a:pPr algn="ctr" defTabSz="123344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784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Министерство Российской Федерации</a:t>
            </a:r>
            <a:b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по делам гражданской обороны, чрезвычайным ситуациям </a:t>
            </a:r>
            <a:b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и ликвидации последствий стихийных бедствий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2577" y="6377873"/>
            <a:ext cx="3622202" cy="4801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Москва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202</a:t>
            </a:r>
            <a:r>
              <a:rPr lang="en-US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4</a:t>
            </a:r>
            <a: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 г.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4986" y="1078871"/>
            <a:ext cx="9719064" cy="809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870" b="100000" l="240" r="100000">
                        <a14:foregroundMark x1="2158" y1="60000" x2="2158" y2="60000"/>
                        <a14:foregroundMark x1="16067" y1="62174" x2="16067" y2="62174"/>
                        <a14:foregroundMark x1="28777" y1="63913" x2="28777" y2="63913"/>
                        <a14:foregroundMark x1="15108" y1="88261" x2="15108" y2="88261"/>
                        <a14:foregroundMark x1="21103" y1="86522" x2="21103" y2="86522"/>
                        <a14:foregroundMark x1="26379" y1="86087" x2="26379" y2="86087"/>
                        <a14:foregroundMark x1="30935" y1="85652" x2="30935" y2="85652"/>
                        <a14:foregroundMark x1="34532" y1="86522" x2="34532" y2="86522"/>
                        <a14:foregroundMark x1="42206" y1="87391" x2="42206" y2="87391"/>
                        <a14:foregroundMark x1="41007" y1="66522" x2="41007" y2="66522"/>
                        <a14:foregroundMark x1="43645" y1="57391" x2="43645" y2="57391"/>
                        <a14:foregroundMark x1="48201" y1="51304" x2="48201" y2="51304"/>
                        <a14:foregroundMark x1="53477" y1="58696" x2="53477" y2="58696"/>
                        <a14:foregroundMark x1="44125" y1="74348" x2="44125" y2="74348"/>
                        <a14:foregroundMark x1="48201" y1="78696" x2="48201" y2="78696"/>
                        <a14:foregroundMark x1="52278" y1="73913" x2="52278" y2="73913"/>
                        <a14:foregroundMark x1="55396" y1="66087" x2="55396" y2="66087"/>
                        <a14:foregroundMark x1="54916" y1="62609" x2="54197" y2="62609"/>
                      </a14:backgroundRemoval>
                    </a14:imgEffect>
                    <a14:imgEffect>
                      <a14:brightnessContrast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424"/>
          <a:stretch/>
        </p:blipFill>
        <p:spPr>
          <a:xfrm>
            <a:off x="165369" y="-96009"/>
            <a:ext cx="2042819" cy="9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8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305909" y="3638249"/>
            <a:ext cx="20193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kern="0" dirty="0">
                <a:solidFill>
                  <a:srgbClr val="1F497D"/>
                </a:solidFill>
                <a:latin typeface="Arial"/>
              </a:rPr>
              <a:t>портал «</a:t>
            </a:r>
            <a:r>
              <a:rPr lang="ru-RU" sz="1200" kern="0" dirty="0" err="1">
                <a:solidFill>
                  <a:srgbClr val="1F497D"/>
                </a:solidFill>
                <a:latin typeface="Arial"/>
              </a:rPr>
              <a:t>Госуслуги</a:t>
            </a:r>
            <a:r>
              <a:rPr lang="ru-RU" sz="1200" kern="0" dirty="0">
                <a:solidFill>
                  <a:srgbClr val="1F497D"/>
                </a:solidFill>
                <a:latin typeface="Arial"/>
              </a:rPr>
              <a:t>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04991" y="3949859"/>
            <a:ext cx="2312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kern="0" dirty="0" smtClean="0">
                <a:solidFill>
                  <a:srgbClr val="1F497D"/>
                </a:solidFill>
                <a:latin typeface="Arial"/>
              </a:rPr>
              <a:t>мобильное </a:t>
            </a:r>
            <a:r>
              <a:rPr lang="ru-RU" sz="1200" kern="0" dirty="0">
                <a:solidFill>
                  <a:srgbClr val="1F497D"/>
                </a:solidFill>
                <a:latin typeface="Arial"/>
              </a:rPr>
              <a:t>приложение </a:t>
            </a:r>
          </a:p>
          <a:p>
            <a:pPr algn="just">
              <a:defRPr/>
            </a:pPr>
            <a:r>
              <a:rPr lang="ru-RU" sz="1200" kern="0" dirty="0">
                <a:solidFill>
                  <a:srgbClr val="1F497D"/>
                </a:solidFill>
                <a:latin typeface="Arial"/>
              </a:rPr>
              <a:t>«Решаем вместе»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08379" y="3553691"/>
            <a:ext cx="723025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>
              <a:defRPr/>
            </a:pPr>
            <a:r>
              <a:rPr lang="ru-RU" sz="20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61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95840" y="2130729"/>
            <a:ext cx="28803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Источники поступления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41442" y="3954972"/>
            <a:ext cx="648072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>
              <a:defRPr/>
            </a:pPr>
            <a:r>
              <a:rPr lang="ru-RU" sz="20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50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26742" y="2893460"/>
            <a:ext cx="2247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kern="0" dirty="0">
                <a:solidFill>
                  <a:srgbClr val="1F497D"/>
                </a:solidFill>
                <a:latin typeface="Arial"/>
              </a:rPr>
              <a:t>официальный </a:t>
            </a:r>
            <a:endParaRPr lang="ru-RU" sz="1200" kern="0" dirty="0" smtClean="0">
              <a:solidFill>
                <a:srgbClr val="1F497D"/>
              </a:solidFill>
              <a:latin typeface="Arial"/>
            </a:endParaRPr>
          </a:p>
          <a:p>
            <a:pPr algn="just">
              <a:defRPr/>
            </a:pPr>
            <a:r>
              <a:rPr lang="ru-RU" sz="1200" kern="0" dirty="0" smtClean="0">
                <a:solidFill>
                  <a:srgbClr val="1F497D"/>
                </a:solidFill>
                <a:latin typeface="Arial"/>
              </a:rPr>
              <a:t>интернет-портал </a:t>
            </a:r>
            <a:endParaRPr lang="ru-RU" sz="1200" kern="0" dirty="0">
              <a:solidFill>
                <a:srgbClr val="1F497D"/>
              </a:solidFill>
              <a:latin typeface="Arial"/>
            </a:endParaRPr>
          </a:p>
          <a:p>
            <a:pPr algn="just">
              <a:defRPr/>
            </a:pPr>
            <a:r>
              <a:rPr lang="ru-RU" sz="1200" kern="0" dirty="0">
                <a:solidFill>
                  <a:srgbClr val="1F497D"/>
                </a:solidFill>
                <a:latin typeface="Arial"/>
              </a:rPr>
              <a:t>МЧС России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03624" y="2934914"/>
            <a:ext cx="771921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>
              <a:defRPr/>
            </a:pPr>
            <a:r>
              <a:rPr lang="ru-RU" sz="20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95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41876" y="4365040"/>
            <a:ext cx="2312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kern="0" dirty="0">
                <a:solidFill>
                  <a:srgbClr val="1F497D"/>
                </a:solidFill>
                <a:latin typeface="Arial"/>
              </a:rPr>
              <a:t>перенаправлено из других органов государственной власти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651130" y="4392920"/>
            <a:ext cx="901240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>
              <a:defRPr/>
            </a:pPr>
            <a:r>
              <a:rPr lang="ru-RU" sz="20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5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474362" y="2157582"/>
            <a:ext cx="28803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Тематика обращений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118030" y="4294243"/>
            <a:ext cx="2510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2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ное </a:t>
            </a:r>
            <a:r>
              <a:rPr lang="ru-RU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(жилищные вопросы, регистрация туристических групп, иные вопросы относящиеся к деятельности МЧС России)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498852" y="4337754"/>
            <a:ext cx="901240" cy="461643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>
              <a:defRPr/>
            </a:pPr>
            <a:r>
              <a:rPr lang="ru-RU" sz="24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18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164157" y="3265328"/>
            <a:ext cx="15254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ГИМС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461122" y="3178841"/>
            <a:ext cx="901240" cy="461643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>
              <a:defRPr/>
            </a:pPr>
            <a:r>
              <a:rPr lang="ru-RU" sz="24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29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168554" y="3618155"/>
            <a:ext cx="26159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гражданская оборона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540820" y="3507444"/>
            <a:ext cx="901240" cy="461643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>
              <a:defRPr/>
            </a:pPr>
            <a:r>
              <a:rPr lang="ru-RU" sz="24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4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118030" y="4022295"/>
            <a:ext cx="2160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предупреждение ЧС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540820" y="3930062"/>
            <a:ext cx="901240" cy="461643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>
              <a:defRPr/>
            </a:pPr>
            <a:r>
              <a:rPr lang="ru-RU" sz="24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4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175199" y="2771494"/>
            <a:ext cx="2260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пожарной</a:t>
            </a:r>
          </a:p>
          <a:p>
            <a:pPr>
              <a:defRPr/>
            </a:pPr>
            <a:r>
              <a:rPr lang="ru-RU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406843" y="2775763"/>
            <a:ext cx="901240" cy="461643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>
              <a:defRPr/>
            </a:pPr>
            <a:r>
              <a:rPr lang="ru-RU" sz="24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156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713713" y="5114856"/>
            <a:ext cx="28803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Результаты рассмотрения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158068" y="6255483"/>
            <a:ext cx="841071" cy="461643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>
              <a:defRPr/>
            </a:pPr>
            <a:r>
              <a:rPr lang="ru-RU" sz="24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2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312509" y="6340484"/>
            <a:ext cx="14600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решено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540423" y="6249420"/>
            <a:ext cx="706872" cy="830975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>
              <a:defRPr/>
            </a:pPr>
            <a:r>
              <a:rPr lang="ru-RU" sz="24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3</a:t>
            </a:r>
          </a:p>
          <a:p>
            <a:pPr algn="ctr">
              <a:defRPr/>
            </a:pPr>
            <a:endParaRPr lang="ru-RU" sz="24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731945" y="5703111"/>
            <a:ext cx="2160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отклонено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118875" y="5692130"/>
            <a:ext cx="901240" cy="461643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>
              <a:defRPr/>
            </a:pPr>
            <a:r>
              <a:rPr lang="ru-RU" sz="24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2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721672" y="6364353"/>
            <a:ext cx="33280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перенаправлено по компетенции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326747" y="5819880"/>
            <a:ext cx="2160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решено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321160" y="5711600"/>
            <a:ext cx="901240" cy="461643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>
              <a:defRPr/>
            </a:pPr>
            <a:r>
              <a:rPr lang="ru-RU" sz="24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204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350548" y="2461196"/>
            <a:ext cx="3212462" cy="3077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>
              <a:defRPr/>
            </a:pPr>
            <a:r>
              <a:rPr lang="ru-RU" sz="1400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4 категории 21 тематика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08209" y="1396312"/>
            <a:ext cx="3613783" cy="165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0" y="5542843"/>
            <a:ext cx="9720263" cy="0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106" y="60987"/>
            <a:ext cx="405987" cy="5339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4" name="TextBox 53"/>
          <p:cNvSpPr txBox="1"/>
          <p:nvPr/>
        </p:nvSpPr>
        <p:spPr>
          <a:xfrm>
            <a:off x="866685" y="233765"/>
            <a:ext cx="79814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3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работе МЧС России в Платформе обратной связи</a:t>
            </a:r>
            <a:endParaRPr lang="ru-RU" sz="1400" b="1" dirty="0">
              <a:solidFill>
                <a:srgbClr val="DEA0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8623" y="671122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56" name="Номер слайда 3"/>
          <p:cNvSpPr txBox="1">
            <a:spLocks/>
          </p:cNvSpPr>
          <p:nvPr/>
        </p:nvSpPr>
        <p:spPr>
          <a:xfrm>
            <a:off x="9195435" y="-6173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defRPr/>
            </a:pPr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10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534" y="839225"/>
            <a:ext cx="1183497" cy="670958"/>
          </a:xfrm>
          <a:prstGeom prst="rect">
            <a:avLst/>
          </a:prstGeom>
        </p:spPr>
      </p:pic>
      <p:sp>
        <p:nvSpPr>
          <p:cNvPr id="59" name="Полилиния 58"/>
          <p:cNvSpPr/>
          <p:nvPr/>
        </p:nvSpPr>
        <p:spPr>
          <a:xfrm>
            <a:off x="119863" y="737081"/>
            <a:ext cx="840255" cy="788940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p3d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20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89</a:t>
            </a:r>
          </a:p>
        </p:txBody>
      </p:sp>
      <p:sp>
        <p:nvSpPr>
          <p:cNvPr id="60" name="Полилиния 59"/>
          <p:cNvSpPr/>
          <p:nvPr/>
        </p:nvSpPr>
        <p:spPr>
          <a:xfrm>
            <a:off x="935648" y="708241"/>
            <a:ext cx="3354998" cy="788940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p3d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just" defTabSz="138042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00" kern="0" dirty="0">
                <a:solidFill>
                  <a:srgbClr val="1F497D"/>
                </a:solidFill>
                <a:latin typeface="Arial"/>
              </a:rPr>
              <a:t>территориальных органов МЧС России подключены к ПОС</a:t>
            </a:r>
          </a:p>
        </p:txBody>
      </p:sp>
      <p:sp>
        <p:nvSpPr>
          <p:cNvPr id="62" name="Полилиния 61"/>
          <p:cNvSpPr/>
          <p:nvPr/>
        </p:nvSpPr>
        <p:spPr>
          <a:xfrm>
            <a:off x="6053597" y="752127"/>
            <a:ext cx="3416152" cy="788940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p3d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just" defTabSz="138042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00" kern="0" dirty="0">
                <a:solidFill>
                  <a:srgbClr val="1F497D"/>
                </a:solidFill>
                <a:latin typeface="Arial"/>
              </a:rPr>
              <a:t>сотрудников центрального аппарата и территориальных органов МЧС России задействованы в работе в ПОС </a:t>
            </a:r>
          </a:p>
        </p:txBody>
      </p:sp>
      <p:sp>
        <p:nvSpPr>
          <p:cNvPr id="63" name="Полилиния 62"/>
          <p:cNvSpPr/>
          <p:nvPr/>
        </p:nvSpPr>
        <p:spPr>
          <a:xfrm>
            <a:off x="4901576" y="832867"/>
            <a:ext cx="1171482" cy="788940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p3d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20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более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20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2000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837998" y="1489598"/>
            <a:ext cx="8631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380420">
              <a:defRPr/>
            </a:pPr>
            <a:r>
              <a:rPr lang="ru-RU" sz="1200" kern="0" dirty="0">
                <a:solidFill>
                  <a:srgbClr val="1F497D"/>
                </a:solidFill>
                <a:latin typeface="Arial"/>
              </a:rPr>
              <a:t>обращений поступило и рассмотрено в центральном аппарате и территориальных органах МЧС России посредством федеральной государственной информационной системы «Единый портал государственных и муниципальных услуг (функций)»</a:t>
            </a:r>
          </a:p>
        </p:txBody>
      </p:sp>
      <p:sp>
        <p:nvSpPr>
          <p:cNvPr id="66" name="Полилиния 65"/>
          <p:cNvSpPr/>
          <p:nvPr/>
        </p:nvSpPr>
        <p:spPr>
          <a:xfrm>
            <a:off x="186011" y="1329331"/>
            <a:ext cx="840255" cy="788940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p3d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20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211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10551" y="803190"/>
            <a:ext cx="9252459" cy="138980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7" y="2607263"/>
            <a:ext cx="1598725" cy="2198246"/>
          </a:xfrm>
          <a:prstGeom prst="rect">
            <a:avLst/>
          </a:prstGeom>
          <a:noFill/>
          <a:ln w="19050">
            <a:solidFill>
              <a:srgbClr val="1F497D"/>
            </a:solidFill>
            <a:miter lim="800000"/>
            <a:headEnd/>
            <a:tailEnd/>
          </a:ln>
          <a:effectLst>
            <a:glow rad="127000">
              <a:srgbClr val="4F81BD">
                <a:alpha val="0"/>
              </a:srgbClr>
            </a:glow>
            <a:outerShdw dist="35921" dir="2700000"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1011" y="2470597"/>
            <a:ext cx="1860200" cy="2473854"/>
          </a:xfrm>
          <a:prstGeom prst="rect">
            <a:avLst/>
          </a:prstGeom>
        </p:spPr>
      </p:pic>
      <p:cxnSp>
        <p:nvCxnSpPr>
          <p:cNvPr id="69" name="Прямая соединительная линия 68"/>
          <p:cNvCxnSpPr/>
          <p:nvPr/>
        </p:nvCxnSpPr>
        <p:spPr>
          <a:xfrm flipV="1">
            <a:off x="539990" y="2465359"/>
            <a:ext cx="2858067" cy="7557"/>
          </a:xfrm>
          <a:prstGeom prst="line">
            <a:avLst/>
          </a:prstGeom>
          <a:noFill/>
          <a:ln w="47625" cap="flat" cmpd="thickThin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6355144" y="2486185"/>
            <a:ext cx="2831952" cy="1975"/>
          </a:xfrm>
          <a:prstGeom prst="line">
            <a:avLst/>
          </a:prstGeom>
          <a:noFill/>
          <a:ln w="44450" cap="flat" cmpd="thickThin" algn="ctr">
            <a:solidFill>
              <a:srgbClr val="1F497D"/>
            </a:solidFill>
            <a:prstDash val="solid"/>
          </a:ln>
          <a:effectLst/>
        </p:spPr>
      </p:cxnSp>
      <p:pic>
        <p:nvPicPr>
          <p:cNvPr id="7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31" y="3365965"/>
            <a:ext cx="1372238" cy="83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89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18" y="37521"/>
            <a:ext cx="407263" cy="5356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9" name="Номер слайда 3"/>
          <p:cNvSpPr txBox="1">
            <a:spLocks/>
          </p:cNvSpPr>
          <p:nvPr/>
        </p:nvSpPr>
        <p:spPr>
          <a:xfrm>
            <a:off x="9160952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defRPr/>
            </a:pPr>
            <a:r>
              <a:rPr lang="ru-RU" sz="1900" b="1" dirty="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21634" y="33517"/>
            <a:ext cx="7399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обращений граждан и организаций, поступивших и рассмотренных в МЧС России</a:t>
            </a:r>
            <a:endParaRPr lang="ru-RU" sz="1600" b="1" dirty="0">
              <a:solidFill>
                <a:srgbClr val="DEA0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>
            <a:off x="2" y="632201"/>
            <a:ext cx="9695355" cy="16009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Freeform 8"/>
          <p:cNvSpPr>
            <a:spLocks noChangeAspect="1"/>
          </p:cNvSpPr>
          <p:nvPr/>
        </p:nvSpPr>
        <p:spPr bwMode="gray">
          <a:xfrm rot="10800000">
            <a:off x="1301903" y="2964375"/>
            <a:ext cx="296738" cy="255512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1544508" y="2945051"/>
            <a:ext cx="617605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>
              <a:defRPr/>
            </a:pPr>
            <a:r>
              <a:rPr lang="en-US" sz="1400" dirty="0">
                <a:solidFill>
                  <a:srgbClr val="1F497D"/>
                </a:solidFill>
                <a:latin typeface="Arial"/>
              </a:rPr>
              <a:t>33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%</a:t>
            </a:r>
          </a:p>
        </p:txBody>
      </p:sp>
      <p:sp>
        <p:nvSpPr>
          <p:cNvPr id="228" name="Прямоугольник 227"/>
          <p:cNvSpPr/>
          <p:nvPr/>
        </p:nvSpPr>
        <p:spPr>
          <a:xfrm>
            <a:off x="4045690" y="3057330"/>
            <a:ext cx="1507160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>
              <a:defRPr/>
            </a:pPr>
            <a:r>
              <a:rPr lang="en-US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20019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229" name="Прямоугольник 228"/>
          <p:cNvSpPr/>
          <p:nvPr/>
        </p:nvSpPr>
        <p:spPr>
          <a:xfrm>
            <a:off x="5944956" y="3041757"/>
            <a:ext cx="1486359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>
              <a:defRPr/>
            </a:pPr>
            <a:r>
              <a:rPr lang="en-US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172154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7724918" y="3045355"/>
            <a:ext cx="1913473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>
              <a:defRPr/>
            </a:pPr>
            <a:r>
              <a:rPr lang="en-US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9823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231" name="Freeform 8"/>
          <p:cNvSpPr>
            <a:spLocks noChangeAspect="1"/>
          </p:cNvSpPr>
          <p:nvPr/>
        </p:nvSpPr>
        <p:spPr bwMode="gray">
          <a:xfrm rot="10800000">
            <a:off x="4378581" y="3969893"/>
            <a:ext cx="296738" cy="255512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Freeform 8"/>
          <p:cNvSpPr>
            <a:spLocks noChangeAspect="1"/>
          </p:cNvSpPr>
          <p:nvPr/>
        </p:nvSpPr>
        <p:spPr bwMode="gray">
          <a:xfrm rot="10800000">
            <a:off x="6262988" y="3960589"/>
            <a:ext cx="296738" cy="255512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Прямоугольник 233"/>
          <p:cNvSpPr/>
          <p:nvPr/>
        </p:nvSpPr>
        <p:spPr>
          <a:xfrm>
            <a:off x="4460460" y="4902512"/>
            <a:ext cx="917880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>
              <a:defRPr/>
            </a:pPr>
            <a:r>
              <a:rPr lang="ru-RU" sz="1400" dirty="0">
                <a:solidFill>
                  <a:srgbClr val="1F497D"/>
                </a:solidFill>
                <a:latin typeface="Arial"/>
              </a:rPr>
              <a:t>(2022 г.)</a:t>
            </a:r>
          </a:p>
        </p:txBody>
      </p:sp>
      <p:sp>
        <p:nvSpPr>
          <p:cNvPr id="235" name="Прямоугольник 234"/>
          <p:cNvSpPr/>
          <p:nvPr/>
        </p:nvSpPr>
        <p:spPr>
          <a:xfrm>
            <a:off x="4623693" y="3926960"/>
            <a:ext cx="604268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>
              <a:defRPr/>
            </a:pPr>
            <a:r>
              <a:rPr lang="en-US" sz="1400" dirty="0">
                <a:solidFill>
                  <a:srgbClr val="1F497D"/>
                </a:solidFill>
                <a:latin typeface="Arial"/>
              </a:rPr>
              <a:t>11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%</a:t>
            </a:r>
          </a:p>
        </p:txBody>
      </p:sp>
      <p:sp>
        <p:nvSpPr>
          <p:cNvPr id="236" name="Прямоугольник 235"/>
          <p:cNvSpPr/>
          <p:nvPr/>
        </p:nvSpPr>
        <p:spPr>
          <a:xfrm>
            <a:off x="4220101" y="4365369"/>
            <a:ext cx="1208219" cy="534069"/>
          </a:xfrm>
          <a:prstGeom prst="rect">
            <a:avLst/>
          </a:prstGeom>
          <a:noFill/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none" lIns="102173" tIns="51092" rIns="102173" bIns="51092">
            <a:spAutoFit/>
          </a:bodyPr>
          <a:lstStyle/>
          <a:p>
            <a:pPr algn="ctr" defTabSz="1380582">
              <a:defRPr/>
            </a:pPr>
            <a:r>
              <a:rPr lang="en-US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17989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</p:txBody>
      </p:sp>
      <p:sp>
        <p:nvSpPr>
          <p:cNvPr id="237" name="Прямоугольник 236"/>
          <p:cNvSpPr/>
          <p:nvPr/>
        </p:nvSpPr>
        <p:spPr>
          <a:xfrm>
            <a:off x="6184370" y="4902512"/>
            <a:ext cx="917880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>
              <a:defRPr/>
            </a:pPr>
            <a:r>
              <a:rPr lang="ru-RU" sz="1400" dirty="0">
                <a:solidFill>
                  <a:srgbClr val="1F497D"/>
                </a:solidFill>
                <a:latin typeface="Arial"/>
              </a:rPr>
              <a:t>(2022 г.)</a:t>
            </a:r>
          </a:p>
        </p:txBody>
      </p:sp>
      <p:sp>
        <p:nvSpPr>
          <p:cNvPr id="238" name="Прямоугольник 237"/>
          <p:cNvSpPr/>
          <p:nvPr/>
        </p:nvSpPr>
        <p:spPr>
          <a:xfrm>
            <a:off x="5939019" y="4348207"/>
            <a:ext cx="1408594" cy="534069"/>
          </a:xfrm>
          <a:prstGeom prst="rect">
            <a:avLst/>
          </a:prstGeom>
          <a:noFill/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none" lIns="102173" tIns="51092" rIns="102173" bIns="51092">
            <a:spAutoFit/>
          </a:bodyPr>
          <a:lstStyle/>
          <a:p>
            <a:pPr algn="ctr" defTabSz="1380582">
              <a:defRPr/>
            </a:pPr>
            <a:r>
              <a:rPr lang="en-US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125455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8325453" y="4899154"/>
            <a:ext cx="917880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>
              <a:defRPr/>
            </a:pPr>
            <a:r>
              <a:rPr lang="ru-RU" sz="1400" dirty="0">
                <a:solidFill>
                  <a:srgbClr val="1F497D"/>
                </a:solidFill>
                <a:latin typeface="Arial"/>
              </a:rPr>
              <a:t>(2022 г.)</a:t>
            </a:r>
          </a:p>
        </p:txBody>
      </p:sp>
      <p:sp>
        <p:nvSpPr>
          <p:cNvPr id="240" name="Прямоугольник 239"/>
          <p:cNvSpPr/>
          <p:nvPr/>
        </p:nvSpPr>
        <p:spPr>
          <a:xfrm>
            <a:off x="8177733" y="4365769"/>
            <a:ext cx="1007843" cy="534069"/>
          </a:xfrm>
          <a:prstGeom prst="rect">
            <a:avLst/>
          </a:prstGeom>
          <a:noFill/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none" lIns="102173" tIns="51092" rIns="102173" bIns="51092">
            <a:spAutoFit/>
          </a:bodyPr>
          <a:lstStyle/>
          <a:p>
            <a:pPr algn="ctr" defTabSz="1380582">
              <a:defRPr/>
            </a:pPr>
            <a:r>
              <a:rPr lang="en-US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8466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6502076" y="3924298"/>
            <a:ext cx="617605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>
              <a:defRPr/>
            </a:pPr>
            <a:r>
              <a:rPr lang="en-US" sz="1400" dirty="0">
                <a:solidFill>
                  <a:srgbClr val="1F497D"/>
                </a:solidFill>
                <a:latin typeface="Arial"/>
              </a:rPr>
              <a:t>37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%</a:t>
            </a:r>
          </a:p>
        </p:txBody>
      </p:sp>
      <p:sp>
        <p:nvSpPr>
          <p:cNvPr id="244" name="Прямоугольник 243"/>
          <p:cNvSpPr/>
          <p:nvPr/>
        </p:nvSpPr>
        <p:spPr>
          <a:xfrm>
            <a:off x="8625733" y="3885375"/>
            <a:ext cx="617605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>
              <a:defRPr/>
            </a:pPr>
            <a:r>
              <a:rPr lang="en-US" sz="1400" dirty="0">
                <a:solidFill>
                  <a:srgbClr val="1F497D"/>
                </a:solidFill>
                <a:latin typeface="Arial"/>
              </a:rPr>
              <a:t>16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6527" y="851687"/>
            <a:ext cx="24612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ВСЕГО поступило и рассмотрено</a:t>
            </a:r>
            <a:r>
              <a:rPr lang="en-US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400" b="1" cap="all" dirty="0">
              <a:solidFill>
                <a:srgbClr val="1F497D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МЧС России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13853" y="1676877"/>
            <a:ext cx="23218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cap="all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ru-RU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структурных </a:t>
            </a: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подразделения</a:t>
            </a: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Центрального Аппарата</a:t>
            </a: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МЧС России</a:t>
            </a:r>
          </a:p>
          <a:p>
            <a:pPr algn="ctr">
              <a:defRPr/>
            </a:pPr>
            <a:r>
              <a:rPr lang="ru-RU" sz="1000" cap="al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03417" y="1751503"/>
            <a:ext cx="2204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89</a:t>
            </a: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Территориальных</a:t>
            </a: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Органов</a:t>
            </a: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МЧС РОССИИ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24895" y="1786192"/>
            <a:ext cx="2399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291</a:t>
            </a:r>
            <a:endParaRPr lang="ru-RU" b="1" cap="all" dirty="0">
              <a:solidFill>
                <a:srgbClr val="1F497D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Организация и учреждение </a:t>
            </a: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МЧС России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313103" y="3778870"/>
            <a:ext cx="917880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>
              <a:defRPr/>
            </a:pPr>
            <a:r>
              <a:rPr lang="ru-RU" sz="1400" dirty="0">
                <a:solidFill>
                  <a:srgbClr val="1F497D"/>
                </a:solidFill>
                <a:latin typeface="Arial"/>
              </a:rPr>
              <a:t>(2022 г.)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052023" y="3303226"/>
            <a:ext cx="1446318" cy="534069"/>
          </a:xfrm>
          <a:prstGeom prst="rect">
            <a:avLst/>
          </a:prstGeom>
          <a:noFill/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102173" tIns="51092" rIns="102173" bIns="51092">
            <a:spAutoFit/>
          </a:bodyPr>
          <a:lstStyle/>
          <a:p>
            <a:pPr defTabSz="1235073">
              <a:defRPr/>
            </a:pPr>
            <a:r>
              <a:rPr lang="en-US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151910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271661" y="2633564"/>
            <a:ext cx="917880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>
              <a:defRPr/>
            </a:pPr>
            <a:r>
              <a:rPr lang="ru-RU" sz="1400" dirty="0">
                <a:solidFill>
                  <a:srgbClr val="1F497D"/>
                </a:solidFill>
                <a:latin typeface="Arial"/>
              </a:rPr>
              <a:t>(2023 г.)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709547" y="1901715"/>
            <a:ext cx="1913473" cy="738642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>
              <a:defRPr/>
            </a:pPr>
            <a:r>
              <a:rPr lang="en-US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201996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  <a:p>
            <a:pPr algn="ctr">
              <a:defRPr/>
            </a:pPr>
            <a:r>
              <a:rPr lang="ru-RU" sz="14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обращений</a:t>
            </a:r>
          </a:p>
        </p:txBody>
      </p:sp>
      <p:sp>
        <p:nvSpPr>
          <p:cNvPr id="44" name="Freeform 8"/>
          <p:cNvSpPr>
            <a:spLocks noChangeAspect="1"/>
          </p:cNvSpPr>
          <p:nvPr/>
        </p:nvSpPr>
        <p:spPr bwMode="gray">
          <a:xfrm rot="10800000">
            <a:off x="8334519" y="3902947"/>
            <a:ext cx="296738" cy="255512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colorTemperature colorTemp="11200"/>
                    </a14:imgEffect>
                    <a14:imgEffect>
                      <a14:saturation sat="3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8402" y="1048375"/>
            <a:ext cx="442263" cy="558236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14813" y="1156291"/>
            <a:ext cx="1181567" cy="558059"/>
          </a:xfrm>
          <a:prstGeom prst="rect">
            <a:avLst/>
          </a:prstGeom>
          <a:noFill/>
        </p:spPr>
      </p:pic>
      <p:pic>
        <p:nvPicPr>
          <p:cNvPr id="54" name="Picture 3" descr="F:\госкорпорации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6111" y1="17857" x2="46111" y2="17857"/>
                        <a14:foregroundMark x1="54556" y1="16837" x2="54556" y2="16837"/>
                        <a14:foregroundMark x1="61667" y1="31429" x2="61667" y2="31429"/>
                        <a14:foregroundMark x1="70778" y1="31837" x2="70778" y2="31837"/>
                        <a14:foregroundMark x1="72444" y1="46531" x2="72444" y2="46531"/>
                        <a14:foregroundMark x1="82111" y1="47857" x2="82111" y2="47857"/>
                        <a14:foregroundMark x1="81778" y1="60000" x2="81778" y2="60000"/>
                        <a14:foregroundMark x1="50556" y1="56735" x2="50556" y2="56735"/>
                        <a14:foregroundMark x1="50889" y1="74796" x2="50889" y2="74796"/>
                        <a14:foregroundMark x1="29222" y1="46327" x2="29222" y2="46327"/>
                        <a14:foregroundMark x1="30222" y1="32347" x2="30222" y2="32347"/>
                        <a14:foregroundMark x1="39333" y1="32143" x2="39333" y2="32143"/>
                        <a14:foregroundMark x1="20889" y1="47857" x2="20889" y2="47857"/>
                        <a14:foregroundMark x1="21333" y1="63878" x2="21333" y2="63878"/>
                      </a14:backgroundRemoval>
                    </a14:imgEffect>
                    <a14:imgEffect>
                      <a14:colorTemperature colorTemp="7467"/>
                    </a14:imgEffect>
                    <a14:imgEffect>
                      <a14:saturation sa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622" y="1129028"/>
            <a:ext cx="499804" cy="5977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4389884" y="769311"/>
            <a:ext cx="429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Обращения рассматривали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984" y="4257538"/>
            <a:ext cx="2689314" cy="258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932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217" y="875271"/>
            <a:ext cx="4007606" cy="22209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795" y="-10228"/>
            <a:ext cx="451765" cy="59420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071406" y="-7169"/>
            <a:ext cx="7741710" cy="4792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rgbClr val="DEA04E"/>
                </a:solidFill>
                <a:latin typeface="Arial"/>
                <a:cs typeface="Arial" panose="020B0604020202020204" pitchFamily="34" charset="0"/>
              </a:rPr>
              <a:t>Количество </a:t>
            </a:r>
            <a:r>
              <a:rPr lang="ru-RU" sz="1400" b="1" dirty="0" smtClean="0">
                <a:solidFill>
                  <a:srgbClr val="DEA04E"/>
                </a:solidFill>
                <a:latin typeface="Arial"/>
                <a:cs typeface="Arial" panose="020B0604020202020204" pitchFamily="34" charset="0"/>
              </a:rPr>
              <a:t>обращений, </a:t>
            </a:r>
            <a:r>
              <a:rPr lang="ru-RU" sz="1400" b="1" dirty="0">
                <a:solidFill>
                  <a:srgbClr val="DEA04E"/>
                </a:solidFill>
                <a:latin typeface="Arial"/>
                <a:cs typeface="Arial" panose="020B0604020202020204" pitchFamily="34" charset="0"/>
              </a:rPr>
              <a:t>поступивших и рассмотренных </a:t>
            </a:r>
          </a:p>
          <a:p>
            <a:pPr>
              <a:defRPr/>
            </a:pPr>
            <a:r>
              <a:rPr lang="ru-RU" sz="1400" b="1" dirty="0">
                <a:solidFill>
                  <a:srgbClr val="DEA04E"/>
                </a:solidFill>
                <a:latin typeface="Arial"/>
                <a:cs typeface="Arial" panose="020B0604020202020204" pitchFamily="34" charset="0"/>
              </a:rPr>
              <a:t>в территориальных органах  МЧС России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" y="641077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15" name="Номер слайда 3"/>
          <p:cNvSpPr txBox="1">
            <a:spLocks/>
          </p:cNvSpPr>
          <p:nvPr/>
        </p:nvSpPr>
        <p:spPr>
          <a:xfrm>
            <a:off x="9177377" y="-10228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defRPr/>
            </a:pPr>
            <a:r>
              <a:rPr lang="ru-RU" sz="19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0133" y="711285"/>
            <a:ext cx="2043340" cy="835934"/>
          </a:xfrm>
          <a:prstGeom prst="rect">
            <a:avLst/>
          </a:prstGeom>
          <a:solidFill>
            <a:srgbClr val="FF0000">
              <a:alpha val="57000"/>
            </a:srgb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700" b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Новые субъекты Российской Федерации (кол-во обращений, поступивших и рассмотренных в</a:t>
            </a:r>
            <a:r>
              <a:rPr lang="en-US" sz="700" b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 2023 </a:t>
            </a:r>
            <a:r>
              <a:rPr lang="ru-RU" sz="700" b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г.) :</a:t>
            </a:r>
          </a:p>
          <a:p>
            <a:pPr>
              <a:defRPr/>
            </a:pPr>
            <a:r>
              <a:rPr lang="ru-RU" sz="7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ЛНР                                                          399</a:t>
            </a:r>
          </a:p>
          <a:p>
            <a:pPr>
              <a:defRPr/>
            </a:pPr>
            <a:r>
              <a:rPr lang="ru-RU" sz="7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ДНР                                                          1331 </a:t>
            </a:r>
          </a:p>
          <a:p>
            <a:pPr>
              <a:defRPr/>
            </a:pPr>
            <a:r>
              <a:rPr lang="ru-RU" sz="7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Херсонская область                               </a:t>
            </a:r>
            <a:r>
              <a:rPr lang="en-US" sz="7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ru-RU" sz="7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109</a:t>
            </a:r>
          </a:p>
          <a:p>
            <a:pPr>
              <a:defRPr/>
            </a:pPr>
            <a:r>
              <a:rPr lang="ru-RU" sz="7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Запорожская область                             </a:t>
            </a:r>
            <a:r>
              <a:rPr lang="en-US" sz="7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ru-RU" sz="7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44</a:t>
            </a:r>
          </a:p>
        </p:txBody>
      </p:sp>
      <p:cxnSp>
        <p:nvCxnSpPr>
          <p:cNvPr id="18" name="Соединительная линия уступом 17"/>
          <p:cNvCxnSpPr>
            <a:stCxn id="2" idx="2"/>
          </p:cNvCxnSpPr>
          <p:nvPr/>
        </p:nvCxnSpPr>
        <p:spPr>
          <a:xfrm rot="16200000" flipH="1">
            <a:off x="992195" y="1646831"/>
            <a:ext cx="524660" cy="325445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958780" y="777632"/>
            <a:ext cx="45861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24" algn="just" defTabSz="1235647">
              <a:defRPr/>
            </a:pPr>
            <a:r>
              <a:rPr lang="ru-RU" sz="1200" dirty="0">
                <a:solidFill>
                  <a:srgbClr val="4F81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Наибольшее количество обращений граждан  и организаций рассмотрено в ГУ МЧС России по субъектам Российской Федерации, входящим в: </a:t>
            </a:r>
          </a:p>
          <a:p>
            <a:pPr marL="266714" algn="just" defTabSz="1235647">
              <a:defRPr/>
            </a:pPr>
            <a:r>
              <a:rPr lang="ru-RU" sz="1200" b="1" dirty="0">
                <a:solidFill>
                  <a:srgbClr val="4F81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ПФО</a:t>
            </a:r>
            <a:r>
              <a:rPr lang="ru-RU" sz="1200" dirty="0">
                <a:solidFill>
                  <a:srgbClr val="4F81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(Саратовская область -</a:t>
            </a:r>
            <a:r>
              <a:rPr lang="ru-RU" sz="1200" b="1" dirty="0">
                <a:solidFill>
                  <a:srgbClr val="4F81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F79646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7386</a:t>
            </a:r>
            <a:r>
              <a:rPr lang="ru-RU" sz="1200" dirty="0">
                <a:solidFill>
                  <a:srgbClr val="4F81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Удмуртская Республика - </a:t>
            </a:r>
            <a:r>
              <a:rPr lang="ru-RU" sz="1200" b="1" dirty="0">
                <a:solidFill>
                  <a:srgbClr val="F79646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5048</a:t>
            </a:r>
            <a:r>
              <a:rPr lang="ru-RU" sz="1200" dirty="0">
                <a:solidFill>
                  <a:srgbClr val="4F81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266714" algn="just" defTabSz="1235647">
              <a:defRPr/>
            </a:pPr>
            <a:r>
              <a:rPr lang="ru-RU" sz="1200" b="1" dirty="0">
                <a:solidFill>
                  <a:srgbClr val="4F81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ЦФО</a:t>
            </a:r>
            <a:r>
              <a:rPr lang="ru-RU" sz="1200" dirty="0">
                <a:solidFill>
                  <a:srgbClr val="4F81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(г. Москва - </a:t>
            </a:r>
            <a:r>
              <a:rPr lang="ru-RU" sz="1200" b="1" dirty="0">
                <a:solidFill>
                  <a:srgbClr val="F79646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13621</a:t>
            </a:r>
            <a:r>
              <a:rPr lang="ru-RU" sz="1200" dirty="0">
                <a:solidFill>
                  <a:srgbClr val="4F81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 Московская область - </a:t>
            </a:r>
            <a:r>
              <a:rPr lang="ru-RU" sz="1200" b="1" dirty="0">
                <a:solidFill>
                  <a:srgbClr val="F79646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7461</a:t>
            </a:r>
            <a:r>
              <a:rPr lang="ru-RU" sz="1200" dirty="0">
                <a:solidFill>
                  <a:srgbClr val="4F81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266714" algn="just" defTabSz="1235647">
              <a:defRPr/>
            </a:pPr>
            <a:r>
              <a:rPr lang="ru-RU" sz="1200" b="1" dirty="0">
                <a:solidFill>
                  <a:srgbClr val="4F81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С-ЗФО</a:t>
            </a:r>
            <a:r>
              <a:rPr lang="ru-RU" sz="1200" dirty="0">
                <a:solidFill>
                  <a:srgbClr val="4F81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(г. Санкт-Петербург - </a:t>
            </a:r>
            <a:r>
              <a:rPr lang="ru-RU" sz="1200" b="1" dirty="0">
                <a:solidFill>
                  <a:srgbClr val="F79646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5813</a:t>
            </a:r>
            <a:r>
              <a:rPr lang="ru-RU" sz="1200" dirty="0">
                <a:solidFill>
                  <a:srgbClr val="4F81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Ленинградская область - </a:t>
            </a:r>
            <a:r>
              <a:rPr lang="ru-RU" sz="1200" b="1" dirty="0">
                <a:solidFill>
                  <a:srgbClr val="F79646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2849</a:t>
            </a:r>
            <a:r>
              <a:rPr lang="ru-RU" sz="1200" dirty="0">
                <a:solidFill>
                  <a:srgbClr val="4F81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266714" algn="just" defTabSz="1235647">
              <a:defRPr/>
            </a:pPr>
            <a:r>
              <a:rPr lang="ru-RU" sz="1200" b="1" dirty="0">
                <a:solidFill>
                  <a:srgbClr val="4F81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УФО</a:t>
            </a:r>
            <a:r>
              <a:rPr lang="ru-RU" sz="1200" dirty="0">
                <a:solidFill>
                  <a:srgbClr val="4F81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(Свердловская область - </a:t>
            </a:r>
            <a:r>
              <a:rPr lang="ru-RU" sz="1200" b="1" dirty="0">
                <a:solidFill>
                  <a:srgbClr val="F79646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6036</a:t>
            </a:r>
            <a:r>
              <a:rPr lang="ru-RU" sz="1200" dirty="0">
                <a:solidFill>
                  <a:srgbClr val="4F81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smtClean="0">
                <a:solidFill>
                  <a:srgbClr val="4F81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ХМАО-Югра - </a:t>
            </a:r>
            <a:r>
              <a:rPr lang="ru-RU" sz="1200" b="1" dirty="0">
                <a:solidFill>
                  <a:srgbClr val="F79646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2761</a:t>
            </a:r>
            <a:r>
              <a:rPr lang="ru-RU" sz="1200" dirty="0">
                <a:solidFill>
                  <a:srgbClr val="4F81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200" dirty="0">
              <a:solidFill>
                <a:srgbClr val="4F81BD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120302"/>
              </p:ext>
            </p:extLst>
          </p:nvPr>
        </p:nvGraphicFramePr>
        <p:xfrm>
          <a:off x="96010" y="2986013"/>
          <a:ext cx="6925890" cy="2617988"/>
        </p:xfrm>
        <a:graphic>
          <a:graphicData uri="http://schemas.openxmlformats.org/drawingml/2006/table">
            <a:tbl>
              <a:tblPr/>
              <a:tblGrid>
                <a:gridCol w="1806019">
                  <a:extLst>
                    <a:ext uri="{9D8B030D-6E8A-4147-A177-3AD203B41FA5}">
                      <a16:colId xmlns:a16="http://schemas.microsoft.com/office/drawing/2014/main" val="2815114585"/>
                    </a:ext>
                  </a:extLst>
                </a:gridCol>
                <a:gridCol w="1586429">
                  <a:extLst>
                    <a:ext uri="{9D8B030D-6E8A-4147-A177-3AD203B41FA5}">
                      <a16:colId xmlns:a16="http://schemas.microsoft.com/office/drawing/2014/main" val="3788599063"/>
                    </a:ext>
                  </a:extLst>
                </a:gridCol>
                <a:gridCol w="1782281">
                  <a:extLst>
                    <a:ext uri="{9D8B030D-6E8A-4147-A177-3AD203B41FA5}">
                      <a16:colId xmlns:a16="http://schemas.microsoft.com/office/drawing/2014/main" val="701196060"/>
                    </a:ext>
                  </a:extLst>
                </a:gridCol>
                <a:gridCol w="1751161">
                  <a:extLst>
                    <a:ext uri="{9D8B030D-6E8A-4147-A177-3AD203B41FA5}">
                      <a16:colId xmlns:a16="http://schemas.microsoft.com/office/drawing/2014/main" val="310971311"/>
                    </a:ext>
                  </a:extLst>
                </a:gridCol>
              </a:tblGrid>
              <a:tr h="26179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Центральный ФО	40885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г.Москва	13621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u="sng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обл.	7461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Воронежская обл.	2329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Владимирская обл.	2106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Тверская обл.	2051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 обл.	1660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Тульская обл.	1544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Калужская обл.	1384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Ивановская обл.	1159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Рязанская обл.	1153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Орловская обл.	  971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Тамбовская обл.	  966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Смоленская обл.	  898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Брянская обл.	  877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Курская обл.	  862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Белгородская обл.	  650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Липецкая обл.	  608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Костромская обл.	  585</a:t>
                      </a:r>
                    </a:p>
                  </a:txBody>
                  <a:tcPr marL="51435" marR="51435" marT="51435" marB="5143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8F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Приволжский ФО	41804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Саратовская обл.	7386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Удмуртская </a:t>
                      </a:r>
                      <a:r>
                        <a:rPr lang="ru-RU" sz="7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	5048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Самарская обл.	4401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Башкортостан	4299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Оренбургская обл.	2813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u="sng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Нижегородская обл.	2739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Татарстан	2487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Марий-Эл	2407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Пермский край	2358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Мордовия	2341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Чувашская </a:t>
                      </a:r>
                      <a:r>
                        <a:rPr lang="ru-RU" sz="7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	1879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Пензенская обл.	1449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Кировская обл.	1443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Ульяновская обл.	  754</a:t>
                      </a:r>
                    </a:p>
                  </a:txBody>
                  <a:tcPr marL="51435" marR="51435" marT="51435" marB="5143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04290" algn="l"/>
                        </a:tabLst>
                      </a:pP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Сибирский ФО</a:t>
                      </a:r>
                      <a:r>
                        <a:rPr lang="ru-RU" sz="7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26346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04290" algn="l"/>
                        </a:tabLs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Кемеровская обл. - Кузбасс   4800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04290" algn="l"/>
                        </a:tabLst>
                      </a:pPr>
                      <a:r>
                        <a:rPr lang="ru-RU" sz="700" b="0" u="sng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Новосибирская обл.                3398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04290" algn="l"/>
                        </a:tabLs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Омская обл.                             2600</a:t>
                      </a:r>
                    </a:p>
                    <a:p>
                      <a:pPr marL="0" indent="0" algn="just" defTabSz="1076325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Алтайский край                       1725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04290" algn="l"/>
                        </a:tabLs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Красноярский край                 1449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04290" algn="l"/>
                        </a:tabLs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Иркутская обл.                        1193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04290" algn="l"/>
                        </a:tabLs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Томская обл.</a:t>
                      </a:r>
                      <a:r>
                        <a:rPr lang="ru-RU" sz="700" b="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</a:t>
                      </a: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04290" algn="l"/>
                        </a:tabLs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Хакасия               569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04290" algn="l"/>
                        </a:tabLs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Тыва                     500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04290" algn="l"/>
                        </a:tabLs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Алтай                   286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04290" algn="l"/>
                        </a:tabLst>
                      </a:pPr>
                      <a:endParaRPr lang="ru-RU" sz="7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51435" marB="5143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9144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Северо-Западный ФО</a:t>
                      </a:r>
                      <a:r>
                        <a:rPr lang="ru-RU" sz="7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18421</a:t>
                      </a:r>
                    </a:p>
                    <a:p>
                      <a:pPr marL="88900" marR="9144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u="sng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г. Санкт-Петербург	             5813</a:t>
                      </a:r>
                    </a:p>
                    <a:p>
                      <a:pPr marL="88900" marR="9144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Ленинградская обл.	             2849</a:t>
                      </a:r>
                    </a:p>
                    <a:p>
                      <a:pPr marL="88900" marR="9144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Псковская обл.	             2364</a:t>
                      </a:r>
                    </a:p>
                    <a:p>
                      <a:pPr marL="88900" marR="9144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Архангельская обл.	             1563</a:t>
                      </a:r>
                    </a:p>
                    <a:p>
                      <a:pPr marL="88900" marR="9144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Республика Коми	             1466</a:t>
                      </a:r>
                    </a:p>
                    <a:p>
                      <a:pPr marL="88900" marR="9144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Республика Карелия</a:t>
                      </a:r>
                      <a:r>
                        <a:rPr lang="ru-RU" sz="700" b="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1062</a:t>
                      </a:r>
                    </a:p>
                    <a:p>
                      <a:pPr marL="88900" marR="9144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Вологодская обл.	              926</a:t>
                      </a:r>
                    </a:p>
                    <a:p>
                      <a:pPr marL="88900" marR="9144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Калининградская обл.</a:t>
                      </a:r>
                      <a:r>
                        <a:rPr lang="ru-RU" sz="700" b="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923</a:t>
                      </a:r>
                    </a:p>
                    <a:p>
                      <a:pPr marL="88900" marR="9144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Мурманская обл.	             820</a:t>
                      </a:r>
                    </a:p>
                    <a:p>
                      <a:pPr marL="88900" marR="9144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Новгородская обл.	             519</a:t>
                      </a:r>
                    </a:p>
                    <a:p>
                      <a:pPr marL="88900" marR="9144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Ненецкий АО	             116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881232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919706"/>
              </p:ext>
            </p:extLst>
          </p:nvPr>
        </p:nvGraphicFramePr>
        <p:xfrm>
          <a:off x="1532496" y="4949475"/>
          <a:ext cx="6655279" cy="2617988"/>
        </p:xfrm>
        <a:graphic>
          <a:graphicData uri="http://schemas.openxmlformats.org/drawingml/2006/table">
            <a:tbl>
              <a:tblPr/>
              <a:tblGrid>
                <a:gridCol w="1365984">
                  <a:extLst>
                    <a:ext uri="{9D8B030D-6E8A-4147-A177-3AD203B41FA5}">
                      <a16:colId xmlns:a16="http://schemas.microsoft.com/office/drawing/2014/main" val="1938575886"/>
                    </a:ext>
                  </a:extLst>
                </a:gridCol>
                <a:gridCol w="1587261">
                  <a:extLst>
                    <a:ext uri="{9D8B030D-6E8A-4147-A177-3AD203B41FA5}">
                      <a16:colId xmlns:a16="http://schemas.microsoft.com/office/drawing/2014/main" val="1813828064"/>
                    </a:ext>
                  </a:extLst>
                </a:gridCol>
                <a:gridCol w="1595887">
                  <a:extLst>
                    <a:ext uri="{9D8B030D-6E8A-4147-A177-3AD203B41FA5}">
                      <a16:colId xmlns:a16="http://schemas.microsoft.com/office/drawing/2014/main" val="2600139520"/>
                    </a:ext>
                  </a:extLst>
                </a:gridCol>
                <a:gridCol w="2106147">
                  <a:extLst>
                    <a:ext uri="{9D8B030D-6E8A-4147-A177-3AD203B41FA5}">
                      <a16:colId xmlns:a16="http://schemas.microsoft.com/office/drawing/2014/main" val="267043635"/>
                    </a:ext>
                  </a:extLst>
                </a:gridCol>
              </a:tblGrid>
              <a:tr h="26179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Южный ФО</a:t>
                      </a: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13963</a:t>
                      </a:r>
                      <a:endParaRPr lang="ru-RU" sz="700" b="0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Краснодарский край	  4614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u="sng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Ростовская обл.	  3338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Волгоградская обл.	  2182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Крым	  1566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Астраханская обл.	  1119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Севастополь	    619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Адыгея	    371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Калмыкия</a:t>
                      </a:r>
                      <a:r>
                        <a:rPr lang="ru-RU" sz="700" b="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ru-RU" sz="7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51435" marB="5143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Уральский ФО	     14541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u="sng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Свердловская обл.	      6036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ХМАО-Югра</a:t>
                      </a:r>
                      <a:r>
                        <a:rPr lang="ru-RU" sz="700" b="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2761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Челябинская обл.	       2342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Тюменская обл.	       2078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Курганская обл.	         904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Ямало-Ненецкий АО	         420</a:t>
                      </a:r>
                    </a:p>
                  </a:txBody>
                  <a:tcPr marL="51435" marR="51435" marT="51435" marB="5143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Дальневосточный ФО    12617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u="sng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Приморский край	         3225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Забайкальский край	         2098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Сахалинская обл.	         1633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Амурская обл.	         1596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Хабаровский край	         1456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Бурятия	          809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Саха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(Якутия)</a:t>
                      </a:r>
                      <a:r>
                        <a:rPr lang="ru-RU" sz="700" b="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</a:t>
                      </a: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Камчатский край	          514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Магаданская обл.	          303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Еврейский АО	          253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Чукотский АО	          60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51435" marB="5143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Северо-Кавказский ФО</a:t>
                      </a:r>
                      <a:r>
                        <a:rPr lang="ru-RU" sz="7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</a:t>
                      </a: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3577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u="sng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Ставропольский край	                         1447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Дагестан	                           854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Северная Осетия –Алания         416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Карачаево-Черкесская Республика     260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Чеченская Республика                         258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Кабардино-Балкарская Республика    243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Ингушетия                          99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                          </a:t>
                      </a:r>
                      <a:endParaRPr lang="ru-RU" sz="700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22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0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/>
          <p:cNvSpPr txBox="1"/>
          <p:nvPr/>
        </p:nvSpPr>
        <p:spPr>
          <a:xfrm>
            <a:off x="699198" y="50183"/>
            <a:ext cx="8552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поступления обращений граждан и организаций </a:t>
            </a:r>
            <a:b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МЧС России за 2023 год</a:t>
            </a:r>
          </a:p>
        </p:txBody>
      </p:sp>
      <p:pic>
        <p:nvPicPr>
          <p:cNvPr id="105" name="Рисунок 10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414" y="21447"/>
            <a:ext cx="458017" cy="640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6" name="Номер слайда 3"/>
          <p:cNvSpPr txBox="1">
            <a:spLocks/>
          </p:cNvSpPr>
          <p:nvPr/>
        </p:nvSpPr>
        <p:spPr>
          <a:xfrm>
            <a:off x="9188119" y="6050"/>
            <a:ext cx="345783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defRPr/>
            </a:pPr>
            <a:fld id="{00000000-1234-1234-1234-123412341234}" type="slidenum">
              <a:rPr lang="ru-RU" sz="1900" b="1">
                <a:solidFill>
                  <a:srgbClr val="FFFFFF"/>
                </a:solidFill>
                <a:latin typeface="Arial"/>
              </a:rPr>
              <a:pPr algn="ctr">
                <a:defRPr/>
              </a:pPr>
              <a:t>4</a:t>
            </a:fld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1" name="Рисунок 1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254" y="7274288"/>
            <a:ext cx="2276228" cy="2020003"/>
          </a:xfrm>
          <a:prstGeom prst="hexagon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011089" y="908608"/>
            <a:ext cx="1486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158 879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26257" y="1352227"/>
            <a:ext cx="1589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118914</a:t>
            </a:r>
            <a:r>
              <a:rPr lang="ru-RU" sz="14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- 2022 </a:t>
            </a:r>
            <a:r>
              <a:rPr lang="ru-RU" sz="1400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г.)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8"/>
          <p:cNvSpPr>
            <a:spLocks noChangeAspect="1"/>
          </p:cNvSpPr>
          <p:nvPr/>
        </p:nvSpPr>
        <p:spPr bwMode="gray">
          <a:xfrm rot="10800000">
            <a:off x="2481390" y="1032293"/>
            <a:ext cx="288962" cy="22089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19774" y="960589"/>
            <a:ext cx="736227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>
              <a:defRPr/>
            </a:pPr>
            <a:r>
              <a:rPr lang="ru-RU" sz="1400" dirty="0">
                <a:solidFill>
                  <a:srgbClr val="1F497D"/>
                </a:solidFill>
                <a:latin typeface="Arial"/>
              </a:rPr>
              <a:t>(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34%)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34490" y="1125222"/>
            <a:ext cx="3462102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39" algn="just">
              <a:lnSpc>
                <a:spcPct val="107000"/>
              </a:lnSpc>
              <a:tabLst>
                <a:tab pos="630589" algn="l"/>
              </a:tabLst>
            </a:pPr>
            <a:r>
              <a:rPr lang="ru-RU" sz="1600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непосредственно от </a:t>
            </a:r>
            <a:r>
              <a:rPr lang="ru-RU" sz="16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граждан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05530" y="1940253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29 639</a:t>
            </a:r>
            <a:endParaRPr lang="en-US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93153" y="1878320"/>
            <a:ext cx="4908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 федеральных органов власти, органов государственной власти субъектов Российской Федерации. 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33366" y="2344514"/>
            <a:ext cx="1534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21969</a:t>
            </a:r>
            <a:r>
              <a:rPr lang="ru-RU" sz="1400" b="1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- 2022 </a:t>
            </a:r>
            <a:r>
              <a:rPr lang="ru-RU" sz="1400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</a:t>
            </a:r>
            <a:r>
              <a:rPr lang="ru-RU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1F497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Freeform 8"/>
          <p:cNvSpPr>
            <a:spLocks noChangeAspect="1"/>
          </p:cNvSpPr>
          <p:nvPr/>
        </p:nvSpPr>
        <p:spPr bwMode="gray">
          <a:xfrm rot="10800000">
            <a:off x="2464631" y="2073962"/>
            <a:ext cx="302305" cy="22089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02700" y="2041129"/>
            <a:ext cx="902376" cy="344710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defTabSz="1235073">
              <a:defRPr/>
            </a:pPr>
            <a:r>
              <a:rPr lang="ru-RU" sz="1400" dirty="0">
                <a:solidFill>
                  <a:srgbClr val="1F497D"/>
                </a:solidFill>
                <a:latin typeface="Arial"/>
              </a:rPr>
              <a:t>(35%)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18301" y="3966018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8 872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02335" y="3772428"/>
            <a:ext cx="49857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 Управления Президента Российской Федерации по работе с обращениями граждан и организаций, Аппарата Правительства Российской Федерации 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71237" y="4437018"/>
            <a:ext cx="14002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7725</a:t>
            </a:r>
            <a:r>
              <a:rPr lang="ru-RU" sz="14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- 2022 </a:t>
            </a:r>
            <a:r>
              <a:rPr lang="ru-RU" sz="1400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г.)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09339" y="4084123"/>
            <a:ext cx="736227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>
              <a:defRPr/>
            </a:pPr>
            <a:r>
              <a:rPr lang="ru-RU" sz="1400" dirty="0">
                <a:solidFill>
                  <a:srgbClr val="1F497D"/>
                </a:solidFill>
                <a:latin typeface="Arial"/>
              </a:rPr>
              <a:t>(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15%)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05901" y="4936464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3 860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21501" y="5370050"/>
            <a:ext cx="14002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2716</a:t>
            </a:r>
            <a:r>
              <a:rPr lang="ru-RU" sz="1400" b="1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- 2022 </a:t>
            </a:r>
            <a:r>
              <a:rPr lang="ru-RU" sz="1400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г.)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02336" y="5235627"/>
            <a:ext cx="16440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организаций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15203" y="5113662"/>
            <a:ext cx="736227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>
              <a:defRPr/>
            </a:pPr>
            <a:r>
              <a:rPr lang="ru-RU" sz="1400" dirty="0">
                <a:solidFill>
                  <a:srgbClr val="1F497D"/>
                </a:solidFill>
                <a:latin typeface="Arial"/>
              </a:rPr>
              <a:t>(42%)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65409" y="5742372"/>
            <a:ext cx="838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746</a:t>
            </a:r>
            <a:r>
              <a:rPr lang="ru-RU" dirty="0">
                <a:solidFill>
                  <a:srgbClr val="1F497D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71878" y="6243221"/>
            <a:ext cx="14002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586</a:t>
            </a:r>
            <a:r>
              <a:rPr lang="ru-RU" sz="14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 2022  </a:t>
            </a:r>
            <a:r>
              <a:rPr lang="ru-RU" sz="1400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г.)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69856" y="5827724"/>
            <a:ext cx="4908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запросы сенаторов Российской Федерации и депутатов Государственной Думы Федерального Собрания Российской Федерации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8"/>
          <p:cNvSpPr>
            <a:spLocks noChangeAspect="1"/>
          </p:cNvSpPr>
          <p:nvPr/>
        </p:nvSpPr>
        <p:spPr bwMode="gray">
          <a:xfrm rot="10800000">
            <a:off x="2430867" y="5926439"/>
            <a:ext cx="302305" cy="22089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715202" y="5871358"/>
            <a:ext cx="1088155" cy="344710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defTabSz="1235073">
              <a:defRPr/>
            </a:pPr>
            <a:r>
              <a:rPr lang="ru-RU" sz="1400" dirty="0">
                <a:solidFill>
                  <a:srgbClr val="1F497D"/>
                </a:solidFill>
                <a:latin typeface="Arial"/>
              </a:rPr>
              <a:t>(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27%)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14298" y="2891265"/>
            <a:ext cx="1418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1F497D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в том числе: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028537" y="2812884"/>
            <a:ext cx="7611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EC8F12"/>
                </a:solidFill>
                <a:latin typeface="Calibri"/>
                <a:cs typeface="Arial" panose="020B0604020202020204" pitchFamily="34" charset="0"/>
              </a:rPr>
              <a:t>150</a:t>
            </a:r>
            <a:endParaRPr lang="en-US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EC8F12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202335" y="2871064"/>
            <a:ext cx="4908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 Генеральной прокуратуры Российской Федерации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325539" y="3205187"/>
            <a:ext cx="13505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151</a:t>
            </a:r>
            <a:r>
              <a:rPr lang="ru-RU" sz="14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 2022 </a:t>
            </a:r>
            <a:r>
              <a:rPr lang="ru-RU" sz="1400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г.)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17832" y="2882238"/>
            <a:ext cx="773467" cy="344710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defTabSz="1235073">
              <a:defRPr/>
            </a:pPr>
            <a:r>
              <a:rPr lang="ru-RU" sz="1400" dirty="0">
                <a:solidFill>
                  <a:srgbClr val="1F497D"/>
                </a:solidFill>
                <a:latin typeface="Arial"/>
              </a:rPr>
              <a:t>(-1%)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9047" y="1808900"/>
            <a:ext cx="8659074" cy="1766750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26303" y="5742287"/>
            <a:ext cx="8661816" cy="948660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14708" y="3768497"/>
            <a:ext cx="8673412" cy="1204258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Freeform 8"/>
          <p:cNvSpPr>
            <a:spLocks noChangeAspect="1"/>
          </p:cNvSpPr>
          <p:nvPr/>
        </p:nvSpPr>
        <p:spPr bwMode="gray">
          <a:xfrm>
            <a:off x="2883276" y="2948176"/>
            <a:ext cx="279146" cy="255512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rgbClr val="1F497D">
                  <a:lumMod val="60000"/>
                  <a:lumOff val="40000"/>
                </a:srgbClr>
              </a:solidFill>
              <a:latin typeface="Arial"/>
            </a:endParaRPr>
          </a:p>
        </p:txBody>
      </p:sp>
      <p:sp>
        <p:nvSpPr>
          <p:cNvPr id="43" name="Freeform 8"/>
          <p:cNvSpPr>
            <a:spLocks noChangeAspect="1"/>
          </p:cNvSpPr>
          <p:nvPr/>
        </p:nvSpPr>
        <p:spPr bwMode="gray">
          <a:xfrm rot="10800000">
            <a:off x="2447330" y="4183451"/>
            <a:ext cx="302305" cy="22089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Freeform 8"/>
          <p:cNvSpPr>
            <a:spLocks noChangeAspect="1"/>
          </p:cNvSpPr>
          <p:nvPr/>
        </p:nvSpPr>
        <p:spPr bwMode="gray">
          <a:xfrm rot="10800000">
            <a:off x="2449103" y="5175573"/>
            <a:ext cx="302305" cy="22089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2556" y="694740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20128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227" y="36"/>
            <a:ext cx="405451" cy="5332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6" name="Номер слайда 3"/>
          <p:cNvSpPr txBox="1">
            <a:spLocks/>
          </p:cNvSpPr>
          <p:nvPr/>
        </p:nvSpPr>
        <p:spPr>
          <a:xfrm>
            <a:off x="9160952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defRPr/>
            </a:pPr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5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598370" y="-9437"/>
            <a:ext cx="7047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и типы обращений граждан и организаций, поступивших и рассмотренных в МЧС России</a:t>
            </a:r>
            <a:endParaRPr lang="ru-RU" sz="1600" b="1" dirty="0">
              <a:solidFill>
                <a:srgbClr val="DEA0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0" y="575303"/>
            <a:ext cx="9594292" cy="20201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Рисунок 1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070" y="7274288"/>
            <a:ext cx="2419678" cy="2020003"/>
          </a:xfrm>
          <a:prstGeom prst="hexagon">
            <a:avLst/>
          </a:prstGeom>
          <a:noFill/>
          <a:ln>
            <a:noFill/>
          </a:ln>
        </p:spPr>
      </p:pic>
      <p:sp>
        <p:nvSpPr>
          <p:cNvPr id="144" name="Прямоугольник 143"/>
          <p:cNvSpPr/>
          <p:nvPr/>
        </p:nvSpPr>
        <p:spPr>
          <a:xfrm>
            <a:off x="101718" y="5609711"/>
            <a:ext cx="47333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100" dirty="0">
                <a:solidFill>
                  <a:srgbClr val="1F497D"/>
                </a:solidFill>
                <a:latin typeface="Arial"/>
              </a:rPr>
              <a:t>      </a:t>
            </a: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363326" y="2975267"/>
            <a:ext cx="9094173" cy="9647"/>
          </a:xfrm>
          <a:prstGeom prst="line">
            <a:avLst/>
          </a:prstGeom>
          <a:ln w="603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409889" y="3122500"/>
            <a:ext cx="2081018" cy="2554545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b="1" cap="all" dirty="0">
                <a:solidFill>
                  <a:schemeClr val="accent1">
                    <a:lumMod val="75000"/>
                  </a:schemeClr>
                </a:solidFill>
              </a:rPr>
              <a:t>Повторные обращения*</a:t>
            </a:r>
          </a:p>
          <a:p>
            <a:pPr lvl="0" algn="ctr"/>
            <a:endParaRPr lang="ru-RU" sz="800" b="1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en-US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4287</a:t>
            </a:r>
          </a:p>
          <a:p>
            <a:pPr lvl="0" algn="ctr"/>
            <a:r>
              <a:rPr lang="ru-RU" sz="1400" dirty="0">
                <a:solidFill>
                  <a:srgbClr val="1F497D"/>
                </a:solidFill>
              </a:rPr>
              <a:t>(2023 г.)</a:t>
            </a:r>
          </a:p>
          <a:p>
            <a:pPr lvl="0" algn="ctr"/>
            <a:endParaRPr lang="ru-RU" sz="1000" b="1" dirty="0">
              <a:solidFill>
                <a:schemeClr val="bg2"/>
              </a:solidFill>
            </a:endParaRPr>
          </a:p>
          <a:p>
            <a:pPr lvl="0" algn="ctr"/>
            <a:endParaRPr lang="en-US" sz="1000" b="1" dirty="0">
              <a:solidFill>
                <a:schemeClr val="bg2"/>
              </a:solidFill>
            </a:endParaRPr>
          </a:p>
          <a:p>
            <a:pPr lvl="0" algn="ctr"/>
            <a:endParaRPr lang="ru-RU" sz="1000" b="1" dirty="0">
              <a:solidFill>
                <a:schemeClr val="bg2"/>
              </a:solidFill>
            </a:endParaRPr>
          </a:p>
          <a:p>
            <a:pPr lvl="0" algn="ctr"/>
            <a:r>
              <a:rPr lang="en-US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3283</a:t>
            </a:r>
          </a:p>
          <a:p>
            <a:pPr algn="ctr"/>
            <a:r>
              <a:rPr lang="ru-RU" sz="1400" dirty="0">
                <a:solidFill>
                  <a:srgbClr val="1F497D"/>
                </a:solidFill>
              </a:rPr>
              <a:t>(2022 г.)</a:t>
            </a:r>
          </a:p>
          <a:p>
            <a:pPr lvl="0" algn="ctr"/>
            <a:endParaRPr lang="ru-RU" sz="1000" b="1" dirty="0">
              <a:solidFill>
                <a:schemeClr val="bg2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542705" y="3122501"/>
            <a:ext cx="2194192" cy="2400657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b="1" cap="all" dirty="0">
                <a:solidFill>
                  <a:schemeClr val="accent1">
                    <a:lumMod val="75000"/>
                  </a:schemeClr>
                </a:solidFill>
              </a:rPr>
              <a:t>неоднократные обращения**</a:t>
            </a:r>
          </a:p>
          <a:p>
            <a:pPr lvl="0" algn="ctr"/>
            <a:endParaRPr lang="ru-RU" sz="800" b="1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4352</a:t>
            </a:r>
            <a:endParaRPr lang="en-US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  <a:p>
            <a:pPr algn="ctr"/>
            <a:r>
              <a:rPr lang="ru-RU" sz="1400" dirty="0">
                <a:solidFill>
                  <a:srgbClr val="1F497D"/>
                </a:solidFill>
              </a:rPr>
              <a:t>(2023 г.)</a:t>
            </a:r>
          </a:p>
          <a:p>
            <a:pPr lvl="0" algn="ctr"/>
            <a:endParaRPr lang="ru-RU" sz="1000" b="1" dirty="0">
              <a:solidFill>
                <a:schemeClr val="bg2"/>
              </a:solidFill>
            </a:endParaRPr>
          </a:p>
          <a:p>
            <a:pPr lvl="0" algn="ctr"/>
            <a:endParaRPr lang="en-US" sz="1000" b="1" dirty="0">
              <a:solidFill>
                <a:schemeClr val="bg2"/>
              </a:solidFill>
            </a:endParaRPr>
          </a:p>
          <a:p>
            <a:pPr lvl="0" algn="ctr"/>
            <a:endParaRPr lang="ru-RU" sz="1000" b="1" dirty="0">
              <a:solidFill>
                <a:schemeClr val="bg2"/>
              </a:solidFill>
            </a:endParaRPr>
          </a:p>
          <a:p>
            <a:pPr algn="ctr"/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2662</a:t>
            </a:r>
            <a:endParaRPr lang="en-US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  <a:p>
            <a:pPr lvl="0" algn="ctr"/>
            <a:r>
              <a:rPr lang="ru-RU" sz="1400" dirty="0">
                <a:solidFill>
                  <a:srgbClr val="1F497D"/>
                </a:solidFill>
              </a:rPr>
              <a:t>(2022 г.)</a:t>
            </a:r>
          </a:p>
        </p:txBody>
      </p:sp>
      <p:sp>
        <p:nvSpPr>
          <p:cNvPr id="89" name="Freeform 8"/>
          <p:cNvSpPr>
            <a:spLocks noChangeAspect="1"/>
          </p:cNvSpPr>
          <p:nvPr/>
        </p:nvSpPr>
        <p:spPr bwMode="gray">
          <a:xfrm rot="10800000" flipH="1">
            <a:off x="827205" y="4476545"/>
            <a:ext cx="251288" cy="21637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/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Freeform 8"/>
          <p:cNvSpPr>
            <a:spLocks noChangeAspect="1"/>
          </p:cNvSpPr>
          <p:nvPr/>
        </p:nvSpPr>
        <p:spPr bwMode="gray">
          <a:xfrm rot="10800000" flipH="1">
            <a:off x="3180329" y="4458443"/>
            <a:ext cx="251288" cy="21637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/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1139672" y="710587"/>
            <a:ext cx="2364676" cy="2092881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b="1" cap="all" dirty="0">
                <a:solidFill>
                  <a:schemeClr val="accent1">
                    <a:lumMod val="75000"/>
                  </a:schemeClr>
                </a:solidFill>
              </a:rPr>
              <a:t>Обращения, поступившие в электронном виде </a:t>
            </a:r>
          </a:p>
          <a:p>
            <a:pPr lvl="0" algn="ctr"/>
            <a:endParaRPr lang="ru-RU" sz="800" b="1" dirty="0">
              <a:solidFill>
                <a:schemeClr val="bg2"/>
              </a:solidFill>
            </a:endParaRPr>
          </a:p>
          <a:p>
            <a:pPr lvl="0" algn="ctr">
              <a:defRPr/>
            </a:pPr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131053</a:t>
            </a:r>
            <a:endParaRPr lang="en-US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  <a:p>
            <a:pPr lvl="0" algn="ctr"/>
            <a:r>
              <a:rPr lang="ru-RU" sz="1400" dirty="0">
                <a:solidFill>
                  <a:schemeClr val="bg2"/>
                </a:solidFill>
              </a:rPr>
              <a:t>(2023 г.)</a:t>
            </a:r>
          </a:p>
          <a:p>
            <a:pPr lvl="0" algn="ctr"/>
            <a:endParaRPr lang="ru-RU" sz="1400" dirty="0">
              <a:solidFill>
                <a:schemeClr val="bg2"/>
              </a:solidFill>
            </a:endParaRPr>
          </a:p>
          <a:p>
            <a:pPr lvl="0" algn="ctr"/>
            <a:endParaRPr lang="ru-RU" sz="1400" dirty="0">
              <a:solidFill>
                <a:schemeClr val="bg2"/>
              </a:solidFill>
            </a:endParaRPr>
          </a:p>
          <a:p>
            <a:pPr lvl="0" algn="ctr"/>
            <a:endParaRPr lang="ru-RU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5986553" y="718778"/>
            <a:ext cx="2386720" cy="1969770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solidFill>
                  <a:schemeClr val="accent1">
                    <a:lumMod val="75000"/>
                  </a:schemeClr>
                </a:solidFill>
              </a:rPr>
              <a:t>ОБРАЩЕНИЯ, поступившие в письменном виде    </a:t>
            </a:r>
          </a:p>
          <a:p>
            <a:pPr algn="ctr"/>
            <a:endParaRPr lang="ru-RU" sz="800" b="1" cap="all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70943</a:t>
            </a:r>
          </a:p>
          <a:p>
            <a:pPr algn="ctr"/>
            <a:r>
              <a:rPr lang="ru-RU" sz="1400" dirty="0">
                <a:solidFill>
                  <a:schemeClr val="bg2"/>
                </a:solidFill>
              </a:rPr>
              <a:t>(2023 г.)</a:t>
            </a:r>
          </a:p>
          <a:p>
            <a:pPr algn="ctr"/>
            <a:endParaRPr lang="ru-RU" sz="1000" b="1" cap="all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1000" b="1" cap="all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1000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289052" y="3129780"/>
            <a:ext cx="2135704" cy="2554545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b="1" cap="all" dirty="0">
                <a:solidFill>
                  <a:srgbClr val="4F81BD">
                    <a:lumMod val="75000"/>
                  </a:srgbClr>
                </a:solidFill>
              </a:rPr>
              <a:t>Коллективные </a:t>
            </a:r>
          </a:p>
          <a:p>
            <a:pPr lvl="0" algn="ctr"/>
            <a:r>
              <a:rPr lang="ru-RU" sz="1400" b="1" cap="all" dirty="0">
                <a:solidFill>
                  <a:srgbClr val="4F81BD">
                    <a:lumMod val="75000"/>
                  </a:srgbClr>
                </a:solidFill>
              </a:rPr>
              <a:t>обращения</a:t>
            </a:r>
          </a:p>
          <a:p>
            <a:pPr lvl="0" algn="ctr"/>
            <a:endParaRPr lang="ru-RU" sz="800" b="1" dirty="0">
              <a:solidFill>
                <a:schemeClr val="bg2"/>
              </a:solidFill>
            </a:endParaRPr>
          </a:p>
          <a:p>
            <a:pPr lvl="0" algn="ctr">
              <a:defRPr/>
            </a:pPr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4030</a:t>
            </a:r>
            <a:endParaRPr lang="en-US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  <a:p>
            <a:pPr lvl="0" algn="ctr"/>
            <a:r>
              <a:rPr lang="ru-RU" sz="1400" dirty="0">
                <a:solidFill>
                  <a:srgbClr val="1F497D"/>
                </a:solidFill>
              </a:rPr>
              <a:t>(2023 г.)</a:t>
            </a:r>
          </a:p>
          <a:p>
            <a:pPr lvl="0" algn="ctr"/>
            <a:endParaRPr lang="ru-RU" sz="1000" b="1" dirty="0">
              <a:solidFill>
                <a:schemeClr val="bg2"/>
              </a:solidFill>
            </a:endParaRPr>
          </a:p>
          <a:p>
            <a:pPr lvl="0" algn="ctr"/>
            <a:endParaRPr lang="en-US" sz="1000" b="1" dirty="0">
              <a:solidFill>
                <a:schemeClr val="bg2"/>
              </a:solidFill>
            </a:endParaRPr>
          </a:p>
          <a:p>
            <a:pPr lvl="0" algn="ctr"/>
            <a:endParaRPr lang="ru-RU" sz="1000" b="1" dirty="0">
              <a:solidFill>
                <a:schemeClr val="bg2"/>
              </a:solidFill>
            </a:endParaRPr>
          </a:p>
          <a:p>
            <a:pPr lvl="0" algn="ctr"/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3195</a:t>
            </a:r>
            <a:endParaRPr lang="en-US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  <a:p>
            <a:pPr algn="ctr"/>
            <a:r>
              <a:rPr lang="ru-RU" sz="1400" dirty="0">
                <a:solidFill>
                  <a:srgbClr val="1F497D"/>
                </a:solidFill>
              </a:rPr>
              <a:t>(2022 г.)</a:t>
            </a:r>
          </a:p>
          <a:p>
            <a:pPr lvl="0" algn="ctr"/>
            <a:endParaRPr lang="ru-RU" sz="1000" b="1" dirty="0">
              <a:solidFill>
                <a:schemeClr val="bg2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7398426" y="3143404"/>
            <a:ext cx="1957022" cy="2400657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b="1" cap="all" dirty="0">
                <a:solidFill>
                  <a:schemeClr val="accent1">
                    <a:lumMod val="75000"/>
                  </a:schemeClr>
                </a:solidFill>
              </a:rPr>
              <a:t>Анонимные  </a:t>
            </a:r>
          </a:p>
          <a:p>
            <a:pPr lvl="0" algn="ctr"/>
            <a:r>
              <a:rPr lang="ru-RU" sz="1400" b="1" cap="all" dirty="0">
                <a:solidFill>
                  <a:schemeClr val="accent1">
                    <a:lumMod val="75000"/>
                  </a:schemeClr>
                </a:solidFill>
              </a:rPr>
              <a:t>обращения</a:t>
            </a:r>
          </a:p>
          <a:p>
            <a:pPr lvl="0" algn="ctr"/>
            <a:endParaRPr lang="ru-RU" sz="800" b="1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789</a:t>
            </a:r>
            <a:endParaRPr lang="en-US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  <a:p>
            <a:pPr algn="ctr"/>
            <a:r>
              <a:rPr lang="ru-RU" sz="1400" dirty="0">
                <a:solidFill>
                  <a:srgbClr val="1F497D"/>
                </a:solidFill>
              </a:rPr>
              <a:t>(2023 г.)</a:t>
            </a:r>
          </a:p>
          <a:p>
            <a:pPr lvl="0" algn="ctr"/>
            <a:endParaRPr lang="en-US" sz="1000" b="1" dirty="0">
              <a:solidFill>
                <a:schemeClr val="bg2"/>
              </a:solidFill>
            </a:endParaRPr>
          </a:p>
          <a:p>
            <a:pPr lvl="0" algn="ctr"/>
            <a:endParaRPr lang="ru-RU" sz="1000" b="1" dirty="0">
              <a:solidFill>
                <a:schemeClr val="bg2"/>
              </a:solidFill>
            </a:endParaRPr>
          </a:p>
          <a:p>
            <a:pPr lvl="0" algn="ctr"/>
            <a:endParaRPr lang="ru-RU" sz="1000" b="1" dirty="0">
              <a:solidFill>
                <a:schemeClr val="bg2"/>
              </a:solidFill>
            </a:endParaRPr>
          </a:p>
          <a:p>
            <a:pPr algn="ctr"/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634</a:t>
            </a:r>
            <a:endParaRPr lang="en-US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  <a:p>
            <a:pPr lvl="0" algn="ctr"/>
            <a:r>
              <a:rPr lang="ru-RU" sz="1400" dirty="0">
                <a:solidFill>
                  <a:srgbClr val="1F497D"/>
                </a:solidFill>
              </a:rPr>
              <a:t>(2022 г.)</a:t>
            </a:r>
          </a:p>
        </p:txBody>
      </p:sp>
      <p:sp>
        <p:nvSpPr>
          <p:cNvPr id="95" name="Freeform 8"/>
          <p:cNvSpPr>
            <a:spLocks noChangeAspect="1"/>
          </p:cNvSpPr>
          <p:nvPr/>
        </p:nvSpPr>
        <p:spPr bwMode="gray">
          <a:xfrm rot="10800000" flipH="1">
            <a:off x="5823994" y="4453123"/>
            <a:ext cx="251288" cy="21637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/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Freeform 8"/>
          <p:cNvSpPr>
            <a:spLocks noChangeAspect="1"/>
          </p:cNvSpPr>
          <p:nvPr/>
        </p:nvSpPr>
        <p:spPr bwMode="gray">
          <a:xfrm rot="10800000">
            <a:off x="7901002" y="4462178"/>
            <a:ext cx="249752" cy="215054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00704" y="2264220"/>
            <a:ext cx="42643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(</a:t>
            </a:r>
            <a:r>
              <a:rPr lang="ru-RU" sz="16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6"/>
                </a:solidFill>
                <a:latin typeface="Arial"/>
              </a:rPr>
              <a:t>35%</a:t>
            </a:r>
            <a:r>
              <a:rPr lang="ru-RU" sz="16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 от общего количества</a:t>
            </a:r>
            <a:r>
              <a:rPr lang="en-US" sz="16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 </a:t>
            </a:r>
            <a:r>
              <a:rPr lang="ru-RU" sz="16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обращений</a:t>
            </a:r>
            <a:r>
              <a:rPr lang="en-US" sz="16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)</a:t>
            </a:r>
            <a:endParaRPr lang="ru-RU" sz="16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68585" y="2246914"/>
            <a:ext cx="43220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(</a:t>
            </a:r>
            <a:r>
              <a:rPr lang="en-US" sz="16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6"/>
                </a:solidFill>
                <a:latin typeface="Arial"/>
              </a:rPr>
              <a:t>6</a:t>
            </a:r>
            <a:r>
              <a:rPr lang="ru-RU" sz="16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6"/>
                </a:solidFill>
                <a:latin typeface="Arial"/>
              </a:rPr>
              <a:t>5%</a:t>
            </a:r>
            <a:r>
              <a:rPr lang="en-US" sz="16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 </a:t>
            </a:r>
            <a:r>
              <a:rPr lang="ru-RU" sz="16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 от общего количества обращений</a:t>
            </a:r>
            <a:r>
              <a:rPr lang="en-US" sz="16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)</a:t>
            </a:r>
            <a:endParaRPr lang="ru-RU" sz="16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36133" y="4441223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(30</a:t>
            </a:r>
            <a:r>
              <a:rPr lang="ru-RU" sz="1400" dirty="0">
                <a:solidFill>
                  <a:schemeClr val="bg2"/>
                </a:solidFill>
              </a:rPr>
              <a:t>%</a:t>
            </a:r>
            <a:r>
              <a:rPr lang="en-US" sz="1400" dirty="0">
                <a:solidFill>
                  <a:schemeClr val="bg2"/>
                </a:solidFill>
              </a:rPr>
              <a:t>)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426764" y="4418552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ru-RU" sz="1400" dirty="0">
                <a:solidFill>
                  <a:schemeClr val="bg2"/>
                </a:solidFill>
              </a:rPr>
              <a:t>39%</a:t>
            </a:r>
            <a:r>
              <a:rPr lang="en-US" sz="1400" dirty="0">
                <a:solidFill>
                  <a:schemeClr val="bg2"/>
                </a:solidFill>
              </a:rPr>
              <a:t>)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083280" y="4418552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ru-RU" sz="1400" dirty="0">
                <a:solidFill>
                  <a:schemeClr val="bg2"/>
                </a:solidFill>
              </a:rPr>
              <a:t>26%</a:t>
            </a:r>
            <a:r>
              <a:rPr lang="en-US" sz="1400" dirty="0">
                <a:solidFill>
                  <a:schemeClr val="bg2"/>
                </a:solidFill>
              </a:rPr>
              <a:t>)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120830" y="4439897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ru-RU" sz="1400" dirty="0">
                <a:solidFill>
                  <a:schemeClr val="bg2"/>
                </a:solidFill>
              </a:rPr>
              <a:t>24%</a:t>
            </a:r>
            <a:r>
              <a:rPr lang="en-US" sz="1400" dirty="0">
                <a:solidFill>
                  <a:schemeClr val="bg2"/>
                </a:solidFill>
              </a:rPr>
              <a:t>)</a:t>
            </a:r>
            <a:endParaRPr lang="ru-RU" sz="1400" dirty="0">
              <a:solidFill>
                <a:schemeClr val="bg2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0165" y="5798331"/>
            <a:ext cx="4889501" cy="16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237872" y="5806512"/>
            <a:ext cx="5082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*Повторное обращение – обращение, поступившее от одного и того же лица по одному и тому же вопросу, если со времени подачи первого обращения  истек установленный законом срок  рассмотрения или  гражданин не согласен с принятым  по его обращению решением.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20784" y="6249101"/>
            <a:ext cx="5008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**Неоднократное  обращение – обращение гражданина, содержащее  вопрос, на который ему не менее двух раз давались письменные аргументированные ответы, при условии, что  указанное обращение и ранее отправляемые обращения  направлялись в один и тот же орган и одному и тому же должностному лицу.</a:t>
            </a:r>
          </a:p>
        </p:txBody>
      </p:sp>
    </p:spTree>
    <p:extLst>
      <p:ext uri="{BB962C8B-B14F-4D97-AF65-F5344CB8AC3E}">
        <p14:creationId xmlns:p14="http://schemas.microsoft.com/office/powerpoint/2010/main" val="3465307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227" y="36"/>
            <a:ext cx="405451" cy="5332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6" name="Номер слайда 3"/>
          <p:cNvSpPr txBox="1">
            <a:spLocks/>
          </p:cNvSpPr>
          <p:nvPr/>
        </p:nvSpPr>
        <p:spPr>
          <a:xfrm>
            <a:off x="9160952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defRPr/>
            </a:pPr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6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634970" y="24378"/>
            <a:ext cx="7047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</a:t>
            </a:r>
            <a:r>
              <a:rPr lang="en-US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граждан и организаций, поступивших и рассмотренных в МЧС России</a:t>
            </a:r>
            <a:endParaRPr lang="ru-RU" sz="1600" b="1" dirty="0">
              <a:solidFill>
                <a:srgbClr val="DEA0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37952" y="600650"/>
            <a:ext cx="9594292" cy="20201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Прямоугольник 143"/>
          <p:cNvSpPr/>
          <p:nvPr/>
        </p:nvSpPr>
        <p:spPr>
          <a:xfrm>
            <a:off x="101718" y="5401484"/>
            <a:ext cx="47333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rgbClr val="1F497D"/>
                </a:solidFill>
                <a:latin typeface="Arial"/>
              </a:rPr>
              <a:t>      </a:t>
            </a:r>
          </a:p>
        </p:txBody>
      </p:sp>
      <p:sp>
        <p:nvSpPr>
          <p:cNvPr id="66" name="Freeform 8"/>
          <p:cNvSpPr>
            <a:spLocks noChangeAspect="1"/>
          </p:cNvSpPr>
          <p:nvPr/>
        </p:nvSpPr>
        <p:spPr bwMode="gray">
          <a:xfrm rot="10800000" flipH="1">
            <a:off x="2178144" y="3123812"/>
            <a:ext cx="251288" cy="21637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525579" y="811543"/>
            <a:ext cx="4038327" cy="1858970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cap="all" dirty="0">
                <a:solidFill>
                  <a:srgbClr val="4F81BD">
                    <a:lumMod val="75000"/>
                  </a:srgbClr>
                </a:solidFill>
                <a:latin typeface="Arial"/>
              </a:rPr>
              <a:t>Предложение</a:t>
            </a:r>
            <a:endParaRPr lang="en-US" sz="1400" b="1" cap="all" dirty="0">
              <a:solidFill>
                <a:srgbClr val="4F81BD"/>
              </a:solidFill>
              <a:latin typeface="Arial"/>
            </a:endParaRPr>
          </a:p>
          <a:p>
            <a:pPr algn="just">
              <a:lnSpc>
                <a:spcPct val="90000"/>
              </a:lnSpc>
              <a:defRPr/>
            </a:pPr>
            <a:r>
              <a:rPr lang="ru-RU" sz="1400" dirty="0">
                <a:solidFill>
                  <a:srgbClr val="4F81BD">
                    <a:lumMod val="75000"/>
                  </a:srgbClr>
                </a:solidFill>
                <a:latin typeface="Arial"/>
              </a:rPr>
              <a:t>(рекомендация гражданина по совершенствованию законов и иных нормативных правовых актов, деятельности государственных органов и органов местного самоуправления, развитию общественных отношений, улучшению социально-экономической и иных сфер деятельности государства и общества)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133" y="2964966"/>
            <a:ext cx="1386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178653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71392" y="2938469"/>
            <a:ext cx="20251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35073">
              <a:defRPr/>
            </a:pPr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134698</a:t>
            </a:r>
            <a:endParaRPr lang="en-US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  <a:p>
            <a:pPr algn="ctr" defTabSz="1235073">
              <a:defRPr/>
            </a:pPr>
            <a:r>
              <a:rPr lang="ru-RU" sz="1400" dirty="0">
                <a:solidFill>
                  <a:srgbClr val="1F497D"/>
                </a:solidFill>
                <a:latin typeface="Arial"/>
              </a:rPr>
              <a:t>(2022 г.)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58949" y="794666"/>
            <a:ext cx="4437586" cy="2246769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cap="all" dirty="0">
                <a:solidFill>
                  <a:srgbClr val="4F81BD">
                    <a:lumMod val="75000"/>
                  </a:srgbClr>
                </a:solidFill>
                <a:latin typeface="Arial"/>
              </a:rPr>
              <a:t>ЗАЯВЛЕНИЕ  </a:t>
            </a:r>
            <a:endParaRPr lang="en-US" sz="1400" b="1" cap="all" dirty="0">
              <a:solidFill>
                <a:srgbClr val="4F81BD">
                  <a:lumMod val="75000"/>
                </a:srgbClr>
              </a:solidFill>
              <a:latin typeface="Arial"/>
            </a:endParaRPr>
          </a:p>
          <a:p>
            <a:pPr algn="just">
              <a:defRPr/>
            </a:pPr>
            <a:r>
              <a:rPr lang="ru-RU" sz="1400" dirty="0">
                <a:solidFill>
                  <a:srgbClr val="4F81BD">
                    <a:lumMod val="75000"/>
                  </a:srgbClr>
                </a:solidFill>
                <a:latin typeface="Arial"/>
              </a:rPr>
              <a:t>(просьба гражданина о содействии в реализации его конституционных прав и свобод или конституционных прав и свобод других лиц, либо сообщение о нарушении законов и иных нормативных правовых актов, недостатках в работе государственных органов, органов местного самоуправления и должностных лиц, либо критика деятельности указанных органов и должностных лиц)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58949" y="4036928"/>
            <a:ext cx="4437586" cy="1083374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cap="all" dirty="0">
                <a:solidFill>
                  <a:srgbClr val="4F81BD">
                    <a:lumMod val="75000"/>
                  </a:srgbClr>
                </a:solidFill>
                <a:latin typeface="Arial"/>
              </a:rPr>
              <a:t>Жалоба</a:t>
            </a:r>
            <a:endParaRPr lang="en-US" sz="1400" b="1" cap="all" dirty="0">
              <a:solidFill>
                <a:srgbClr val="4F81BD">
                  <a:lumMod val="75000"/>
                </a:srgbClr>
              </a:solidFill>
              <a:latin typeface="Arial"/>
            </a:endParaRPr>
          </a:p>
          <a:p>
            <a:pPr algn="just">
              <a:lnSpc>
                <a:spcPct val="90000"/>
              </a:lnSpc>
              <a:defRPr/>
            </a:pPr>
            <a:r>
              <a:rPr lang="ru-RU" sz="1400" b="1" cap="all" dirty="0">
                <a:solidFill>
                  <a:srgbClr val="4F81BD">
                    <a:lumMod val="75000"/>
                  </a:srgbClr>
                </a:solidFill>
                <a:latin typeface="Arial"/>
              </a:rPr>
              <a:t>   </a:t>
            </a:r>
            <a:r>
              <a:rPr lang="ru-RU" sz="1400" dirty="0">
                <a:solidFill>
                  <a:srgbClr val="4F81BD"/>
                </a:solidFill>
                <a:latin typeface="Arial"/>
              </a:rPr>
              <a:t> </a:t>
            </a:r>
            <a:r>
              <a:rPr lang="ru-RU" sz="1400" dirty="0">
                <a:solidFill>
                  <a:srgbClr val="4F81BD">
                    <a:lumMod val="75000"/>
                  </a:srgbClr>
                </a:solidFill>
                <a:latin typeface="Arial"/>
              </a:rPr>
              <a:t>(просьба гражданина о восстановлении или защите его нарушенных прав, свобод или законных интересов либо прав, свобод или законных интересов других лиц)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525575" y="3666048"/>
            <a:ext cx="3989472" cy="1384995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algn="just">
              <a:defRPr/>
            </a:pPr>
            <a:endParaRPr lang="en-US" sz="1400" b="1" cap="all" dirty="0">
              <a:solidFill>
                <a:srgbClr val="4F81BD">
                  <a:lumMod val="75000"/>
                </a:srgbClr>
              </a:solidFill>
              <a:latin typeface="Arial"/>
            </a:endParaRPr>
          </a:p>
          <a:p>
            <a:pPr algn="just">
              <a:defRPr/>
            </a:pPr>
            <a:endParaRPr lang="en-US" sz="1400" b="1" cap="all" dirty="0">
              <a:solidFill>
                <a:srgbClr val="4F81BD">
                  <a:lumMod val="75000"/>
                </a:srgbClr>
              </a:solidFill>
              <a:latin typeface="Arial"/>
            </a:endParaRPr>
          </a:p>
          <a:p>
            <a:pPr algn="ctr">
              <a:defRPr/>
            </a:pPr>
            <a:r>
              <a:rPr lang="ru-RU" sz="1400" b="1" cap="all" dirty="0">
                <a:solidFill>
                  <a:srgbClr val="4F81BD">
                    <a:lumMod val="75000"/>
                  </a:srgbClr>
                </a:solidFill>
                <a:latin typeface="Arial"/>
              </a:rPr>
              <a:t>Не</a:t>
            </a:r>
            <a:r>
              <a:rPr lang="en-US" sz="1400" b="1" cap="all" dirty="0">
                <a:solidFill>
                  <a:srgbClr val="4F81BD">
                    <a:lumMod val="75000"/>
                  </a:srgbClr>
                </a:solidFill>
                <a:latin typeface="Arial"/>
              </a:rPr>
              <a:t> </a:t>
            </a:r>
            <a:r>
              <a:rPr lang="ru-RU" sz="1400" b="1" cap="all" dirty="0">
                <a:solidFill>
                  <a:srgbClr val="4F81BD">
                    <a:lumMod val="75000"/>
                  </a:srgbClr>
                </a:solidFill>
                <a:latin typeface="Arial"/>
              </a:rPr>
              <a:t>обращения </a:t>
            </a:r>
            <a:endParaRPr lang="en-US" sz="1400" b="1" cap="all" dirty="0">
              <a:solidFill>
                <a:srgbClr val="4F81BD">
                  <a:lumMod val="75000"/>
                </a:srgbClr>
              </a:solidFill>
              <a:latin typeface="Arial"/>
            </a:endParaRPr>
          </a:p>
          <a:p>
            <a:pPr algn="just">
              <a:defRPr/>
            </a:pPr>
            <a:r>
              <a:rPr lang="ru-RU" sz="1400" dirty="0">
                <a:solidFill>
                  <a:srgbClr val="4F81BD">
                    <a:lumMod val="75000"/>
                  </a:srgbClr>
                </a:solidFill>
                <a:latin typeface="Arial"/>
              </a:rPr>
              <a:t>(благодарности, приглашения, соболезнования, тексты не имеющие смысла, материалы для ознакомления)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1041" y="5139874"/>
            <a:ext cx="1186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10828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09358" y="5176391"/>
            <a:ext cx="18344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35073">
              <a:defRPr/>
            </a:pPr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9539</a:t>
            </a:r>
          </a:p>
          <a:p>
            <a:pPr defTabSz="1235073">
              <a:defRPr/>
            </a:pPr>
            <a:r>
              <a:rPr lang="ru-RU" sz="1400" dirty="0">
                <a:solidFill>
                  <a:srgbClr val="1F497D"/>
                </a:solidFill>
                <a:latin typeface="Arial"/>
              </a:rPr>
              <a:t>           (2022 г.)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5738320" y="5118070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6742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7887431" y="5087990"/>
            <a:ext cx="1832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35073">
              <a:defRPr/>
            </a:pPr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4616</a:t>
            </a:r>
          </a:p>
          <a:p>
            <a:pPr algn="ctr">
              <a:defRPr/>
            </a:pPr>
            <a:r>
              <a:rPr lang="en-US" sz="1400" dirty="0">
                <a:solidFill>
                  <a:srgbClr val="1F497D"/>
                </a:solidFill>
                <a:latin typeface="Arial"/>
              </a:rPr>
              <a:t>(202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2 г.</a:t>
            </a:r>
            <a:r>
              <a:rPr lang="en-US" sz="1400" dirty="0">
                <a:solidFill>
                  <a:srgbClr val="1F497D"/>
                </a:solidFill>
                <a:latin typeface="Arial"/>
              </a:rPr>
              <a:t>)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429438" y="3075008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1F497D"/>
                </a:solidFill>
                <a:latin typeface="Arial"/>
              </a:rPr>
              <a:t>(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33%</a:t>
            </a:r>
            <a:r>
              <a:rPr lang="en-US" sz="1400" dirty="0">
                <a:solidFill>
                  <a:srgbClr val="1F497D"/>
                </a:solidFill>
                <a:latin typeface="Arial"/>
              </a:rPr>
              <a:t>)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482748" y="5303438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1F497D"/>
                </a:solidFill>
                <a:latin typeface="Arial"/>
              </a:rPr>
              <a:t>(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13%</a:t>
            </a:r>
            <a:r>
              <a:rPr lang="en-US" sz="1400" dirty="0">
                <a:solidFill>
                  <a:srgbClr val="1F497D"/>
                </a:solidFill>
                <a:latin typeface="Arial"/>
              </a:rPr>
              <a:t>)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536497" y="5176396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46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%</a:t>
            </a:r>
            <a:r>
              <a:rPr lang="en-US" sz="1400" dirty="0">
                <a:solidFill>
                  <a:srgbClr val="1F497D"/>
                </a:solidFill>
                <a:latin typeface="Arial"/>
              </a:rPr>
              <a:t>)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710681" y="2592193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5773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711932" y="2594197"/>
            <a:ext cx="19506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35073">
              <a:defRPr/>
            </a:pPr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3057</a:t>
            </a:r>
          </a:p>
          <a:p>
            <a:pPr algn="ctr">
              <a:defRPr/>
            </a:pPr>
            <a:r>
              <a:rPr lang="en-US" sz="1400" dirty="0">
                <a:solidFill>
                  <a:srgbClr val="1F497D"/>
                </a:solidFill>
                <a:latin typeface="Arial"/>
              </a:rPr>
              <a:t> (202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2 г.</a:t>
            </a:r>
            <a:r>
              <a:rPr lang="en-US" sz="1400" dirty="0">
                <a:solidFill>
                  <a:srgbClr val="1F497D"/>
                </a:solidFill>
                <a:latin typeface="Arial"/>
              </a:rPr>
              <a:t>)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0801" y="5548975"/>
            <a:ext cx="844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35073">
              <a:defRPr/>
            </a:pPr>
            <a:r>
              <a:rPr lang="ru-RU" sz="1400" dirty="0">
                <a:solidFill>
                  <a:srgbClr val="1F497D"/>
                </a:solidFill>
                <a:latin typeface="Arial"/>
              </a:rPr>
              <a:t>(2023 г.)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9221" y="3382785"/>
            <a:ext cx="844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35073">
              <a:defRPr/>
            </a:pPr>
            <a:r>
              <a:rPr lang="ru-RU" sz="1400" dirty="0">
                <a:solidFill>
                  <a:srgbClr val="1F497D"/>
                </a:solidFill>
                <a:latin typeface="Arial"/>
              </a:rPr>
              <a:t>(2023 г.)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862490" y="5509210"/>
            <a:ext cx="844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35073">
              <a:defRPr/>
            </a:pPr>
            <a:r>
              <a:rPr lang="ru-RU" sz="1400" dirty="0">
                <a:solidFill>
                  <a:srgbClr val="1F497D"/>
                </a:solidFill>
                <a:latin typeface="Arial"/>
              </a:rPr>
              <a:t>(2023 г.)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809392" y="3067260"/>
            <a:ext cx="844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35073">
              <a:defRPr/>
            </a:pPr>
            <a:r>
              <a:rPr lang="ru-RU" sz="1400" dirty="0">
                <a:solidFill>
                  <a:srgbClr val="1F497D"/>
                </a:solidFill>
                <a:latin typeface="Arial"/>
              </a:rPr>
              <a:t>(2023 г.)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434104" y="2723565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1F497D"/>
                </a:solidFill>
                <a:latin typeface="Arial"/>
              </a:rPr>
              <a:t>(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89%</a:t>
            </a:r>
            <a:r>
              <a:rPr lang="en-US" sz="1400" dirty="0">
                <a:solidFill>
                  <a:srgbClr val="1F497D"/>
                </a:solidFill>
                <a:latin typeface="Arial"/>
              </a:rPr>
              <a:t>)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31" name="Freeform 8"/>
          <p:cNvSpPr>
            <a:spLocks noChangeAspect="1"/>
          </p:cNvSpPr>
          <p:nvPr/>
        </p:nvSpPr>
        <p:spPr bwMode="gray">
          <a:xfrm rot="10800000" flipH="1">
            <a:off x="7013741" y="2774525"/>
            <a:ext cx="251288" cy="21637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Freeform 8"/>
          <p:cNvSpPr>
            <a:spLocks noChangeAspect="1"/>
          </p:cNvSpPr>
          <p:nvPr/>
        </p:nvSpPr>
        <p:spPr bwMode="gray">
          <a:xfrm rot="10800000" flipH="1">
            <a:off x="7258492" y="5219478"/>
            <a:ext cx="251288" cy="21637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reeform 8"/>
          <p:cNvSpPr>
            <a:spLocks noChangeAspect="1"/>
          </p:cNvSpPr>
          <p:nvPr/>
        </p:nvSpPr>
        <p:spPr bwMode="gray">
          <a:xfrm rot="10800000" flipH="1">
            <a:off x="2174927" y="5329351"/>
            <a:ext cx="251288" cy="21637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9687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276" y="77383"/>
            <a:ext cx="7741710" cy="353172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Тематика обращений граждан и организаций, поступивших </a:t>
            </a:r>
            <a:b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рассмотренных в МЧС России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152" y="8941"/>
            <a:ext cx="372584" cy="4900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2" name="Номер слайда 3"/>
          <p:cNvSpPr txBox="1">
            <a:spLocks/>
          </p:cNvSpPr>
          <p:nvPr/>
        </p:nvSpPr>
        <p:spPr>
          <a:xfrm>
            <a:off x="9160939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Arial"/>
              </a:rPr>
              <a:t>7</a:t>
            </a:r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" y="544666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62735"/>
              </p:ext>
            </p:extLst>
          </p:nvPr>
        </p:nvGraphicFramePr>
        <p:xfrm>
          <a:off x="125046" y="648682"/>
          <a:ext cx="9403464" cy="6103812"/>
        </p:xfrm>
        <a:graphic>
          <a:graphicData uri="http://schemas.openxmlformats.org/drawingml/2006/table">
            <a:tbl>
              <a:tblPr/>
              <a:tblGrid>
                <a:gridCol w="565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8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3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6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75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345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Наименование</a:t>
                      </a:r>
                      <a:r>
                        <a:rPr lang="ru-RU" sz="11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вопроса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1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1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Динамика</a:t>
                      </a:r>
                      <a:r>
                        <a:rPr lang="ru-RU" sz="1100" b="1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solidFill>
                            <a:schemeClr val="bg2"/>
                          </a:solidFill>
                          <a:effectLst/>
                          <a:latin typeface="Myriad Pro"/>
                          <a:ea typeface="Times New Roman"/>
                          <a:cs typeface="Times New Roman"/>
                        </a:rPr>
                        <a:t>изменений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05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Работа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противопожарной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службы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соблюдение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требований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пожарной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безопасности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68 897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  <a:r>
                        <a:rPr lang="ru-RU" sz="1100" baseline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717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17%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46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Деятельность ГИМС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  <a:r>
                        <a:rPr lang="ru-RU" sz="1100" baseline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578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69</a:t>
                      </a:r>
                      <a:r>
                        <a:rPr lang="ru-RU" sz="1100" baseline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367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80%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85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Вопросы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связанные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рассмотрением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обращений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граждан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прекращение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рассмотрения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обращений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результаты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рассмотрения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обращений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ознакомление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документами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материалами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касающимися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рассмотрения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обращений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1100" baseline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950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100" baseline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094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1,8</a:t>
                      </a:r>
                      <a:r>
                        <a:rPr lang="en-US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12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"/>
                          <a:ea typeface="Calibri"/>
                          <a:cs typeface="Times New Roman"/>
                        </a:rPr>
                        <a:t>Деятельность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"/>
                          <a:ea typeface="Calibri"/>
                          <a:cs typeface="Times New Roman"/>
                        </a:rPr>
                        <a:t>принимаемые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"/>
                          <a:ea typeface="Calibri"/>
                          <a:cs typeface="Times New Roman"/>
                        </a:rPr>
                        <a:t>решения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"/>
                          <a:ea typeface="Calibri"/>
                          <a:cs typeface="Times New Roman"/>
                        </a:rPr>
                        <a:t>МЧС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"/>
                          <a:ea typeface="Calibri"/>
                          <a:cs typeface="Times New Roman"/>
                        </a:rPr>
                        <a:t>России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"/>
                          <a:ea typeface="Calibri"/>
                          <a:cs typeface="Times New Roman"/>
                        </a:rPr>
                        <a:t>отдельные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"/>
                          <a:ea typeface="Calibri"/>
                          <a:cs typeface="Times New Roman"/>
                        </a:rPr>
                        <a:t>вопросы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"/>
                          <a:ea typeface="Calibri"/>
                          <a:cs typeface="Times New Roman"/>
                        </a:rPr>
                        <a:t>касающиеся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"/>
                          <a:ea typeface="Calibri"/>
                          <a:cs typeface="Times New Roman"/>
                        </a:rPr>
                        <a:t>деятельности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Myriad Pro"/>
                          <a:ea typeface="Calibri"/>
                          <a:cs typeface="Times New Roman"/>
                        </a:rPr>
                        <a:t>МЧС</a:t>
                      </a: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"/>
                          <a:ea typeface="Calibri"/>
                          <a:cs typeface="Times New Roman"/>
                        </a:rPr>
                        <a:t>России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100" baseline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607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100" baseline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338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-5%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27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Предупреждение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преодоление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ЧС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100" baseline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791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100" baseline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941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93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Запросы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архивных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данных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sym typeface="Arial"/>
                        </a:rPr>
                        <a:t>6</a:t>
                      </a:r>
                      <a:r>
                        <a:rPr lang="ru-RU" sz="1100" b="0" i="0" u="none" strike="noStrike" cap="none" baseline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sym typeface="Arial"/>
                        </a:rPr>
                        <a:t> 691</a:t>
                      </a:r>
                      <a:endParaRPr lang="ru-RU" sz="1100" b="0" i="0" u="none" strike="noStrike" cap="none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5</a:t>
                      </a:r>
                      <a:r>
                        <a:rPr lang="ru-RU" sz="1100" b="0" i="0" u="none" strike="noStrike" cap="none" baseline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 211</a:t>
                      </a:r>
                      <a:endParaRPr lang="ru-RU" sz="1100" b="0" i="0" u="none" strike="noStrike" cap="none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-22%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212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F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Коммунальное хозяйство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содержание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общего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имущества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ограждающие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конструкции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места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общего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пользования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придомовая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территория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100" baseline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907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100" baseline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939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0,8%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14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Трудовые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отношения. Прохождение службы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100" baseline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940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100" baseline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670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-9%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74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Гражданская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оборона (содержание и обслуживание ЗСГО)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100" baseline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640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100" baseline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575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-2,5%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212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возможных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фактах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коррупции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противоправного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поведения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сотрудников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обжалования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действий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бездействий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должностных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лиц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МЧС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России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1</a:t>
                      </a:r>
                      <a:r>
                        <a:rPr lang="ru-RU" sz="1100" b="0" i="0" u="none" strike="noStrike" cap="none" baseline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 552</a:t>
                      </a:r>
                      <a:endParaRPr lang="ru-RU" sz="1100" b="0" i="0" u="none" strike="noStrike" cap="none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100" baseline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359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-21,7%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225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Жилищные вопросы (предоставление субсидий, ЕСВ, ГЖС, служебного жилья, выселение из служебного жилья)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100" baseline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190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100" baseline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173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-1,4%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225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Социальная сфера</a:t>
                      </a:r>
                      <a:r>
                        <a:rPr lang="ru-RU" sz="1100" baseline="0" dirty="0" smtClean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 (компенсационные выплаты)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100" baseline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352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1 725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-27%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86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Группа 49"/>
          <p:cNvGrpSpPr/>
          <p:nvPr/>
        </p:nvGrpSpPr>
        <p:grpSpPr>
          <a:xfrm>
            <a:off x="299446" y="2100562"/>
            <a:ext cx="4734929" cy="823101"/>
            <a:chOff x="1261165" y="7200794"/>
            <a:chExt cx="4578859" cy="4069574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1261165" y="7200794"/>
              <a:ext cx="713505" cy="171740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85997" tIns="42999" rIns="85997" bIns="42999">
              <a:spAutoFit/>
            </a:bodyPr>
            <a:lstStyle/>
            <a:p>
              <a:pPr algn="ctr" defTabSz="860222">
                <a:defRPr/>
              </a:pPr>
              <a:endParaRPr lang="ru-RU" sz="1693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F81BD"/>
                </a:solidFill>
                <a:latin typeface="Arial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024172" y="8074780"/>
              <a:ext cx="3815852" cy="3195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60222">
                <a:defRPr/>
              </a:pPr>
              <a:r>
                <a:rPr lang="ru-RU" sz="1200" kern="0" dirty="0" smtClean="0">
                  <a:solidFill>
                    <a:srgbClr val="1F497D"/>
                  </a:solidFill>
                  <a:latin typeface="Arial"/>
                </a:rPr>
                <a:t>гражданина </a:t>
              </a:r>
              <a:r>
                <a:rPr lang="ru-RU" sz="1200" kern="0" dirty="0">
                  <a:solidFill>
                    <a:srgbClr val="1F497D"/>
                  </a:solidFill>
                  <a:latin typeface="Arial"/>
                </a:rPr>
                <a:t>принято с использованием </a:t>
              </a:r>
            </a:p>
            <a:p>
              <a:pPr algn="ctr" defTabSz="860222">
                <a:defRPr/>
              </a:pPr>
              <a:r>
                <a:rPr lang="ru-RU" sz="1200" kern="0" dirty="0">
                  <a:solidFill>
                    <a:srgbClr val="1F497D"/>
                  </a:solidFill>
                  <a:latin typeface="Arial"/>
                </a:rPr>
                <a:t>специальных технических средств связи </a:t>
              </a:r>
            </a:p>
            <a:p>
              <a:pPr algn="ctr" defTabSz="860222">
                <a:defRPr/>
              </a:pPr>
              <a:r>
                <a:rPr lang="ru-RU" sz="1200" kern="0" dirty="0">
                  <a:solidFill>
                    <a:srgbClr val="1F497D"/>
                  </a:solidFill>
                  <a:latin typeface="Arial"/>
                </a:rPr>
                <a:t> (телефонные  средства связи, ВКС)</a:t>
              </a: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1514397" y="8563351"/>
              <a:ext cx="806008" cy="195105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85997" tIns="42999" rIns="85997" bIns="42999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860222">
                <a:defRPr/>
              </a:pPr>
              <a:r>
                <a:rPr lang="ru-RU" sz="2000" b="1" dirty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1632</a:t>
              </a: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454177" y="1253774"/>
            <a:ext cx="1000439" cy="563891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60222">
              <a:defRPr/>
            </a:pPr>
            <a:r>
              <a:rPr lang="ru-RU" sz="200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237</a:t>
            </a:r>
          </a:p>
          <a:p>
            <a:pPr algn="ctr" defTabSz="860222">
              <a:defRPr/>
            </a:pPr>
            <a:r>
              <a:rPr lang="ru-RU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</a:t>
            </a:r>
            <a:endParaRPr lang="ru-RU" b="1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40569" y="1274733"/>
            <a:ext cx="3733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80420">
              <a:defRPr/>
            </a:pPr>
            <a:r>
              <a:rPr lang="ru-RU" sz="1200" kern="0" dirty="0">
                <a:solidFill>
                  <a:srgbClr val="1F497D"/>
                </a:solidFill>
                <a:latin typeface="Arial"/>
              </a:rPr>
              <a:t>принято на личном приеме должностными лицами МЧС России в Общественной приемной МЧС России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561305" y="3277147"/>
            <a:ext cx="4183469" cy="1760484"/>
            <a:chOff x="853899" y="4503317"/>
            <a:chExt cx="5676486" cy="1488825"/>
          </a:xfrm>
        </p:grpSpPr>
        <p:sp>
          <p:nvSpPr>
            <p:cNvPr id="18" name="TextBox 17"/>
            <p:cNvSpPr txBox="1"/>
            <p:nvPr/>
          </p:nvSpPr>
          <p:spPr>
            <a:xfrm>
              <a:off x="1888692" y="4503317"/>
              <a:ext cx="4536875" cy="390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860222">
                <a:defRPr/>
              </a:pPr>
              <a:r>
                <a:rPr lang="ru-RU" sz="1200" kern="0" dirty="0">
                  <a:solidFill>
                    <a:srgbClr val="1F497D"/>
                  </a:solidFill>
                  <a:latin typeface="Arial"/>
                </a:rPr>
                <a:t>по вопросам  порядка рассмотрения и статуса обращений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853899" y="4539324"/>
              <a:ext cx="1117982" cy="33372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85997" tIns="42999" rIns="85997" bIns="42999">
              <a:spAutoFit/>
            </a:bodyPr>
            <a:lstStyle/>
            <a:p>
              <a:pPr algn="ctr" defTabSz="860222">
                <a:defRPr/>
              </a:pPr>
              <a:r>
                <a:rPr lang="ru-RU" sz="2000" b="1" dirty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1280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83146" y="5073360"/>
              <a:ext cx="905546" cy="33372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85997" tIns="42999" rIns="85997" bIns="42999">
              <a:spAutoFit/>
            </a:bodyPr>
            <a:lstStyle/>
            <a:p>
              <a:pPr algn="ctr" defTabSz="860222">
                <a:defRPr/>
              </a:pPr>
              <a:r>
                <a:rPr lang="ru-RU" sz="2000" b="1" dirty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184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88692" y="5710641"/>
              <a:ext cx="4641693" cy="234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860222">
                <a:defRPr/>
              </a:pPr>
              <a:r>
                <a:rPr lang="ru-RU" sz="1200" kern="0" dirty="0">
                  <a:solidFill>
                    <a:srgbClr val="1F497D"/>
                  </a:solidFill>
                  <a:latin typeface="Arial"/>
                </a:rPr>
                <a:t>по вопросам чрезвычайных ситуаций 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989665" y="5658421"/>
              <a:ext cx="982216" cy="33372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85997" tIns="42999" rIns="85997" bIns="42999">
              <a:spAutoFit/>
            </a:bodyPr>
            <a:lstStyle/>
            <a:p>
              <a:pPr algn="ctr" defTabSz="860222">
                <a:defRPr/>
              </a:pPr>
              <a:r>
                <a:rPr lang="ru-RU" sz="2000" b="1" dirty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128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76072" y="5058699"/>
              <a:ext cx="4536877" cy="234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860222">
                <a:defRPr/>
              </a:pPr>
              <a:r>
                <a:rPr lang="ru-RU" sz="1200" kern="0" dirty="0">
                  <a:solidFill>
                    <a:srgbClr val="1F497D"/>
                  </a:solidFill>
                  <a:latin typeface="Arial"/>
                </a:rPr>
                <a:t>по вопросам записи на личный прием</a:t>
              </a:r>
            </a:p>
          </p:txBody>
        </p:sp>
      </p:grpSp>
      <p:cxnSp>
        <p:nvCxnSpPr>
          <p:cNvPr id="46" name="Прямая соединительная линия 45"/>
          <p:cNvCxnSpPr/>
          <p:nvPr/>
        </p:nvCxnSpPr>
        <p:spPr>
          <a:xfrm>
            <a:off x="598943" y="1247675"/>
            <a:ext cx="4288069" cy="9963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pic>
        <p:nvPicPr>
          <p:cNvPr id="52" name="Рисунок 5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215" y="78882"/>
            <a:ext cx="472075" cy="62091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3" name="TextBox 52"/>
          <p:cNvSpPr txBox="1"/>
          <p:nvPr/>
        </p:nvSpPr>
        <p:spPr>
          <a:xfrm>
            <a:off x="1172865" y="73353"/>
            <a:ext cx="765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0222">
              <a:defRPr/>
            </a:pP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Сведения о личном приеме г</a:t>
            </a:r>
            <a:r>
              <a:rPr lang="ru-RU" sz="1400" b="1" dirty="0">
                <a:solidFill>
                  <a:srgbClr val="DEA04E"/>
                </a:solidFill>
                <a:latin typeface="Arial"/>
                <a:cs typeface="Arial" panose="020B0604020202020204" pitchFamily="34" charset="0"/>
                <a:sym typeface="Calibri"/>
              </a:rPr>
              <a:t>раждан должностными лицами МЧС России, территориальных органов МЧС России</a:t>
            </a:r>
            <a:endParaRPr lang="ru-RU" sz="1400" b="1" dirty="0">
              <a:solidFill>
                <a:srgbClr val="1F497D"/>
              </a:solidFill>
              <a:latin typeface="Myriad Pro Light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329103" y="763104"/>
            <a:ext cx="9144000" cy="19316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55" name="Номер слайда 3"/>
          <p:cNvSpPr txBox="1">
            <a:spLocks/>
          </p:cNvSpPr>
          <p:nvPr/>
        </p:nvSpPr>
        <p:spPr>
          <a:xfrm>
            <a:off x="9177255" y="3500"/>
            <a:ext cx="345783" cy="411695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 defTabSz="1298713">
              <a:defRPr/>
            </a:pPr>
            <a:r>
              <a:rPr lang="ru-RU" sz="1787" b="1" dirty="0" smtClean="0">
                <a:solidFill>
                  <a:srgbClr val="FFFFFF"/>
                </a:solidFill>
                <a:latin typeface="Arial"/>
              </a:rPr>
              <a:t>8</a:t>
            </a:r>
            <a:endParaRPr lang="ru-RU" sz="1787" b="1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flipV="1">
            <a:off x="403597" y="2895476"/>
            <a:ext cx="4445666" cy="114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5107835" y="825620"/>
            <a:ext cx="4485" cy="5854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438305" y="1992973"/>
            <a:ext cx="1953108" cy="266385"/>
          </a:xfrm>
          <a:prstGeom prst="rect">
            <a:avLst/>
          </a:prstGeom>
        </p:spPr>
        <p:txBody>
          <a:bodyPr wrap="square" lIns="120427" tIns="60213" rIns="120427" bIns="60213">
            <a:spAutoFit/>
          </a:bodyPr>
          <a:lstStyle/>
          <a:p>
            <a:pPr defTabSz="1161833">
              <a:defRPr/>
            </a:pPr>
            <a:r>
              <a:rPr lang="ru-RU" sz="941" dirty="0">
                <a:solidFill>
                  <a:srgbClr val="1F497D"/>
                </a:solidFill>
                <a:latin typeface="Arial"/>
              </a:rPr>
              <a:t>(2022 г.- </a:t>
            </a:r>
            <a:r>
              <a:rPr lang="ru-RU" sz="94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145</a:t>
            </a:r>
            <a:r>
              <a:rPr lang="ru-RU" sz="941" dirty="0">
                <a:solidFill>
                  <a:srgbClr val="1F497D"/>
                </a:solidFill>
                <a:latin typeface="Arial"/>
              </a:rPr>
              <a:t>)</a:t>
            </a:r>
          </a:p>
        </p:txBody>
      </p:sp>
      <p:sp>
        <p:nvSpPr>
          <p:cNvPr id="59" name="Freeform 8"/>
          <p:cNvSpPr>
            <a:spLocks noChangeAspect="1"/>
          </p:cNvSpPr>
          <p:nvPr/>
        </p:nvSpPr>
        <p:spPr bwMode="gray">
          <a:xfrm rot="10800000">
            <a:off x="395730" y="1770945"/>
            <a:ext cx="233327" cy="268916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86019" tIns="43010" rIns="86019" bIns="4301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1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0136">
              <a:defRPr/>
            </a:pPr>
            <a:endParaRPr lang="en-US" sz="1787" dirty="0">
              <a:solidFill>
                <a:srgbClr val="F79646">
                  <a:lumMod val="75000"/>
                </a:srgbClr>
              </a:solid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9801" y="1783548"/>
            <a:ext cx="866131" cy="237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61833">
              <a:defRPr/>
            </a:pPr>
            <a:r>
              <a:rPr lang="ru-RU" sz="941" b="1" dirty="0">
                <a:solidFill>
                  <a:srgbClr val="1F497D"/>
                </a:solidFill>
                <a:latin typeface="Arial"/>
              </a:rPr>
              <a:t>63%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482227" y="5250611"/>
            <a:ext cx="1170282" cy="39461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/>
          <a:p>
            <a:pPr algn="ctr" defTabSz="860222">
              <a:defRPr/>
            </a:pPr>
            <a:r>
              <a:rPr lang="ru-RU" sz="200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340569" y="5238948"/>
            <a:ext cx="335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60222">
              <a:defRPr/>
            </a:pPr>
            <a:r>
              <a:rPr lang="ru-RU" sz="1200" kern="0" dirty="0">
                <a:solidFill>
                  <a:srgbClr val="1F497D"/>
                </a:solidFill>
                <a:latin typeface="Arial"/>
              </a:rPr>
              <a:t>по вопросам СВО (эвакуация, оказание помощи и др.)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10409" y="1279005"/>
            <a:ext cx="28461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60222"/>
            <a:r>
              <a:rPr lang="ru-RU" sz="1100" kern="0" dirty="0" smtClean="0">
                <a:solidFill>
                  <a:srgbClr val="1F497D"/>
                </a:solidFill>
                <a:latin typeface="Arial"/>
              </a:rPr>
              <a:t>принято </a:t>
            </a:r>
            <a:r>
              <a:rPr lang="ru-RU" sz="1100" kern="0" dirty="0">
                <a:solidFill>
                  <a:srgbClr val="1F497D"/>
                </a:solidFill>
                <a:latin typeface="Arial"/>
              </a:rPr>
              <a:t>должностными лицами территориальных органов </a:t>
            </a:r>
            <a:br>
              <a:rPr lang="ru-RU" sz="1100" kern="0" dirty="0">
                <a:solidFill>
                  <a:srgbClr val="1F497D"/>
                </a:solidFill>
                <a:latin typeface="Arial"/>
              </a:rPr>
            </a:br>
            <a:r>
              <a:rPr lang="ru-RU" sz="1100" kern="0" dirty="0">
                <a:solidFill>
                  <a:srgbClr val="1F497D"/>
                </a:solidFill>
                <a:latin typeface="Arial"/>
              </a:rPr>
              <a:t>МЧС России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5123947" y="1240857"/>
            <a:ext cx="1387112" cy="579280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matte"/>
        </p:spPr>
        <p:txBody>
          <a:bodyPr wrap="square" lIns="85997" tIns="42999" rIns="85997" bIns="42999">
            <a:spAutoFit/>
          </a:bodyPr>
          <a:lstStyle/>
          <a:p>
            <a:pPr algn="ctr" defTabSz="860222"/>
            <a:r>
              <a:rPr lang="ru-RU" sz="1881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/>
              </a:rPr>
              <a:t> </a:t>
            </a:r>
            <a:r>
              <a:rPr lang="ru-RU" sz="200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21732</a:t>
            </a:r>
            <a:endParaRPr lang="en-US" sz="2000" b="1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860222"/>
            <a:r>
              <a:rPr lang="ru-RU" sz="120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гражданина</a:t>
            </a: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flipV="1">
            <a:off x="5318149" y="1202081"/>
            <a:ext cx="3978889" cy="29273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83" name="Прямая соединительная линия 82"/>
          <p:cNvCxnSpPr/>
          <p:nvPr/>
        </p:nvCxnSpPr>
        <p:spPr>
          <a:xfrm flipV="1">
            <a:off x="5280427" y="2000696"/>
            <a:ext cx="3909249" cy="88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5126325" y="2259355"/>
            <a:ext cx="1100071" cy="39461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60222"/>
            <a:r>
              <a:rPr lang="ru-RU" sz="200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17249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211479" y="2299369"/>
            <a:ext cx="29657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60222"/>
            <a:r>
              <a:rPr lang="ru-RU" sz="1000" dirty="0">
                <a:solidFill>
                  <a:srgbClr val="1F497D">
                    <a:lumMod val="75000"/>
                  </a:srgbClr>
                </a:solidFill>
              </a:rPr>
              <a:t>- сотрудниками территориальных отделов надзорной деятельности и профилактической работы по вопросам пожарной безопасности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5344659" y="4358017"/>
            <a:ext cx="810389" cy="39461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60222"/>
            <a:r>
              <a:rPr lang="ru-RU" sz="200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1598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20844" y="4427765"/>
            <a:ext cx="30388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 algn="just" defTabSz="860222">
              <a:buFontTx/>
              <a:buChar char="-"/>
            </a:pPr>
            <a:r>
              <a:rPr lang="ru-RU" sz="1000" dirty="0">
                <a:solidFill>
                  <a:srgbClr val="1F497D">
                    <a:lumMod val="75000"/>
                  </a:srgbClr>
                </a:solidFill>
                <a:latin typeface="Arial"/>
              </a:rPr>
              <a:t>руководством территориальных органов </a:t>
            </a:r>
          </a:p>
          <a:p>
            <a:pPr algn="just" defTabSz="860222"/>
            <a:r>
              <a:rPr lang="ru-RU" sz="1000" dirty="0">
                <a:solidFill>
                  <a:srgbClr val="1F497D">
                    <a:lumMod val="75000"/>
                  </a:srgbClr>
                </a:solidFill>
                <a:latin typeface="Arial"/>
              </a:rPr>
              <a:t>МЧС России.</a:t>
            </a:r>
          </a:p>
          <a:p>
            <a:pPr algn="just" defTabSz="860222"/>
            <a:r>
              <a:rPr lang="ru-RU" sz="1000" dirty="0">
                <a:solidFill>
                  <a:srgbClr val="1F497D">
                    <a:lumMod val="75000"/>
                  </a:srgbClr>
                </a:solidFill>
                <a:latin typeface="Arial"/>
              </a:rPr>
              <a:t>     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201157" y="3432930"/>
            <a:ext cx="1072008" cy="39461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60222"/>
            <a:r>
              <a:rPr lang="ru-RU" sz="200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2753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5333137" y="5657806"/>
            <a:ext cx="924872" cy="39461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60222"/>
            <a:r>
              <a:rPr lang="ru-RU" sz="200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132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310409" y="5578115"/>
            <a:ext cx="30603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60222"/>
            <a:r>
              <a:rPr lang="ru-RU" sz="1000" dirty="0">
                <a:solidFill>
                  <a:srgbClr val="1F497D">
                    <a:lumMod val="75000"/>
                  </a:srgbClr>
                </a:solidFill>
                <a:latin typeface="Arial"/>
              </a:rPr>
              <a:t>- начальниками ГУ МЧС России по субъектам РФ в приемных Президента Российской Федерации в Федеральных округах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205971" y="3446814"/>
            <a:ext cx="2947051" cy="698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60222"/>
            <a:r>
              <a:rPr lang="ru-RU" sz="1000" dirty="0">
                <a:solidFill>
                  <a:srgbClr val="1F497D">
                    <a:lumMod val="75000"/>
                  </a:srgbClr>
                </a:solidFill>
                <a:latin typeface="Arial"/>
              </a:rPr>
              <a:t>- сотрудниками групп (отделений) по работе с обращениями граждан </a:t>
            </a:r>
            <a:r>
              <a:rPr lang="ru-RU" sz="1000" dirty="0">
                <a:solidFill>
                  <a:srgbClr val="1F497D">
                    <a:lumMod val="75000"/>
                  </a:srgbClr>
                </a:solidFill>
              </a:rPr>
              <a:t>ГУ МЧС России по субъектам Российской Федерации</a:t>
            </a:r>
            <a:endParaRPr lang="ru-RU" sz="1000" cap="all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60222"/>
            <a:r>
              <a:rPr lang="ru-RU" sz="941" dirty="0">
                <a:solidFill>
                  <a:srgbClr val="1F497D">
                    <a:lumMod val="75000"/>
                  </a:srgbClr>
                </a:solidFill>
                <a:latin typeface="Arial"/>
              </a:rPr>
              <a:t>  </a:t>
            </a:r>
            <a:endParaRPr lang="ru-RU" sz="941" cap="all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11838" y="898523"/>
            <a:ext cx="4850322" cy="266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0222">
              <a:defRPr/>
            </a:pPr>
            <a:r>
              <a:rPr lang="ru-RU" sz="1129" b="1" dirty="0">
                <a:solidFill>
                  <a:srgbClr val="4F81BD">
                    <a:lumMod val="75000"/>
                  </a:srgbClr>
                </a:solidFill>
                <a:latin typeface="Arial"/>
              </a:rPr>
              <a:t>Личный прием граждан в Общественной приемной МЧС России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031774" y="804738"/>
            <a:ext cx="4406546" cy="439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0222">
              <a:defRPr/>
            </a:pPr>
            <a:r>
              <a:rPr lang="ru-RU" sz="1129" b="1" dirty="0">
                <a:solidFill>
                  <a:srgbClr val="4F81BD">
                    <a:lumMod val="75000"/>
                  </a:srgbClr>
                </a:solidFill>
                <a:latin typeface="Arial"/>
              </a:rPr>
              <a:t>Личный прием граждан должностными лицами территориальных органов МЧС России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V="1">
            <a:off x="311843" y="2236674"/>
            <a:ext cx="4629185" cy="37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6072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4" y="510577"/>
            <a:ext cx="1700526" cy="17005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44755" y="3918029"/>
            <a:ext cx="21987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Сибирский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 –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5204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Центральный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 –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4879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Приволжский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 –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1941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Южный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 –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1864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937" y="5847599"/>
            <a:ext cx="737774" cy="66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5234" y="28226"/>
            <a:ext cx="458017" cy="640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-1283664" y="131206"/>
            <a:ext cx="12087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Сведения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 итогах работы телефонов доверия МЧС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России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DEA0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0" y="665793"/>
            <a:ext cx="9719637" cy="3927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12" name="Номер слайда 3"/>
          <p:cNvSpPr txBox="1">
            <a:spLocks/>
          </p:cNvSpPr>
          <p:nvPr/>
        </p:nvSpPr>
        <p:spPr>
          <a:xfrm>
            <a:off x="9211157" y="9416"/>
            <a:ext cx="345783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t>9                                                   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23870" y="688329"/>
            <a:ext cx="52168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20736</a:t>
            </a:r>
            <a:r>
              <a:rPr kumimoji="0" lang="ru-RU" sz="14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звонков </a:t>
            </a: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принято по телефонам 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доверия МЧС </a:t>
            </a: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России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2901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звонок принят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оперативной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дежурной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сменой ГУ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НЦУКС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17835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звонка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принято оперативной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дежурной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сменой ЦУКС ГУ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95905" y="761645"/>
            <a:ext cx="3204981" cy="954107"/>
          </a:xfrm>
          <a:prstGeom prst="rect">
            <a:avLst/>
          </a:prstGeom>
          <a:ln w="222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4707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зарегистрированы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СЭД и рассмотрены;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16029 -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даны разъяснения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процессе разговора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7642" y="2501796"/>
            <a:ext cx="870640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7733" y="2348755"/>
            <a:ext cx="4850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Тематика звонков, поступивших на телефоны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доверия МЧС России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27581" y="5788498"/>
            <a:ext cx="24487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Первичные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7675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Анонимные                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5907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Коллективные           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360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Повторные                    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98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344" y="1978100"/>
            <a:ext cx="1660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+7 (495) 400-99-99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450297"/>
              </p:ext>
            </p:extLst>
          </p:nvPr>
        </p:nvGraphicFramePr>
        <p:xfrm>
          <a:off x="158814" y="2763406"/>
          <a:ext cx="4526964" cy="3836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7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Работа противопожарной службы и соблюдение </a:t>
                      </a:r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требований </a:t>
                      </a:r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пожарной безопасности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6216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3743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Вопросы связанные с рассмотрением обращений граждан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521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Предупреждение чрезвычайных ситуаций природного и техногенного характера, </a:t>
                      </a:r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ликвидации </a:t>
                      </a:r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последствий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Информация и информатизация (архивные данные)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569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4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Деятельность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ГИМС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942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88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Гражданская оборона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218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Деятельность и принимаемые решения МЧС России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682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Здравоохранение. Физическая культура и спорт.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227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Противоправное поведение. Коррупция.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246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Трудовые отношения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190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Прохождение службы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121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Социальная сфера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475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Законодательство РФ. Исполнительное производство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205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Жилищные вопросы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214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Наука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Вопросы, не входящие в компетенцию МЧС России</a:t>
                      </a:r>
                    </a:p>
                  </a:txBody>
                  <a:tcPr marL="8960" marR="896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436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92038" y="5913317"/>
            <a:ext cx="728686" cy="47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1939531" y="1589122"/>
            <a:ext cx="4277326" cy="89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58814" y="2643839"/>
            <a:ext cx="4674902" cy="8245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sp>
        <p:nvSpPr>
          <p:cNvPr id="31" name="Прямоугольник 30"/>
          <p:cNvSpPr/>
          <p:nvPr/>
        </p:nvSpPr>
        <p:spPr>
          <a:xfrm>
            <a:off x="5183848" y="2164089"/>
            <a:ext cx="4536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Количество звонков, принятых на телефоны доверия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МЧС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России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федеральным округам Российской Федерации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5074842" y="2681296"/>
            <a:ext cx="4488330" cy="8740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sp>
        <p:nvSpPr>
          <p:cNvPr id="42" name="Прямоугольник 41"/>
          <p:cNvSpPr/>
          <p:nvPr/>
        </p:nvSpPr>
        <p:spPr>
          <a:xfrm>
            <a:off x="4833716" y="5116997"/>
            <a:ext cx="4536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Количество звонков, принятых на телефоны доверия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МЧС России по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категориям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940674" y="3863298"/>
            <a:ext cx="24487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Северо-Западный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 –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737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Дальневосточный ФО –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Северо-Кавказский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 –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603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Уральский ФО – 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2183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242" y="2799064"/>
            <a:ext cx="2172506" cy="106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Стрелка вправо 27"/>
          <p:cNvSpPr/>
          <p:nvPr/>
        </p:nvSpPr>
        <p:spPr>
          <a:xfrm>
            <a:off x="5897409" y="913089"/>
            <a:ext cx="652477" cy="243029"/>
          </a:xfrm>
          <a:prstGeom prst="rightArrow">
            <a:avLst/>
          </a:prstGeom>
          <a:solidFill>
            <a:schemeClr val="accent1">
              <a:alpha val="57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988125" y="5569922"/>
            <a:ext cx="4488330" cy="8740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23200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>
            <a:alpha val="57000"/>
          </a:srgbClr>
        </a:solidFill>
        <a:ln w="6350">
          <a:solidFill>
            <a:schemeClr val="tx1"/>
          </a:solidFill>
        </a:ln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227950</TotalTime>
  <Words>2023</Words>
  <Application>Microsoft Office PowerPoint</Application>
  <PresentationFormat>Произвольный</PresentationFormat>
  <Paragraphs>479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10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Myriad Pro</vt:lpstr>
      <vt:lpstr>Myriad Pro Cond</vt:lpstr>
      <vt:lpstr>Myriad Pro Light</vt:lpstr>
      <vt:lpstr>Times New Roman</vt:lpstr>
      <vt:lpstr>Тема Office</vt:lpstr>
      <vt:lpstr>1_Тема Office</vt:lpstr>
      <vt:lpstr>3_Тема Office</vt:lpstr>
      <vt:lpstr>4_Тема Office</vt:lpstr>
      <vt:lpstr>6_Тема Office</vt:lpstr>
      <vt:lpstr>5_Тема Office</vt:lpstr>
      <vt:lpstr>8_Тема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Тематика обращений граждан и организаций, поступивших  и рассмотренных в МЧС России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**Начальник отдела - Мохова Ю. В.</dc:creator>
  <cp:lastModifiedBy>Советник - Ксенофонтова Е.В.</cp:lastModifiedBy>
  <cp:revision>4185</cp:revision>
  <cp:lastPrinted>2024-04-02T06:08:04Z</cp:lastPrinted>
  <dcterms:created xsi:type="dcterms:W3CDTF">2019-07-30T12:41:22Z</dcterms:created>
  <dcterms:modified xsi:type="dcterms:W3CDTF">2024-04-02T07:49:37Z</dcterms:modified>
</cp:coreProperties>
</file>