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  <p:sldMasterId id="2147483772" r:id="rId2"/>
    <p:sldMasterId id="2147483824" r:id="rId3"/>
    <p:sldMasterId id="2147483864" r:id="rId4"/>
    <p:sldMasterId id="2147483906" r:id="rId5"/>
    <p:sldMasterId id="2147483930" r:id="rId6"/>
    <p:sldMasterId id="2147483942" r:id="rId7"/>
  </p:sldMasterIdLst>
  <p:notesMasterIdLst>
    <p:notesMasterId r:id="rId19"/>
  </p:notesMasterIdLst>
  <p:handoutMasterIdLst>
    <p:handoutMasterId r:id="rId20"/>
  </p:handoutMasterIdLst>
  <p:sldIdLst>
    <p:sldId id="681" r:id="rId8"/>
    <p:sldId id="714" r:id="rId9"/>
    <p:sldId id="739" r:id="rId10"/>
    <p:sldId id="746" r:id="rId11"/>
    <p:sldId id="581" r:id="rId12"/>
    <p:sldId id="704" r:id="rId13"/>
    <p:sldId id="747" r:id="rId14"/>
    <p:sldId id="742" r:id="rId15"/>
    <p:sldId id="622" r:id="rId16"/>
    <p:sldId id="738" r:id="rId17"/>
    <p:sldId id="748" r:id="rId18"/>
  </p:sldIdLst>
  <p:sldSz cx="9720263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AF839-1D74-45E8-AE81-0601E28EB65B}">
          <p14:sldIdLst>
            <p14:sldId id="681"/>
            <p14:sldId id="714"/>
            <p14:sldId id="739"/>
            <p14:sldId id="746"/>
            <p14:sldId id="581"/>
            <p14:sldId id="704"/>
            <p14:sldId id="747"/>
            <p14:sldId id="742"/>
            <p14:sldId id="622"/>
            <p14:sldId id="738"/>
            <p14:sldId id="7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ветник - Ксенофонтова Е.В." initials="С-К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04E"/>
    <a:srgbClr val="EC8F12"/>
    <a:srgbClr val="00CC00"/>
    <a:srgbClr val="C40000"/>
    <a:srgbClr val="FF0000"/>
    <a:srgbClr val="003300"/>
    <a:srgbClr val="EA6136"/>
    <a:srgbClr val="FF99FF"/>
    <a:srgbClr val="995F2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535" autoAdjust="0"/>
  </p:normalViewPr>
  <p:slideViewPr>
    <p:cSldViewPr snapToGrid="0">
      <p:cViewPr>
        <p:scale>
          <a:sx n="82" d="100"/>
          <a:sy n="82" d="100"/>
        </p:scale>
        <p:origin x="2088" y="744"/>
      </p:cViewPr>
      <p:guideLst>
        <p:guide orient="horz" pos="2205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5" y="6"/>
            <a:ext cx="4303314" cy="340265"/>
          </a:xfrm>
          <a:prstGeom prst="rect">
            <a:avLst/>
          </a:prstGeom>
        </p:spPr>
        <p:txBody>
          <a:bodyPr vert="horz" lIns="90950" tIns="45488" rIns="90950" bIns="454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624" y="6"/>
            <a:ext cx="4303314" cy="340265"/>
          </a:xfrm>
          <a:prstGeom prst="rect">
            <a:avLst/>
          </a:prstGeom>
        </p:spPr>
        <p:txBody>
          <a:bodyPr vert="horz" lIns="90950" tIns="45488" rIns="90950" bIns="45488" rtlCol="0"/>
          <a:lstStyle>
            <a:lvl1pPr algn="r">
              <a:defRPr sz="1200"/>
            </a:lvl1pPr>
          </a:lstStyle>
          <a:p>
            <a:fld id="{A39358AF-A23B-4914-AFF2-A0CC80A39971}" type="datetime1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5" y="6457411"/>
            <a:ext cx="4303314" cy="340265"/>
          </a:xfrm>
          <a:prstGeom prst="rect">
            <a:avLst/>
          </a:prstGeom>
        </p:spPr>
        <p:txBody>
          <a:bodyPr vert="horz" lIns="90950" tIns="45488" rIns="90950" bIns="45488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624" y="6457411"/>
            <a:ext cx="4303314" cy="340265"/>
          </a:xfrm>
          <a:prstGeom prst="rect">
            <a:avLst/>
          </a:prstGeom>
        </p:spPr>
        <p:txBody>
          <a:bodyPr vert="horz" lIns="90950" tIns="45488" rIns="90950" bIns="45488" rtlCol="0" anchor="b"/>
          <a:lstStyle>
            <a:lvl1pPr algn="r">
              <a:defRPr sz="1200"/>
            </a:lvl1pPr>
          </a:lstStyle>
          <a:p>
            <a:fld id="{B1F43F12-CEA0-4E3A-AFBF-A110B2F64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1" y="25"/>
            <a:ext cx="4302231" cy="341065"/>
          </a:xfrm>
          <a:prstGeom prst="rect">
            <a:avLst/>
          </a:prstGeom>
        </p:spPr>
        <p:txBody>
          <a:bodyPr vert="horz" lIns="90950" tIns="45488" rIns="90950" bIns="454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79" y="25"/>
            <a:ext cx="4302231" cy="341065"/>
          </a:xfrm>
          <a:prstGeom prst="rect">
            <a:avLst/>
          </a:prstGeom>
        </p:spPr>
        <p:txBody>
          <a:bodyPr vert="horz" lIns="90950" tIns="45488" rIns="90950" bIns="45488" rtlCol="0"/>
          <a:lstStyle>
            <a:lvl1pPr algn="r">
              <a:defRPr sz="1200"/>
            </a:lvl1pPr>
          </a:lstStyle>
          <a:p>
            <a:fld id="{7FC5EB5F-4EFB-4245-9D81-7DD1B392E0A1}" type="datetime1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36925" y="849313"/>
            <a:ext cx="32543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0" tIns="45488" rIns="90950" bIns="454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92"/>
            <a:ext cx="7942580" cy="2676587"/>
          </a:xfrm>
          <a:prstGeom prst="rect">
            <a:avLst/>
          </a:prstGeom>
        </p:spPr>
        <p:txBody>
          <a:bodyPr vert="horz" lIns="90950" tIns="45488" rIns="90950" bIns="454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1" y="6456623"/>
            <a:ext cx="4302231" cy="341063"/>
          </a:xfrm>
          <a:prstGeom prst="rect">
            <a:avLst/>
          </a:prstGeom>
        </p:spPr>
        <p:txBody>
          <a:bodyPr vert="horz" lIns="90950" tIns="45488" rIns="90950" bIns="45488" rtlCol="0" anchor="b"/>
          <a:lstStyle>
            <a:lvl1pPr algn="l">
              <a:defRPr sz="1200"/>
            </a:lvl1pPr>
          </a:lstStyle>
          <a:p>
            <a:r>
              <a:rPr lang="ru-RU"/>
              <a:t>кузьменко р.в.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79" y="6456623"/>
            <a:ext cx="4302231" cy="341063"/>
          </a:xfrm>
          <a:prstGeom prst="rect">
            <a:avLst/>
          </a:prstGeom>
        </p:spPr>
        <p:txBody>
          <a:bodyPr vert="horz" lIns="90950" tIns="45488" rIns="90950" bIns="45488" rtlCol="0" anchor="b"/>
          <a:lstStyle>
            <a:lvl1pPr algn="r">
              <a:defRPr sz="1200"/>
            </a:lvl1pPr>
          </a:lstStyle>
          <a:p>
            <a:fld id="{7058A4AA-5C16-4AD0-A117-CB8A6D320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45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1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0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8" algn="l" defTabSz="914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38513" y="849313"/>
            <a:ext cx="32512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30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36925" y="849313"/>
            <a:ext cx="32543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4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36925" y="849313"/>
            <a:ext cx="32543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11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36925" y="849313"/>
            <a:ext cx="32543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96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38513" y="849313"/>
            <a:ext cx="32512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89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6450" y="760413"/>
            <a:ext cx="2913063" cy="2055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40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35" y="1122363"/>
            <a:ext cx="7290197" cy="2387600"/>
          </a:xfrm>
        </p:spPr>
        <p:txBody>
          <a:bodyPr anchor="b"/>
          <a:lstStyle>
            <a:lvl1pPr algn="ctr">
              <a:defRPr sz="47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035" y="3602038"/>
            <a:ext cx="7290197" cy="165576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545" indent="0" algn="ctr">
              <a:buNone/>
              <a:defRPr sz="1595"/>
            </a:lvl2pPr>
            <a:lvl3pPr marL="729090" indent="0" algn="ctr">
              <a:buNone/>
              <a:defRPr sz="1435"/>
            </a:lvl3pPr>
            <a:lvl4pPr marL="1093636" indent="0" algn="ctr">
              <a:buNone/>
              <a:defRPr sz="1276"/>
            </a:lvl4pPr>
            <a:lvl5pPr marL="1458180" indent="0" algn="ctr">
              <a:buNone/>
              <a:defRPr sz="1276"/>
            </a:lvl5pPr>
            <a:lvl6pPr marL="1822725" indent="0" algn="ctr">
              <a:buNone/>
              <a:defRPr sz="1276"/>
            </a:lvl6pPr>
            <a:lvl7pPr marL="2187270" indent="0" algn="ctr">
              <a:buNone/>
              <a:defRPr sz="1276"/>
            </a:lvl7pPr>
            <a:lvl8pPr marL="2551815" indent="0" algn="ctr">
              <a:buNone/>
              <a:defRPr sz="1276"/>
            </a:lvl8pPr>
            <a:lvl9pPr marL="2916360" indent="0" algn="ctr">
              <a:buNone/>
              <a:defRPr sz="127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C13-FED9-4C83-BC60-486E91BA2297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C082-1C0C-4D97-BD56-BA576506C117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071" y="365125"/>
            <a:ext cx="209593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277" y="365125"/>
            <a:ext cx="61662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7B3F-1C2B-4A32-9637-892EBCDDD6B3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7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61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29.05.2024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1337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8" y="4406954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8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29" lvl="0" indent="-220664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57" lvl="1" indent="-220664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84" lvl="2" indent="-220664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313" lvl="3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642" lvl="4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970" lvl="5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299" lvl="6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626" lvl="7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955" lvl="8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29.05.2024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5506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7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29.05.2024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7429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29.05.2024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945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9" y="273104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41681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57" lvl="1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84" lvl="2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313" lvl="3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642" lvl="4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970" lvl="5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299" lvl="6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626" lvl="7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955" lvl="8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29.05.2024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26669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29.05.2024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56883"/>
      </p:ext>
    </p:extLst>
  </p:cSld>
  <p:clrMapOvr>
    <a:masterClrMapping/>
  </p:clrMapOvr>
  <p:transition spd="slow">
    <p:wipe dir="r"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4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29.05.2024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2043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9" y="2106905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62" y="848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29.05.2024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9207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E170-E9A5-49AE-A992-075BE99D9F7C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8" y="6480687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7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15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2007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9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98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86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11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47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8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3008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30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82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4" y="30056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5" y="274682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2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2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9483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9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62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581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09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36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29.05.2024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55645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8" y="4406956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29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8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15158" lvl="0" indent="-207578" algn="l"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15">
                <a:solidFill>
                  <a:srgbClr val="888888"/>
                </a:solidFill>
              </a:defRPr>
            </a:lvl1pPr>
            <a:lvl2pPr marL="830315" lvl="1" indent="-207578" algn="l">
              <a:spcBef>
                <a:spcPts val="326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12">
                <a:solidFill>
                  <a:srgbClr val="888888"/>
                </a:solidFill>
              </a:defRPr>
            </a:lvl2pPr>
            <a:lvl3pPr marL="1245473" lvl="2" indent="-207578" algn="l"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78">
                <a:solidFill>
                  <a:srgbClr val="888888"/>
                </a:solidFill>
              </a:defRPr>
            </a:lvl3pPr>
            <a:lvl4pPr marL="1660631" lvl="3" indent="-207578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4pPr>
            <a:lvl5pPr marL="2075788" lvl="4" indent="-207578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5pPr>
            <a:lvl6pPr marL="2490946" lvl="5" indent="-207578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6pPr>
            <a:lvl7pPr marL="2906103" lvl="6" indent="-207578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7pPr>
            <a:lvl8pPr marL="3321260" lvl="7" indent="-207578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8pPr>
            <a:lvl9pPr marL="3736418" lvl="8" indent="-207578" algn="l"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29.05.2024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05791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8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369029" algn="l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53"/>
            </a:lvl1pPr>
            <a:lvl2pPr marL="830315" lvl="1" indent="-345906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150"/>
            </a:lvl2pPr>
            <a:lvl3pPr marL="1245473" lvl="2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3pPr>
            <a:lvl4pPr marL="1660631" lvl="3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12"/>
            </a:lvl4pPr>
            <a:lvl5pPr marL="2075788" lvl="4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12"/>
            </a:lvl5pPr>
            <a:lvl6pPr marL="2490946" lvl="5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6pPr>
            <a:lvl7pPr marL="2906103" lvl="6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7pPr>
            <a:lvl8pPr marL="3321260" lvl="7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8pPr>
            <a:lvl9pPr marL="3736418" lvl="8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5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369029" algn="l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53"/>
            </a:lvl1pPr>
            <a:lvl2pPr marL="830315" lvl="1" indent="-345906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150"/>
            </a:lvl2pPr>
            <a:lvl3pPr marL="1245473" lvl="2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3pPr>
            <a:lvl4pPr marL="1660631" lvl="3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12"/>
            </a:lvl4pPr>
            <a:lvl5pPr marL="2075788" lvl="4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12"/>
            </a:lvl5pPr>
            <a:lvl6pPr marL="2490946" lvl="5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6pPr>
            <a:lvl7pPr marL="2906103" lvl="6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7pPr>
            <a:lvl8pPr marL="3321260" lvl="7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8pPr>
            <a:lvl9pPr marL="3736418" lvl="8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12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29.05.2024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13125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DFB350-0FEF-4C27-8B54-BAA001998D3F}" type="datetime1">
              <a:rPr lang="ru-RU" smtClean="0"/>
              <a:t>29.05.2024</a:t>
            </a:fld>
            <a:endParaRPr lang="ru-RU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87151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1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9" y="273106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392093" algn="l"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9"/>
            </a:lvl1pPr>
            <a:lvl2pPr marL="830315" lvl="1" indent="-369029" algn="l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553"/>
            </a:lvl2pPr>
            <a:lvl3pPr marL="1245473" lvl="2" indent="-345906" algn="l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150"/>
            </a:lvl3pPr>
            <a:lvl4pPr marL="1660631" lvl="3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15"/>
            </a:lvl4pPr>
            <a:lvl5pPr marL="2075788" lvl="4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815"/>
            </a:lvl5pPr>
            <a:lvl6pPr marL="2490946" lvl="5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6pPr>
            <a:lvl7pPr marL="2906103" lvl="6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7pPr>
            <a:lvl8pPr marL="3321260" lvl="7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8pPr>
            <a:lvl9pPr marL="3736418" lvl="8" indent="-322900" algn="l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5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207578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77"/>
            </a:lvl1pPr>
            <a:lvl2pPr marL="830315" lvl="1" indent="-207578" algn="l"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75"/>
            </a:lvl2pPr>
            <a:lvl3pPr marL="1245473" lvl="2" indent="-207578" algn="l">
              <a:spcBef>
                <a:spcPts val="18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1"/>
            </a:lvl3pPr>
            <a:lvl4pPr marL="1660631" lvl="3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4pPr>
            <a:lvl5pPr marL="2075788" lvl="4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5pPr>
            <a:lvl6pPr marL="2490946" lvl="5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6pPr>
            <a:lvl7pPr marL="2906103" lvl="6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7pPr>
            <a:lvl8pPr marL="3321260" lvl="7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8pPr>
            <a:lvl9pPr marL="3736418" lvl="8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29.05.2024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0282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9" y="1709777"/>
            <a:ext cx="8383727" cy="2852737"/>
          </a:xfrm>
        </p:spPr>
        <p:txBody>
          <a:bodyPr anchor="b"/>
          <a:lstStyle>
            <a:lvl1pPr>
              <a:defRPr sz="47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209" y="4589502"/>
            <a:ext cx="8383727" cy="1500187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54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090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3pPr>
            <a:lvl4pPr marL="1093636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180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272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7270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181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6360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CE85-0221-45E8-A7EB-F63C72DE2B3C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62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1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58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8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5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207578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77"/>
            </a:lvl1pPr>
            <a:lvl2pPr marL="830315" lvl="1" indent="-207578" algn="l">
              <a:spcBef>
                <a:spcPts val="21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75"/>
            </a:lvl2pPr>
            <a:lvl3pPr marL="1245473" lvl="2" indent="-207578" algn="l">
              <a:spcBef>
                <a:spcPts val="18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1"/>
            </a:lvl3pPr>
            <a:lvl4pPr marL="1660631" lvl="3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4pPr>
            <a:lvl5pPr marL="2075788" lvl="4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5pPr>
            <a:lvl6pPr marL="2490946" lvl="5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6pPr>
            <a:lvl7pPr marL="2906103" lvl="6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7pPr>
            <a:lvl8pPr marL="3321260" lvl="7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8pPr>
            <a:lvl9pPr marL="3736418" lvl="8" indent="-207578" algn="l">
              <a:spcBef>
                <a:spcPts val="16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06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29.05.2024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14630"/>
      </p:ext>
    </p:extLst>
  </p:cSld>
  <p:clrMapOvr>
    <a:masterClrMapping/>
  </p:clrMapOvr>
  <p:transition spd="slow">
    <p:wipe dir="r"/>
  </p:transition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5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30315" lvl="1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45473" lvl="2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60631" lvl="3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075788" lvl="4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490946" lvl="5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6103" lvl="6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21260" lvl="7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6418" lvl="8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29.05.2024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47803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80" y="2106906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63" y="849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15158" lvl="0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30315" lvl="1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45473" lvl="2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60631" lvl="3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075788" lvl="4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490946" lvl="5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06103" lvl="6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321260" lvl="7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36418" lvl="8" indent="-311369" algn="l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29.05.2024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75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54280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9" y="6480689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19233">
              <a:defRPr sz="127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00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4" tIns="39601" rIns="79204" bIns="39601" rtlCol="0" anchor="ctr"/>
          <a:lstStyle/>
          <a:p>
            <a:pPr algn="ctr" defTabSz="792076" fontAlgn="base">
              <a:spcBef>
                <a:spcPct val="0"/>
              </a:spcBef>
              <a:spcAft>
                <a:spcPct val="0"/>
              </a:spcAft>
            </a:pPr>
            <a:endParaRPr lang="ru-RU" sz="1478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9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612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612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478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30072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80" tIns="28590" rIns="57180" bIns="28590" rtlCol="0" anchor="ctr"/>
          <a:lstStyle/>
          <a:p>
            <a:pPr algn="ctr" defTabSz="571839" fontAlgn="base">
              <a:spcBef>
                <a:spcPct val="0"/>
              </a:spcBef>
              <a:spcAft>
                <a:spcPct val="0"/>
              </a:spcAft>
            </a:pPr>
            <a:endParaRPr lang="ru-RU" sz="1075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10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874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11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06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599270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8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946" tIns="34473" rIns="68946" bIns="34473" rtlCol="0" anchor="ctr"/>
          <a:lstStyle/>
          <a:p>
            <a:pPr algn="ctr" defTabSz="689541"/>
            <a:endParaRPr lang="ru-RU" sz="1007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30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84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06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5" y="30058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5" y="274684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2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2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20545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7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61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52244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8" y="4406954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8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29" lvl="0" indent="-220664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57" lvl="1" indent="-220664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84" lvl="2" indent="-220664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313" lvl="3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642" lvl="4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970" lvl="5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299" lvl="6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626" lvl="7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955" lvl="8" indent="-220664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8171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268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0883" y="1825625"/>
            <a:ext cx="41311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7A42-6A36-48DA-825D-47FBB5718B33}" type="datetime1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2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7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57" lvl="1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84" lvl="2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39853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9" y="273104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416810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57" lvl="1" indent="-392292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84" lvl="2" indent="-36771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313" lvl="3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642" lvl="4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970" lvl="5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299" lvl="6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626" lvl="7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955" lvl="8" indent="-343255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99071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22066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57" lvl="1" indent="-220664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84" lvl="2" indent="-220664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313" lvl="3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642" lvl="4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970" lvl="5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299" lvl="6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626" lvl="7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955" lvl="8" indent="-220664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16064"/>
      </p:ext>
    </p:extLst>
  </p:cSld>
  <p:clrMapOvr>
    <a:masterClrMapping/>
  </p:clrMapOvr>
  <p:transition spd="slow">
    <p:wipe dir="r"/>
  </p:transition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4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79155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9" y="2106905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62" y="848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29" lvl="0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57" lvl="1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84" lvl="2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313" lvl="3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642" lvl="4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970" lvl="5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299" lvl="6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626" lvl="7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955" lvl="8" indent="-330997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49660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8" y="6480687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7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51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2007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9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/>
              <a:pPr/>
              <a:t>‹#›</a:t>
            </a:fld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98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86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/>
              <a:pPr/>
              <a:t>‹#›</a:t>
            </a:fld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11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47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8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3008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30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82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4" y="30056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5" y="274682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>
                <a:solidFill>
                  <a:srgbClr val="000000"/>
                </a:solidFill>
              </a:rPr>
              <a:pPr/>
              <a:t>29.05.2024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2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2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601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6" y="365129"/>
            <a:ext cx="838372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35" y="1681163"/>
            <a:ext cx="4112126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45" indent="0">
              <a:buNone/>
              <a:defRPr sz="1595" b="1"/>
            </a:lvl2pPr>
            <a:lvl3pPr marL="729090" indent="0">
              <a:buNone/>
              <a:defRPr sz="1435" b="1"/>
            </a:lvl3pPr>
            <a:lvl4pPr marL="1093636" indent="0">
              <a:buNone/>
              <a:defRPr sz="1276" b="1"/>
            </a:lvl4pPr>
            <a:lvl5pPr marL="1458180" indent="0">
              <a:buNone/>
              <a:defRPr sz="1276" b="1"/>
            </a:lvl5pPr>
            <a:lvl6pPr marL="1822725" indent="0">
              <a:buNone/>
              <a:defRPr sz="1276" b="1"/>
            </a:lvl6pPr>
            <a:lvl7pPr marL="2187270" indent="0">
              <a:buNone/>
              <a:defRPr sz="1276" b="1"/>
            </a:lvl7pPr>
            <a:lvl8pPr marL="2551815" indent="0">
              <a:buNone/>
              <a:defRPr sz="1276" b="1"/>
            </a:lvl8pPr>
            <a:lvl9pPr marL="2916360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535" y="2505075"/>
            <a:ext cx="411212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0891" y="1681163"/>
            <a:ext cx="4132378" cy="823912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45" indent="0">
              <a:buNone/>
              <a:defRPr sz="1595" b="1"/>
            </a:lvl2pPr>
            <a:lvl3pPr marL="729090" indent="0">
              <a:buNone/>
              <a:defRPr sz="1435" b="1"/>
            </a:lvl3pPr>
            <a:lvl4pPr marL="1093636" indent="0">
              <a:buNone/>
              <a:defRPr sz="1276" b="1"/>
            </a:lvl4pPr>
            <a:lvl5pPr marL="1458180" indent="0">
              <a:buNone/>
              <a:defRPr sz="1276" b="1"/>
            </a:lvl5pPr>
            <a:lvl6pPr marL="1822725" indent="0">
              <a:buNone/>
              <a:defRPr sz="1276" b="1"/>
            </a:lvl6pPr>
            <a:lvl7pPr marL="2187270" indent="0">
              <a:buNone/>
              <a:defRPr sz="1276" b="1"/>
            </a:lvl7pPr>
            <a:lvl8pPr marL="2551815" indent="0">
              <a:buNone/>
              <a:defRPr sz="1276" b="1"/>
            </a:lvl8pPr>
            <a:lvl9pPr marL="2916360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0891" y="2505075"/>
            <a:ext cx="413237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3DF4-78D3-4CF2-813D-073F60500479}" type="datetime1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69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12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32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63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52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07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00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57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4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4" indent="0">
              <a:buNone/>
              <a:defRPr sz="2000" b="1"/>
            </a:lvl2pPr>
            <a:lvl3pPr marL="914449" indent="0">
              <a:buNone/>
              <a:defRPr sz="1800" b="1"/>
            </a:lvl3pPr>
            <a:lvl4pPr marL="1371673" indent="0">
              <a:buNone/>
              <a:defRPr sz="1600" b="1"/>
            </a:lvl4pPr>
            <a:lvl5pPr marL="1828898" indent="0">
              <a:buNone/>
              <a:defRPr sz="1600" b="1"/>
            </a:lvl5pPr>
            <a:lvl6pPr marL="2286122" indent="0">
              <a:buNone/>
              <a:defRPr sz="1600" b="1"/>
            </a:lvl6pPr>
            <a:lvl7pPr marL="2743347" indent="0">
              <a:buNone/>
              <a:defRPr sz="1600" b="1"/>
            </a:lvl7pPr>
            <a:lvl8pPr marL="3200571" indent="0">
              <a:buNone/>
              <a:defRPr sz="1600" b="1"/>
            </a:lvl8pPr>
            <a:lvl9pPr marL="36577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14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62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4" indent="0">
              <a:buNone/>
              <a:defRPr sz="2000" b="1"/>
            </a:lvl2pPr>
            <a:lvl3pPr marL="914449" indent="0">
              <a:buNone/>
              <a:defRPr sz="1800" b="1"/>
            </a:lvl3pPr>
            <a:lvl4pPr marL="1371673" indent="0">
              <a:buNone/>
              <a:defRPr sz="1600" b="1"/>
            </a:lvl4pPr>
            <a:lvl5pPr marL="1828898" indent="0">
              <a:buNone/>
              <a:defRPr sz="1600" b="1"/>
            </a:lvl5pPr>
            <a:lvl6pPr marL="2286122" indent="0">
              <a:buNone/>
              <a:defRPr sz="1600" b="1"/>
            </a:lvl6pPr>
            <a:lvl7pPr marL="2743347" indent="0">
              <a:buNone/>
              <a:defRPr sz="1600" b="1"/>
            </a:lvl7pPr>
            <a:lvl8pPr marL="3200571" indent="0">
              <a:buNone/>
              <a:defRPr sz="1600" b="1"/>
            </a:lvl8pPr>
            <a:lvl9pPr marL="36577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762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03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72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9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5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356" y="273057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5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4" indent="0">
              <a:buNone/>
              <a:defRPr sz="1200"/>
            </a:lvl2pPr>
            <a:lvl3pPr marL="914449" indent="0">
              <a:buNone/>
              <a:defRPr sz="1000"/>
            </a:lvl3pPr>
            <a:lvl4pPr marL="1371673" indent="0">
              <a:buNone/>
              <a:defRPr sz="900"/>
            </a:lvl4pPr>
            <a:lvl5pPr marL="1828898" indent="0">
              <a:buNone/>
              <a:defRPr sz="900"/>
            </a:lvl5pPr>
            <a:lvl6pPr marL="2286122" indent="0">
              <a:buNone/>
              <a:defRPr sz="900"/>
            </a:lvl6pPr>
            <a:lvl7pPr marL="2743347" indent="0">
              <a:buNone/>
              <a:defRPr sz="900"/>
            </a:lvl7pPr>
            <a:lvl8pPr marL="3200571" indent="0">
              <a:buNone/>
              <a:defRPr sz="900"/>
            </a:lvl8pPr>
            <a:lvl9pPr marL="36577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970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4" indent="0">
              <a:buNone/>
              <a:defRPr sz="2800"/>
            </a:lvl2pPr>
            <a:lvl3pPr marL="914449" indent="0">
              <a:buNone/>
              <a:defRPr sz="2400"/>
            </a:lvl3pPr>
            <a:lvl4pPr marL="1371673" indent="0">
              <a:buNone/>
              <a:defRPr sz="2000"/>
            </a:lvl4pPr>
            <a:lvl5pPr marL="1828898" indent="0">
              <a:buNone/>
              <a:defRPr sz="2000"/>
            </a:lvl5pPr>
            <a:lvl6pPr marL="2286122" indent="0">
              <a:buNone/>
              <a:defRPr sz="2000"/>
            </a:lvl6pPr>
            <a:lvl7pPr marL="2743347" indent="0">
              <a:buNone/>
              <a:defRPr sz="2000"/>
            </a:lvl7pPr>
            <a:lvl8pPr marL="3200571" indent="0">
              <a:buNone/>
              <a:defRPr sz="2000"/>
            </a:lvl8pPr>
            <a:lvl9pPr marL="365779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4" indent="0">
              <a:buNone/>
              <a:defRPr sz="1200"/>
            </a:lvl2pPr>
            <a:lvl3pPr marL="914449" indent="0">
              <a:buNone/>
              <a:defRPr sz="1000"/>
            </a:lvl3pPr>
            <a:lvl4pPr marL="1371673" indent="0">
              <a:buNone/>
              <a:defRPr sz="900"/>
            </a:lvl4pPr>
            <a:lvl5pPr marL="1828898" indent="0">
              <a:buNone/>
              <a:defRPr sz="900"/>
            </a:lvl5pPr>
            <a:lvl6pPr marL="2286122" indent="0">
              <a:buNone/>
              <a:defRPr sz="900"/>
            </a:lvl6pPr>
            <a:lvl7pPr marL="2743347" indent="0">
              <a:buNone/>
              <a:defRPr sz="900"/>
            </a:lvl7pPr>
            <a:lvl8pPr marL="3200571" indent="0">
              <a:buNone/>
              <a:defRPr sz="900"/>
            </a:lvl8pPr>
            <a:lvl9pPr marL="36577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8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A5CD-D0AA-41E5-92AD-52E37032FDDE}" type="datetime1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89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61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2" y="274645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45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E31B-2CC0-4194-896F-5A6B8B248AE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94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130458"/>
            <a:ext cx="82622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886200"/>
            <a:ext cx="680418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483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995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406933"/>
            <a:ext cx="82622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906713"/>
            <a:ext cx="82622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04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600206"/>
            <a:ext cx="4293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913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35113"/>
            <a:ext cx="4294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174875"/>
            <a:ext cx="4294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76" y="1535113"/>
            <a:ext cx="42964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76" y="2174875"/>
            <a:ext cx="42964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878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401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712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3050"/>
            <a:ext cx="31979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6" y="273083"/>
            <a:ext cx="54338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435103"/>
            <a:ext cx="31979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0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B350-0FEF-4C27-8B54-BAA001998D3F}" type="datetime1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5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612775"/>
            <a:ext cx="58321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367338"/>
            <a:ext cx="58321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40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978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5" y="274671"/>
            <a:ext cx="21870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74671"/>
            <a:ext cx="63991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927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9023" y="2130471"/>
            <a:ext cx="8262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458058" y="3886202"/>
            <a:ext cx="680418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ctr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41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4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AD83C13-FED9-4C83-BC60-486E91BA2297}" type="datetime1">
              <a:rPr lang="ru-RU" smtClean="0"/>
              <a:t>29.05.2024</a:t>
            </a:fld>
            <a:endParaRPr lang="ru-RU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18007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67837" y="4406948"/>
            <a:ext cx="826222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5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67837" y="2906722"/>
            <a:ext cx="826222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marL="441305" lvl="0" indent="-220652" algn="l">
              <a:spcBef>
                <a:spcPts val="386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29">
                <a:solidFill>
                  <a:srgbClr val="888888"/>
                </a:solidFill>
              </a:defRPr>
            </a:lvl1pPr>
            <a:lvl2pPr marL="882610" lvl="1" indent="-220652" algn="l">
              <a:spcBef>
                <a:spcPts val="34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14">
                <a:solidFill>
                  <a:srgbClr val="888888"/>
                </a:solidFill>
              </a:defRPr>
            </a:lvl2pPr>
            <a:lvl3pPr marL="1323914" lvl="2" indent="-220652" algn="l">
              <a:spcBef>
                <a:spcPts val="30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571">
                <a:solidFill>
                  <a:srgbClr val="888888"/>
                </a:solidFill>
              </a:defRPr>
            </a:lvl3pPr>
            <a:lvl4pPr marL="1765219" lvl="3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4pPr>
            <a:lvl5pPr marL="2206524" lvl="4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5pPr>
            <a:lvl6pPr marL="2647829" lvl="5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6pPr>
            <a:lvl7pPr marL="3089134" lvl="6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7pPr>
            <a:lvl8pPr marL="3530438" lvl="7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8pPr>
            <a:lvl9pPr marL="3971743" lvl="8" indent="-220652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35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B47CE85-0221-45E8-A7EB-F63C72DE2B3C}" type="datetime1">
              <a:rPr lang="ru-RU" smtClean="0"/>
              <a:t>29.05.2024</a:t>
            </a:fld>
            <a:endParaRPr lang="ru-RU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20510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86034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41151" y="1600206"/>
            <a:ext cx="42931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14"/>
            </a:lvl1pPr>
            <a:lvl2pPr marL="882610" lvl="1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286"/>
            </a:lvl2pPr>
            <a:lvl3pPr marL="1323914" lvl="2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14"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14"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1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1267A42-6A36-48DA-825D-47FBB5718B33}" type="datetime1">
              <a:rPr lang="ru-RU" smtClean="0"/>
              <a:t>29.05.2024</a:t>
            </a:fld>
            <a:endParaRPr lang="ru-RU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22959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F00A5CD-D0AA-41E5-92AD-52E37032FDDE}" type="datetime1">
              <a:rPr lang="ru-RU" smtClean="0"/>
              <a:t>29.05.2024</a:t>
            </a:fld>
            <a:endParaRPr lang="ru-RU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08494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86023" y="273050"/>
            <a:ext cx="31979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00357" y="273098"/>
            <a:ext cx="543389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416788" algn="l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71"/>
            </a:lvl1pPr>
            <a:lvl2pPr marL="882610" lvl="1" indent="-392271" algn="l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714"/>
            </a:lvl2pPr>
            <a:lvl3pPr marL="1323914" lvl="2" indent="-367692" algn="l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286"/>
            </a:lvl3pPr>
            <a:lvl4pPr marL="1765219" lvl="3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29"/>
            </a:lvl4pPr>
            <a:lvl5pPr marL="2206524" lvl="4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29"/>
            </a:lvl5pPr>
            <a:lvl6pPr marL="2647829" lvl="5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6pPr>
            <a:lvl7pPr marL="3089134" lvl="6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7pPr>
            <a:lvl8pPr marL="3530438" lvl="7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8pPr>
            <a:lvl9pPr marL="3971743" lvl="8" indent="-343237" algn="l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86023" y="1435104"/>
            <a:ext cx="31979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4CE99-1A98-46CC-9AB2-C70F8AD71C3B}" type="datetime1">
              <a:rPr lang="ru-RU" smtClean="0"/>
              <a:t>29.05.2024</a:t>
            </a:fld>
            <a:endParaRPr lang="ru-RU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7061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05239" y="4800600"/>
            <a:ext cx="583215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2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905239" y="612775"/>
            <a:ext cx="58321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rmAutofit/>
          </a:bodyPr>
          <a:lstStyle>
            <a:lvl1pPr marR="0" lvl="0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4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05239" y="5367338"/>
            <a:ext cx="583215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22065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57"/>
            </a:lvl1pPr>
            <a:lvl2pPr marL="882610" lvl="1" indent="-220652" algn="l">
              <a:spcBef>
                <a:spcPts val="23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43"/>
            </a:lvl2pPr>
            <a:lvl3pPr marL="1323914" lvl="2" indent="-220652" algn="l">
              <a:spcBef>
                <a:spcPts val="19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765219" lvl="3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4pPr>
            <a:lvl5pPr marL="2206524" lvl="4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5pPr>
            <a:lvl6pPr marL="2647829" lvl="5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6pPr>
            <a:lvl7pPr marL="3089134" lvl="6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7pPr>
            <a:lvl8pPr marL="3530438" lvl="7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8pPr>
            <a:lvl9pPr marL="3971743" lvl="8" indent="-220652" algn="l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57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D3424D5-612A-4DE6-AEFD-0053EF126A32}" type="datetime1">
              <a:rPr lang="ru-RU" smtClean="0"/>
              <a:t>29.05.2024</a:t>
            </a:fld>
            <a:endParaRPr lang="ru-RU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90980"/>
      </p:ext>
    </p:extLst>
  </p:cSld>
  <p:clrMapOvr>
    <a:masterClrMapping/>
  </p:clrMapOvr>
  <p:transition spd="slow">
    <p:wipe dir="r"/>
  </p:transition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597171" y="-510929"/>
            <a:ext cx="4525963" cy="874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DCC082-1C0C-4D97-BD56-BA576506C117}" type="datetime1">
              <a:rPr lang="ru-RU" smtClean="0"/>
              <a:t>29.05.2024</a:t>
            </a:fld>
            <a:endParaRPr lang="ru-RU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78143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80" y="987464"/>
            <a:ext cx="4920883" cy="4873625"/>
          </a:xfrm>
        </p:spPr>
        <p:txBody>
          <a:bodyPr/>
          <a:lstStyle>
            <a:lvl1pPr>
              <a:defRPr sz="2551"/>
            </a:lvl1pPr>
            <a:lvl2pPr>
              <a:defRPr sz="2232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45" indent="0">
              <a:buNone/>
              <a:defRPr sz="1116"/>
            </a:lvl2pPr>
            <a:lvl3pPr marL="729090" indent="0">
              <a:buNone/>
              <a:defRPr sz="957"/>
            </a:lvl3pPr>
            <a:lvl4pPr marL="1093636" indent="0">
              <a:buNone/>
              <a:defRPr sz="797"/>
            </a:lvl4pPr>
            <a:lvl5pPr marL="1458180" indent="0">
              <a:buNone/>
              <a:defRPr sz="797"/>
            </a:lvl5pPr>
            <a:lvl6pPr marL="1822725" indent="0">
              <a:buNone/>
              <a:defRPr sz="797"/>
            </a:lvl6pPr>
            <a:lvl7pPr marL="2187270" indent="0">
              <a:buNone/>
              <a:defRPr sz="797"/>
            </a:lvl7pPr>
            <a:lvl8pPr marL="2551815" indent="0">
              <a:buNone/>
              <a:defRPr sz="797"/>
            </a:lvl8pPr>
            <a:lvl9pPr marL="2916360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E99-1A98-46CC-9AB2-C70F8AD71C3B}" type="datetime1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0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14976" y="2106902"/>
            <a:ext cx="5851525" cy="218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59858" y="845"/>
            <a:ext cx="5851525" cy="639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41305" lvl="0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82610" lvl="1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23914" lvl="2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65219" lvl="3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06524" lvl="4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647829" lvl="5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89134" lvl="6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30438" lvl="7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971743" lvl="8" indent="-330979" algn="l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2B37B3F-1C2B-4A32-9637-892EBCDDD6B3}" type="datetime1">
              <a:rPr lang="ru-RU" smtClean="0"/>
              <a:t>29.05.2024</a:t>
            </a:fld>
            <a:endParaRPr lang="ru-RU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143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33632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3274" y="6480681"/>
            <a:ext cx="486897" cy="365125"/>
          </a:xfrm>
          <a:prstGeom prst="rect">
            <a:avLst/>
          </a:prstGeom>
          <a:solidFill>
            <a:schemeClr val="bg1"/>
          </a:solidFill>
        </p:spPr>
        <p:txBody>
          <a:bodyPr tIns="72466" bIns="72466"/>
          <a:lstStyle>
            <a:lvl1pPr algn="ctr" defTabSz="764532">
              <a:defRPr sz="1357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226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20"/>
            <a:ext cx="9730717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95" tIns="42097" rIns="84195" bIns="42097" rtlCol="0" anchor="ctr"/>
          <a:lstStyle/>
          <a:p>
            <a:pPr algn="ctr" defTabSz="841962" fontAlgn="base">
              <a:spcBef>
                <a:spcPct val="0"/>
              </a:spcBef>
              <a:spcAft>
                <a:spcPct val="0"/>
              </a:spcAft>
            </a:pPr>
            <a:endParaRPr lang="ru-RU" sz="1571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95607" y="6468625"/>
            <a:ext cx="9003351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633" tIns="48633" rIns="48633" bIns="48633" anchor="ctr" anchorCtr="0"/>
          <a:lstStyle>
            <a:lvl1pPr algn="ctr">
              <a:defRPr sz="1714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633" tIns="48633" rIns="48633" bIns="48633" numCol="1" anchor="ctr" anchorCtr="0" compatLnSpc="1">
            <a:prstTxWarp prst="textNoShape">
              <a:avLst/>
            </a:prstTxWarp>
          </a:bodyPr>
          <a:lstStyle>
            <a:lvl1pPr>
              <a:defRPr lang="ru-RU" sz="1714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591195" y="51274"/>
            <a:ext cx="8497318" cy="715230"/>
          </a:xfrm>
          <a:noFill/>
          <a:ln w="9525">
            <a:noFill/>
            <a:miter lim="800000"/>
            <a:headEnd/>
            <a:tailEnd/>
          </a:ln>
        </p:spPr>
        <p:txBody>
          <a:bodyPr lIns="62957" tIns="31477" rIns="62957" bIns="31477" anchor="ctr"/>
          <a:lstStyle>
            <a:lvl1pPr>
              <a:defRPr lang="ru-RU" sz="157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882351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4" y="167518"/>
            <a:ext cx="1096892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0"/>
            <a:ext cx="9730719" cy="836712"/>
          </a:xfrm>
          <a:prstGeom prst="rect">
            <a:avLst/>
          </a:prstGeom>
          <a:solidFill>
            <a:srgbClr val="0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84" tIns="30392" rIns="60784" bIns="30392" rtlCol="0" anchor="ctr"/>
          <a:lstStyle/>
          <a:p>
            <a:pPr algn="ctr" defTabSz="607854" fontAlgn="base">
              <a:spcBef>
                <a:spcPct val="0"/>
              </a:spcBef>
              <a:spcAft>
                <a:spcPct val="0"/>
              </a:spcAft>
            </a:pPr>
            <a:endParaRPr lang="ru-RU" sz="1143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" y="6468625"/>
            <a:ext cx="9298950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lIns="48107" tIns="48107" rIns="48107" bIns="48107" anchor="ctr" anchorCtr="0"/>
          <a:lstStyle>
            <a:lvl1pPr algn="ctr">
              <a:defRPr sz="1286">
                <a:solidFill>
                  <a:srgbClr val="004D84"/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98949" y="6468625"/>
            <a:ext cx="406128" cy="371278"/>
          </a:xfrm>
          <a:solidFill>
            <a:schemeClr val="bg1"/>
          </a:solidFill>
          <a:ln w="28575">
            <a:solidFill>
              <a:srgbClr val="004D84"/>
            </a:solidFill>
          </a:ln>
        </p:spPr>
        <p:txBody>
          <a:bodyPr vert="horz" wrap="square" lIns="48107" tIns="48107" rIns="48107" bIns="48107" numCol="1" anchor="ctr" anchorCtr="0" compatLnSpc="1">
            <a:prstTxWarp prst="textNoShape">
              <a:avLst/>
            </a:prstTxWarp>
          </a:bodyPr>
          <a:lstStyle>
            <a:lvl1pPr algn="ctr">
              <a:defRPr lang="ru-RU" sz="929" b="0" smtClean="0">
                <a:solidFill>
                  <a:srgbClr val="004D84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94809" y="51274"/>
            <a:ext cx="7870683" cy="715230"/>
          </a:xfrm>
          <a:noFill/>
          <a:ln w="9525">
            <a:noFill/>
            <a:miter lim="800000"/>
            <a:headEnd/>
            <a:tailEnd/>
          </a:ln>
        </p:spPr>
        <p:txBody>
          <a:bodyPr lIns="62276" tIns="31138" rIns="62276" bIns="31138" anchor="ctr">
            <a:normAutofit/>
          </a:bodyPr>
          <a:lstStyle>
            <a:lvl1pPr algn="ctr">
              <a:defRPr lang="ru-RU" sz="857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637013" eaLnBrk="1" latinLnBrk="0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0" y="167518"/>
            <a:ext cx="1096893" cy="53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91" y="133638"/>
            <a:ext cx="790888" cy="6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"/>
            <a:ext cx="9730718" cy="836712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1" tIns="36646" rIns="73291" bIns="36646" rtlCol="0" anchor="ctr"/>
          <a:lstStyle/>
          <a:p>
            <a:pPr algn="ctr" defTabSz="732969"/>
            <a:endParaRPr lang="ru-RU" sz="107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127" y="35817"/>
            <a:ext cx="449291" cy="76008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3093" y="6674976"/>
            <a:ext cx="186238" cy="1830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0" tIns="0" rIns="0" bIns="0" anchor="ctr" anchorCtr="0"/>
          <a:lstStyle>
            <a:lvl1pPr algn="ctr">
              <a:defRPr sz="857" b="0" i="1">
                <a:solidFill>
                  <a:srgbClr val="0070C0"/>
                </a:solidFill>
                <a:latin typeface="+mn-lt"/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1" y="30050"/>
            <a:ext cx="626701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5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86013" y="274676"/>
            <a:ext cx="8748237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86013" y="6245225"/>
            <a:ext cx="2268061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24D5-612A-4DE6-AEFD-0053EF126A32}" type="datetime1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21090" y="6245225"/>
            <a:ext cx="307808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34251" y="6378575"/>
            <a:ext cx="48601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045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34" y="457200"/>
            <a:ext cx="3135038" cy="1600200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2380" y="987464"/>
            <a:ext cx="4920883" cy="4873625"/>
          </a:xfrm>
        </p:spPr>
        <p:txBody>
          <a:bodyPr/>
          <a:lstStyle>
            <a:lvl1pPr marL="0" indent="0">
              <a:buNone/>
              <a:defRPr sz="2551"/>
            </a:lvl1pPr>
            <a:lvl2pPr marL="364545" indent="0">
              <a:buNone/>
              <a:defRPr sz="2232"/>
            </a:lvl2pPr>
            <a:lvl3pPr marL="729090" indent="0">
              <a:buNone/>
              <a:defRPr sz="1914"/>
            </a:lvl3pPr>
            <a:lvl4pPr marL="1093636" indent="0">
              <a:buNone/>
              <a:defRPr sz="1595"/>
            </a:lvl4pPr>
            <a:lvl5pPr marL="1458180" indent="0">
              <a:buNone/>
              <a:defRPr sz="1595"/>
            </a:lvl5pPr>
            <a:lvl6pPr marL="1822725" indent="0">
              <a:buNone/>
              <a:defRPr sz="1595"/>
            </a:lvl6pPr>
            <a:lvl7pPr marL="2187270" indent="0">
              <a:buNone/>
              <a:defRPr sz="1595"/>
            </a:lvl7pPr>
            <a:lvl8pPr marL="2551815" indent="0">
              <a:buNone/>
              <a:defRPr sz="1595"/>
            </a:lvl8pPr>
            <a:lvl9pPr marL="2916360" indent="0">
              <a:buNone/>
              <a:defRPr sz="159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534" y="2057400"/>
            <a:ext cx="3135038" cy="3811588"/>
          </a:xfrm>
        </p:spPr>
        <p:txBody>
          <a:bodyPr/>
          <a:lstStyle>
            <a:lvl1pPr marL="0" indent="0">
              <a:buNone/>
              <a:defRPr sz="1276"/>
            </a:lvl1pPr>
            <a:lvl2pPr marL="364545" indent="0">
              <a:buNone/>
              <a:defRPr sz="1116"/>
            </a:lvl2pPr>
            <a:lvl3pPr marL="729090" indent="0">
              <a:buNone/>
              <a:defRPr sz="957"/>
            </a:lvl3pPr>
            <a:lvl4pPr marL="1093636" indent="0">
              <a:buNone/>
              <a:defRPr sz="797"/>
            </a:lvl4pPr>
            <a:lvl5pPr marL="1458180" indent="0">
              <a:buNone/>
              <a:defRPr sz="797"/>
            </a:lvl5pPr>
            <a:lvl6pPr marL="1822725" indent="0">
              <a:buNone/>
              <a:defRPr sz="797"/>
            </a:lvl6pPr>
            <a:lvl7pPr marL="2187270" indent="0">
              <a:buNone/>
              <a:defRPr sz="797"/>
            </a:lvl7pPr>
            <a:lvl8pPr marL="2551815" indent="0">
              <a:buNone/>
              <a:defRPr sz="797"/>
            </a:lvl8pPr>
            <a:lvl9pPr marL="2916360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8EC3-9CE9-471A-8D8C-3C945F5E96D5}" type="datetime1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70" y="365129"/>
            <a:ext cx="8383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270" y="1825625"/>
            <a:ext cx="83837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268" y="6356389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24D5-612A-4DE6-AEFD-0053EF126A32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19839" y="6356389"/>
            <a:ext cx="3280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4941" y="6356389"/>
            <a:ext cx="218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729090" rtl="0" eaLnBrk="1" latinLnBrk="0" hangingPunct="1">
        <a:lnSpc>
          <a:spcPct val="90000"/>
        </a:lnSpc>
        <a:spcBef>
          <a:spcPct val="0"/>
        </a:spcBef>
        <a:buNone/>
        <a:defRPr sz="3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72" indent="-182272" algn="l" defTabSz="729090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46817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11363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75907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640453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2004998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369542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734088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3098632" indent="-182272" algn="l" defTabSz="729090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1pPr>
      <a:lvl2pPr marL="364545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2pPr>
      <a:lvl3pPr marL="72909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3pPr>
      <a:lvl4pPr marL="1093636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45818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1822725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18727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551815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2916360" algn="l" defTabSz="729090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29.05.2024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93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29.05.2024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406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1" y="6356406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75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64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pPr/>
              <a:t>29.05.2024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404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1" y="6356404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47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5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5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57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E31B-2CC0-4194-896F-5A6B8B248AE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2" y="6356357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0" y="6356357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B1C4-A57E-4F5F-856D-FC5D1D14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4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4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8" indent="-342918" algn="l" defTabSz="914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90" indent="-285765" algn="l" defTabSz="9144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1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6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0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4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9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3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8" indent="-228612" algn="l" defTabSz="9144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9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3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8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2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7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1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96" algn="l" defTabSz="9144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74638"/>
            <a:ext cx="87482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600206"/>
            <a:ext cx="87482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356383"/>
            <a:ext cx="3078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94" y="6356383"/>
            <a:ext cx="2268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6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86022" y="274638"/>
            <a:ext cx="87482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86022" y="1600206"/>
            <a:ext cx="87482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86016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D3424D5-612A-4DE6-AEFD-0053EF126A32}" type="datetime1">
              <a:rPr lang="ru-RU" smtClean="0"/>
              <a:t>29.05.2024</a:t>
            </a:fld>
            <a:endParaRPr lang="ru-RU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21092" y="6356398"/>
            <a:ext cx="3078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66190" y="6356398"/>
            <a:ext cx="226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543" tIns="61754" rIns="123543" bIns="6175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43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4CE7F41-E2A5-4AB3-BEAD-AD12E2E31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231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transition spd="slow">
    <p:wipe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.wmf"/><Relationship Id="rId5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779" y="3272523"/>
            <a:ext cx="7717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ОТЧЕТ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результатах работы с обращениями граждан и организаций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МЧС России </a:t>
            </a:r>
          </a:p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квартал 2024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9" name="Прямоугольник 9"/>
          <p:cNvSpPr>
            <a:spLocks noChangeArrowheads="1"/>
          </p:cNvSpPr>
          <p:nvPr/>
        </p:nvSpPr>
        <p:spPr bwMode="auto">
          <a:xfrm>
            <a:off x="1554989" y="4"/>
            <a:ext cx="7226974" cy="9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39" tIns="61767" rIns="123539" bIns="61767">
            <a:spAutoFit/>
          </a:bodyPr>
          <a:lstStyle/>
          <a:p>
            <a:pPr algn="ctr" defTabSz="123344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378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Министерство Российской Федерации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по делам гражданской обороны, чрезвычайным ситуациям </a:t>
            </a:r>
            <a:b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и ликвидации последствий стихийных бедствий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2577" y="6377873"/>
            <a:ext cx="3622202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Москва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202</a:t>
            </a:r>
            <a:r>
              <a:rPr lang="en-US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4</a:t>
            </a:r>
            <a:r>
              <a:rPr lang="ru-RU" sz="14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 г.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4986" y="1078871"/>
            <a:ext cx="9719064" cy="80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70" b="100000" l="240" r="100000">
                        <a14:foregroundMark x1="2158" y1="60000" x2="2158" y2="60000"/>
                        <a14:foregroundMark x1="16067" y1="62174" x2="16067" y2="62174"/>
                        <a14:foregroundMark x1="28777" y1="63913" x2="28777" y2="63913"/>
                        <a14:foregroundMark x1="15108" y1="88261" x2="15108" y2="88261"/>
                        <a14:foregroundMark x1="21103" y1="86522" x2="21103" y2="86522"/>
                        <a14:foregroundMark x1="26379" y1="86087" x2="26379" y2="86087"/>
                        <a14:foregroundMark x1="30935" y1="85652" x2="30935" y2="85652"/>
                        <a14:foregroundMark x1="34532" y1="86522" x2="34532" y2="86522"/>
                        <a14:foregroundMark x1="42206" y1="87391" x2="42206" y2="87391"/>
                        <a14:foregroundMark x1="41007" y1="66522" x2="41007" y2="66522"/>
                        <a14:foregroundMark x1="43645" y1="57391" x2="43645" y2="57391"/>
                        <a14:foregroundMark x1="48201" y1="51304" x2="48201" y2="51304"/>
                        <a14:foregroundMark x1="53477" y1="58696" x2="53477" y2="58696"/>
                        <a14:foregroundMark x1="44125" y1="74348" x2="44125" y2="74348"/>
                        <a14:foregroundMark x1="48201" y1="78696" x2="48201" y2="78696"/>
                        <a14:foregroundMark x1="52278" y1="73913" x2="52278" y2="73913"/>
                        <a14:foregroundMark x1="55396" y1="66087" x2="55396" y2="66087"/>
                        <a14:foregroundMark x1="54916" y1="62609" x2="54197" y2="62609"/>
                      </a14:backgroundRemoval>
                    </a14:imgEffect>
                    <a14:imgEffect>
                      <a14:brightnessContrast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24"/>
          <a:stretch/>
        </p:blipFill>
        <p:spPr>
          <a:xfrm>
            <a:off x="165369" y="-96009"/>
            <a:ext cx="2042819" cy="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4" y="510577"/>
            <a:ext cx="1700526" cy="17005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4755" y="3918029"/>
            <a:ext cx="2198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Сибирский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Центральный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1292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Приволжский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Южный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37" y="5847599"/>
            <a:ext cx="737774" cy="66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234" y="28226"/>
            <a:ext cx="458017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283664" y="131206"/>
            <a:ext cx="1208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итогах работы телефонов доверия МЧС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665793"/>
            <a:ext cx="9719637" cy="3927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2" name="Номер слайда 3"/>
          <p:cNvSpPr txBox="1">
            <a:spLocks/>
          </p:cNvSpPr>
          <p:nvPr/>
        </p:nvSpPr>
        <p:spPr>
          <a:xfrm>
            <a:off x="9211157" y="9416"/>
            <a:ext cx="345783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Calibri"/>
              </a:rPr>
              <a:t>10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                                                   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3870" y="688329"/>
            <a:ext cx="5216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4503</a:t>
            </a:r>
            <a:r>
              <a:rPr kumimoji="0" lang="ru-RU" sz="1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звонков 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принято по телефонам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доверия МЧС 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973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звонок принят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оперативной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дежурной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сменой ГУ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НЦУКС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3530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звонка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принято оперативной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дежурной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сменой ЦУКС ГУ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5905" y="761645"/>
            <a:ext cx="3204981" cy="954107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729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зарегистрированы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СЭД и рассмотрены;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3774 -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даны разъяснения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процессе разговора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642" y="2501796"/>
            <a:ext cx="8706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733" y="2348755"/>
            <a:ext cx="4850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Тематика звонков, поступивших на телефоны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доверия МЧС России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27581" y="5788498"/>
            <a:ext cx="2448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Первичные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1336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Анонимные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1009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Коллективные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Повторные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344" y="1978100"/>
            <a:ext cx="1660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 (495) 400-99-99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58814" y="2763406"/>
          <a:ext cx="4526964" cy="383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Работа противопожарной службы и соблюдение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требований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пожарной безопасности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982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1273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Вопросы связанные с рассмотрением обращений граждан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613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Предупреждение чрезвычайных ситуаций природного и техногенного характера,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ликвидации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последствий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595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Информация и информатизация (архивные данные)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88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4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Деятельность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ГИМС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269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Гражданская оборона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54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Деятельность и принимаемые решения МЧС России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182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Здравоохранение. Физическая культура и спорт.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Противоправное поведение. Коррупция.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Трудовые отношения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Прохождение службы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Социальная сфера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Законодательство РФ. Исполнительное производство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Жилищные вопросы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Наука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Вопросы, не входящие в компетенцию МЧС России</a:t>
                      </a:r>
                    </a:p>
                  </a:txBody>
                  <a:tcPr marL="8960" marR="896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60" marR="8960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2038" y="5913317"/>
            <a:ext cx="728686" cy="47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939531" y="1589122"/>
            <a:ext cx="4277326" cy="89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58814" y="2643839"/>
            <a:ext cx="4674902" cy="8245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31" name="Прямоугольник 30"/>
          <p:cNvSpPr/>
          <p:nvPr/>
        </p:nvSpPr>
        <p:spPr>
          <a:xfrm>
            <a:off x="5183848" y="2164089"/>
            <a:ext cx="453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звонков, принятых на телефоны доверия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МЧС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России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федеральным округам Российской Федерации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074842" y="2681296"/>
            <a:ext cx="4488330" cy="874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sp>
        <p:nvSpPr>
          <p:cNvPr id="42" name="Прямоугольник 41"/>
          <p:cNvSpPr/>
          <p:nvPr/>
        </p:nvSpPr>
        <p:spPr>
          <a:xfrm>
            <a:off x="4833716" y="5116997"/>
            <a:ext cx="453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звонков, принятых на телефоны доверия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МЧС России по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категориям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40674" y="3863298"/>
            <a:ext cx="2448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Северо-Западный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Дальневосточный 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Северо-Кавказский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117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Уральский ФО –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42" y="2799064"/>
            <a:ext cx="2172506" cy="10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трелка вправо 27"/>
          <p:cNvSpPr/>
          <p:nvPr/>
        </p:nvSpPr>
        <p:spPr>
          <a:xfrm>
            <a:off x="5897409" y="913089"/>
            <a:ext cx="652477" cy="243029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988125" y="5569922"/>
            <a:ext cx="4488330" cy="8740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0059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07599" y="3569024"/>
            <a:ext cx="2053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портал «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Госуслуги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7599" y="4153671"/>
            <a:ext cx="2053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мобильное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приложение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«Решаем вместе»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13005" y="3483315"/>
            <a:ext cx="723025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</a:t>
            </a:r>
            <a:endParaRPr kumimoji="0" lang="ru-RU" sz="20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57896" y="2210003"/>
            <a:ext cx="2880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Источники поступления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59527" y="4190913"/>
            <a:ext cx="648072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180</a:t>
            </a:r>
            <a:endParaRPr kumimoji="0" lang="ru-RU" sz="20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41155" y="2638135"/>
            <a:ext cx="2020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официальный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интернет-портал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МЧС России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6894" y="2748272"/>
            <a:ext cx="771921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250</a:t>
            </a:r>
            <a:endParaRPr kumimoji="0" lang="ru-RU" sz="20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0117" y="4981281"/>
            <a:ext cx="3326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перенаправлено из других органов государственной власти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4851" y="5049182"/>
            <a:ext cx="658509" cy="400087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224</a:t>
            </a:r>
            <a:endParaRPr kumimoji="0" lang="ru-RU" sz="20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74362" y="2157582"/>
            <a:ext cx="2880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Тематика обращений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118030" y="4294243"/>
            <a:ext cx="2510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(жилищные вопросы, регистрация туристических групп, иные вопросы относящиеся к деятельности МЧС России)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98852" y="4337754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83</a:t>
            </a:r>
            <a:endParaRPr kumimoji="0" lang="ru-RU" sz="2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64157" y="3265328"/>
            <a:ext cx="1525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ГИМС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61122" y="3178841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</a:t>
            </a:r>
            <a:endParaRPr kumimoji="0" lang="ru-RU" sz="2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68554" y="3618155"/>
            <a:ext cx="2615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гражданская оборона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540820" y="3507444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endParaRPr kumimoji="0" lang="ru-RU" sz="2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18030" y="4022295"/>
            <a:ext cx="2160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предупреждение ЧС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29669" y="3930062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  <a:endParaRPr kumimoji="0" lang="ru-RU" sz="2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75199" y="2771494"/>
            <a:ext cx="2260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пожарной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безопасности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406843" y="2775763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302</a:t>
            </a:r>
            <a:endParaRPr kumimoji="0" lang="ru-RU" sz="2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13713" y="5404992"/>
            <a:ext cx="2880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Результаты рассмотрения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58068" y="6255483"/>
            <a:ext cx="841071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299574" y="6208445"/>
            <a:ext cx="1460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не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527488" y="6147758"/>
            <a:ext cx="706872" cy="83097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77342" y="5815707"/>
            <a:ext cx="2160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отклонено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118875" y="5692130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721672" y="6364353"/>
            <a:ext cx="3328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перенаправлено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компетенции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326747" y="5819880"/>
            <a:ext cx="2160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решено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321160" y="5711600"/>
            <a:ext cx="901240" cy="46164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467</a:t>
            </a:r>
            <a:endParaRPr kumimoji="0" lang="ru-RU" sz="24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50548" y="2461196"/>
            <a:ext cx="3212462" cy="3077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категории 21 тематика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8209" y="1396312"/>
            <a:ext cx="3613783" cy="16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0" y="5736267"/>
            <a:ext cx="9720263" cy="0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106" y="60987"/>
            <a:ext cx="405987" cy="533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866685" y="233765"/>
            <a:ext cx="79814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Сведения о работе МЧС России в Платформе обратной связи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8623" y="671122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6" name="Номер слайда 3"/>
          <p:cNvSpPr txBox="1">
            <a:spLocks/>
          </p:cNvSpPr>
          <p:nvPr/>
        </p:nvSpPr>
        <p:spPr>
          <a:xfrm>
            <a:off x="9195435" y="-6173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11                                                   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34" y="839225"/>
            <a:ext cx="1183497" cy="670958"/>
          </a:xfrm>
          <a:prstGeom prst="rect">
            <a:avLst/>
          </a:prstGeom>
        </p:spPr>
      </p:pic>
      <p:sp>
        <p:nvSpPr>
          <p:cNvPr id="59" name="Полилиния 58"/>
          <p:cNvSpPr/>
          <p:nvPr/>
        </p:nvSpPr>
        <p:spPr>
          <a:xfrm>
            <a:off x="119863" y="737081"/>
            <a:ext cx="840255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89</a:t>
            </a:r>
          </a:p>
        </p:txBody>
      </p:sp>
      <p:sp>
        <p:nvSpPr>
          <p:cNvPr id="60" name="Полилиния 59"/>
          <p:cNvSpPr/>
          <p:nvPr/>
        </p:nvSpPr>
        <p:spPr>
          <a:xfrm>
            <a:off x="935648" y="708241"/>
            <a:ext cx="3354998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13804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территориальных органов МЧС России подключены к ПОС</a:t>
            </a:r>
          </a:p>
        </p:txBody>
      </p:sp>
      <p:sp>
        <p:nvSpPr>
          <p:cNvPr id="62" name="Полилиния 61"/>
          <p:cNvSpPr/>
          <p:nvPr/>
        </p:nvSpPr>
        <p:spPr>
          <a:xfrm>
            <a:off x="6053597" y="752127"/>
            <a:ext cx="3416152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13804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сотрудников центрального аппарата и территориальных органов МЧС России задействованы в работе в ПОС </a:t>
            </a:r>
          </a:p>
        </p:txBody>
      </p:sp>
      <p:sp>
        <p:nvSpPr>
          <p:cNvPr id="63" name="Полилиния 62"/>
          <p:cNvSpPr/>
          <p:nvPr/>
        </p:nvSpPr>
        <p:spPr>
          <a:xfrm>
            <a:off x="4901576" y="832867"/>
            <a:ext cx="1171482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более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2000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37998" y="1489598"/>
            <a:ext cx="8631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380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 поступило и рассмотрено в центральном аппарате и территориальных органах МЧС России посредством федеральной государственной информационной системы «Единый портал государственных и муниципальных услуг (функций)»</a:t>
            </a:r>
          </a:p>
        </p:txBody>
      </p:sp>
      <p:sp>
        <p:nvSpPr>
          <p:cNvPr id="66" name="Полилиния 65"/>
          <p:cNvSpPr/>
          <p:nvPr/>
        </p:nvSpPr>
        <p:spPr>
          <a:xfrm>
            <a:off x="186011" y="1329331"/>
            <a:ext cx="840255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477</a:t>
            </a:r>
            <a:endParaRPr kumimoji="0" lang="ru-RU" sz="20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10551" y="803190"/>
            <a:ext cx="9252459" cy="138980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5" y="2598800"/>
            <a:ext cx="1598725" cy="2198246"/>
          </a:xfrm>
          <a:prstGeom prst="rect">
            <a:avLst/>
          </a:prstGeom>
          <a:noFill/>
          <a:ln w="19050">
            <a:solidFill>
              <a:srgbClr val="1F497D"/>
            </a:solidFill>
            <a:miter lim="800000"/>
            <a:headEnd/>
            <a:tailEnd/>
          </a:ln>
          <a:effectLst>
            <a:glow rad="127000">
              <a:srgbClr val="4F81BD">
                <a:alpha val="0"/>
              </a:srgbClr>
            </a:glow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774" y="2432652"/>
            <a:ext cx="1860200" cy="2473854"/>
          </a:xfrm>
          <a:prstGeom prst="rect">
            <a:avLst/>
          </a:prstGeom>
        </p:spPr>
      </p:pic>
      <p:cxnSp>
        <p:nvCxnSpPr>
          <p:cNvPr id="69" name="Прямая соединительная линия 68"/>
          <p:cNvCxnSpPr/>
          <p:nvPr/>
        </p:nvCxnSpPr>
        <p:spPr>
          <a:xfrm flipV="1">
            <a:off x="1432579" y="2510375"/>
            <a:ext cx="2858067" cy="7557"/>
          </a:xfrm>
          <a:prstGeom prst="line">
            <a:avLst/>
          </a:prstGeom>
          <a:noFill/>
          <a:ln w="47625" cap="flat" cmpd="thickThin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6566152" y="2486185"/>
            <a:ext cx="2831952" cy="1975"/>
          </a:xfrm>
          <a:prstGeom prst="line">
            <a:avLst/>
          </a:prstGeom>
          <a:noFill/>
          <a:ln w="44450" cap="flat" cmpd="thickThin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1" y="3365965"/>
            <a:ext cx="1372238" cy="83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60755" y="4996890"/>
            <a:ext cx="444064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8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18" y="37521"/>
            <a:ext cx="407263" cy="5356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9" name="Номер слайда 3"/>
          <p:cNvSpPr txBox="1">
            <a:spLocks/>
          </p:cNvSpPr>
          <p:nvPr/>
        </p:nvSpPr>
        <p:spPr>
          <a:xfrm>
            <a:off x="9160952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1634" y="33517"/>
            <a:ext cx="739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обращений граждан и организаций,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</a:t>
            </a:r>
            <a:b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рассмотренных в МЧС России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2" y="632201"/>
            <a:ext cx="9695355" cy="16009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8"/>
          <p:cNvSpPr>
            <a:spLocks noChangeAspect="1"/>
          </p:cNvSpPr>
          <p:nvPr/>
        </p:nvSpPr>
        <p:spPr bwMode="gray">
          <a:xfrm rot="10800000">
            <a:off x="1301903" y="2964375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544508" y="2945051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29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4045690" y="3057330"/>
            <a:ext cx="150716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5454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5944956" y="3041757"/>
            <a:ext cx="1486359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45760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7724918" y="3045355"/>
            <a:ext cx="191347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2216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231" name="Freeform 8"/>
          <p:cNvSpPr>
            <a:spLocks noChangeAspect="1"/>
          </p:cNvSpPr>
          <p:nvPr/>
        </p:nvSpPr>
        <p:spPr bwMode="gray">
          <a:xfrm rot="10800000">
            <a:off x="4378581" y="3969893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Freeform 8"/>
          <p:cNvSpPr>
            <a:spLocks noChangeAspect="1"/>
          </p:cNvSpPr>
          <p:nvPr/>
        </p:nvSpPr>
        <p:spPr bwMode="gray">
          <a:xfrm rot="10800000">
            <a:off x="6262988" y="3960589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4312038" y="4845607"/>
            <a:ext cx="1291379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2023 г.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4623693" y="3926960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18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4320290" y="4365369"/>
            <a:ext cx="1007843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 defTabSz="1380582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4628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6121384" y="4822677"/>
            <a:ext cx="1291379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2023 г.)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6101946" y="4329906"/>
            <a:ext cx="1208219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 defTabSz="1380582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34532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8075137" y="4854946"/>
            <a:ext cx="1291379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2023 г.)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8177735" y="4365769"/>
            <a:ext cx="1007843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none" lIns="102173" tIns="51092" rIns="102173" bIns="51092">
            <a:spAutoFit/>
          </a:bodyPr>
          <a:lstStyle/>
          <a:p>
            <a:pPr algn="ctr" defTabSz="1380582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2163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6502076" y="3924298"/>
            <a:ext cx="617605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32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8625733" y="3885375"/>
            <a:ext cx="518219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2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6527" y="851687"/>
            <a:ext cx="2461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поступило и рассмотрено</a:t>
            </a:r>
            <a:r>
              <a:rPr lang="en-US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b="1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МЧС России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3853" y="1676877"/>
            <a:ext cx="23218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структурных 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подразделения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Центрального Аппарата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МЧС России</a:t>
            </a:r>
          </a:p>
          <a:p>
            <a:pPr algn="ctr">
              <a:defRPr/>
            </a:pPr>
            <a:r>
              <a:rPr lang="ru-RU" sz="1000" cap="al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3417" y="1751503"/>
            <a:ext cx="2204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Территориальных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Органов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24895" y="1786192"/>
            <a:ext cx="2399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291</a:t>
            </a:r>
            <a:endParaRPr lang="ru-RU" b="1" cap="all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и учреждение </a:t>
            </a:r>
          </a:p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МЧС России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51452" y="3795602"/>
            <a:ext cx="1291379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I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кв. 2023 г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.)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52023" y="3303226"/>
            <a:ext cx="1446318" cy="534069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102173" tIns="51092" rIns="102173" bIns="51092">
            <a:spAutoFit/>
          </a:bodyPr>
          <a:lstStyle/>
          <a:p>
            <a:pPr defTabSz="1235073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41323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51451" y="2588742"/>
            <a:ext cx="1291379" cy="344710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709547" y="1901715"/>
            <a:ext cx="1913473" cy="73864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53430</a:t>
            </a:r>
          </a:p>
          <a:p>
            <a:pPr algn="ctr">
              <a:defRPr/>
            </a:pPr>
            <a:r>
              <a:rPr lang="ru-RU" sz="14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обращений</a:t>
            </a:r>
            <a:endParaRPr lang="ru-RU" sz="14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44" name="Freeform 8"/>
          <p:cNvSpPr>
            <a:spLocks noChangeAspect="1"/>
          </p:cNvSpPr>
          <p:nvPr/>
        </p:nvSpPr>
        <p:spPr bwMode="gray">
          <a:xfrm rot="10800000">
            <a:off x="8334519" y="3902947"/>
            <a:ext cx="296738" cy="255512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3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8402" y="1048375"/>
            <a:ext cx="442263" cy="55823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4813" y="1156291"/>
            <a:ext cx="1181567" cy="558059"/>
          </a:xfrm>
          <a:prstGeom prst="rect">
            <a:avLst/>
          </a:prstGeom>
          <a:noFill/>
        </p:spPr>
      </p:pic>
      <p:pic>
        <p:nvPicPr>
          <p:cNvPr id="54" name="Picture 3" descr="F:\госкорпорации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6111" y1="17857" x2="46111" y2="17857"/>
                        <a14:foregroundMark x1="54556" y1="16837" x2="54556" y2="16837"/>
                        <a14:foregroundMark x1="61667" y1="31429" x2="61667" y2="31429"/>
                        <a14:foregroundMark x1="70778" y1="31837" x2="70778" y2="31837"/>
                        <a14:foregroundMark x1="72444" y1="46531" x2="72444" y2="46531"/>
                        <a14:foregroundMark x1="82111" y1="47857" x2="82111" y2="47857"/>
                        <a14:foregroundMark x1="81778" y1="60000" x2="81778" y2="60000"/>
                        <a14:foregroundMark x1="50556" y1="56735" x2="50556" y2="56735"/>
                        <a14:foregroundMark x1="50889" y1="74796" x2="50889" y2="74796"/>
                        <a14:foregroundMark x1="29222" y1="46327" x2="29222" y2="46327"/>
                        <a14:foregroundMark x1="30222" y1="32347" x2="30222" y2="32347"/>
                        <a14:foregroundMark x1="39333" y1="32143" x2="39333" y2="32143"/>
                        <a14:foregroundMark x1="20889" y1="47857" x2="20889" y2="47857"/>
                        <a14:foregroundMark x1="21333" y1="63878" x2="21333" y2="63878"/>
                      </a14:backgroundRemoval>
                    </a14:imgEffect>
                    <a14:imgEffect>
                      <a14:colorTemperature colorTemp="7467"/>
                    </a14:imgEffect>
                    <a14:imgEffect>
                      <a14:saturation sa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22" y="1129028"/>
            <a:ext cx="499804" cy="5977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389884" y="769311"/>
            <a:ext cx="429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Обращения рассматривали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84" y="4257538"/>
            <a:ext cx="2689314" cy="25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3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17" y="875271"/>
            <a:ext cx="4007606" cy="22209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795" y="-10228"/>
            <a:ext cx="451765" cy="5942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071406" y="-7169"/>
            <a:ext cx="7741710" cy="4792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Количество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обращений,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поступивших и рассмотренных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в территориальных органах  МЧС России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" y="641077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15" name="Номер слайда 3"/>
          <p:cNvSpPr txBox="1">
            <a:spLocks/>
          </p:cNvSpPr>
          <p:nvPr/>
        </p:nvSpPr>
        <p:spPr>
          <a:xfrm>
            <a:off x="9177377" y="-10228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sym typeface="Calibri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133" y="711285"/>
            <a:ext cx="2043340" cy="835934"/>
          </a:xfrm>
          <a:prstGeom prst="rect">
            <a:avLst/>
          </a:prstGeom>
          <a:solidFill>
            <a:srgbClr val="FF0000">
              <a:alpha val="57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Новые субъекты Российской Федерации (кол-во обращений, поступивших и рассмотренных в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кв.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2024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г.)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ЛНР                                                          </a:t>
            </a:r>
            <a:r>
              <a:rPr lang="ru-RU" sz="700" dirty="0" smtClean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334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ДНР                                                          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 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Херсонская область                              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37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Запорожская область                            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35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Соединительная линия уступом 17"/>
          <p:cNvCxnSpPr>
            <a:stCxn id="2" idx="2"/>
          </p:cNvCxnSpPr>
          <p:nvPr/>
        </p:nvCxnSpPr>
        <p:spPr>
          <a:xfrm rot="16200000" flipH="1">
            <a:off x="992195" y="1646831"/>
            <a:ext cx="524660" cy="32544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958780" y="777632"/>
            <a:ext cx="45861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24" algn="just" defTabSz="123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Наибольшее количество обращений граждан  и организаций рассмотрено в ГУ МЧС России по субъектам Российской Федерации, входящим в: </a:t>
            </a:r>
          </a:p>
          <a:p>
            <a:pPr marL="266714" marR="0" lvl="0" indent="0" algn="just" defTabSz="123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ПФО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Саратовская область -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2158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Удмуртская Республика -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1236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14" marR="0" lvl="0" indent="0" algn="just" defTabSz="123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ЦФО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г. Москва -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3805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Московская область -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2607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14" marR="0" lvl="0" indent="0" algn="just" defTabSz="123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С-ЗФО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(г. Санкт-Петербург -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1751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Ленинградская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область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627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14" marR="0" lvl="0" indent="0" algn="just" defTabSz="123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СФО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(Кемеровская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область -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1901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Новосибирская область -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1096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96010" y="2986013"/>
          <a:ext cx="6216080" cy="2617988"/>
        </p:xfrm>
        <a:graphic>
          <a:graphicData uri="http://schemas.openxmlformats.org/drawingml/2006/table">
            <a:tbl>
              <a:tblPr/>
              <a:tblGrid>
                <a:gridCol w="1466659">
                  <a:extLst>
                    <a:ext uri="{9D8B030D-6E8A-4147-A177-3AD203B41FA5}">
                      <a16:colId xmlns:a16="http://schemas.microsoft.com/office/drawing/2014/main" val="2815114585"/>
                    </a:ext>
                  </a:extLst>
                </a:gridCol>
                <a:gridCol w="1460310">
                  <a:extLst>
                    <a:ext uri="{9D8B030D-6E8A-4147-A177-3AD203B41FA5}">
                      <a16:colId xmlns:a16="http://schemas.microsoft.com/office/drawing/2014/main" val="3788599063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701196060"/>
                    </a:ext>
                  </a:extLst>
                </a:gridCol>
                <a:gridCol w="1651380">
                  <a:extLst>
                    <a:ext uri="{9D8B030D-6E8A-4147-A177-3AD203B41FA5}">
                      <a16:colId xmlns:a16="http://schemas.microsoft.com/office/drawing/2014/main" val="310971311"/>
                    </a:ext>
                  </a:extLst>
                </a:gridCol>
              </a:tblGrid>
              <a:tr h="2617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ФО	12132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г.Москва	3805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обл.	2607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обл.	672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обл.	661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обл.	614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обл.	477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Курская обл.	439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Смоленская обл.	390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обл.	389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обл.	332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обл.	297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Белгородская обл.	289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Тамбовская обл.	273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обл.	240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обл.	201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обл.	159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 </a:t>
                      </a: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158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обл.	129</a:t>
                      </a: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8F1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Приволжский ФО	10386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обл.	2158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Удмурская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	1236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Башкортостан	1115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обл.	989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Татарстан	831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Марий-Эл	703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обл.	577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	574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Мордовия	523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</a:t>
                      </a: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	479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 обл.	479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обл.	273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Пензенская обл.	264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обл.	185</a:t>
                      </a: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Сибирский ФО</a:t>
                      </a:r>
                      <a:r>
                        <a:rPr lang="ru-RU" sz="7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обл.	1901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обл.	1096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обл.	625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	604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	576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обл.	555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обл.	397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Хакасия	304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Тыва	197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Алтай	53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endParaRPr lang="ru-RU" sz="7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Северо-Западный ФО    </a:t>
                      </a:r>
                      <a:r>
                        <a:rPr lang="ru-RU" sz="700" b="1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5145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sng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г.Санкт</a:t>
                      </a: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-Петербург	           1751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Ленинградская обл.           627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Псковская обл.	           624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Архангельская обл.	           435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Коми	           404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non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</a:t>
                      </a: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Карелия	           319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Новгородская обл.	           270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Вологодская обл.	           268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Мурманская обл.	           217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Калининградская обл.</a:t>
                      </a:r>
                      <a:r>
                        <a:rPr lang="ru-RU" sz="700" b="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</a:t>
                      </a:r>
                    </a:p>
                    <a:p>
                      <a:pPr marL="88900" marR="9144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Ненецкий А.О.	           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81232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26085"/>
              </p:ext>
            </p:extLst>
          </p:nvPr>
        </p:nvGraphicFramePr>
        <p:xfrm>
          <a:off x="1532496" y="4949475"/>
          <a:ext cx="6246728" cy="1697736"/>
        </p:xfrm>
        <a:graphic>
          <a:graphicData uri="http://schemas.openxmlformats.org/drawingml/2006/table">
            <a:tbl>
              <a:tblPr/>
              <a:tblGrid>
                <a:gridCol w="1311542">
                  <a:extLst>
                    <a:ext uri="{9D8B030D-6E8A-4147-A177-3AD203B41FA5}">
                      <a16:colId xmlns:a16="http://schemas.microsoft.com/office/drawing/2014/main" val="19385758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13828064"/>
                    </a:ext>
                  </a:extLst>
                </a:gridCol>
                <a:gridCol w="1532282">
                  <a:extLst>
                    <a:ext uri="{9D8B030D-6E8A-4147-A177-3AD203B41FA5}">
                      <a16:colId xmlns:a16="http://schemas.microsoft.com/office/drawing/2014/main" val="2600139520"/>
                    </a:ext>
                  </a:extLst>
                </a:gridCol>
                <a:gridCol w="1878904">
                  <a:extLst>
                    <a:ext uri="{9D8B030D-6E8A-4147-A177-3AD203B41FA5}">
                      <a16:colId xmlns:a16="http://schemas.microsoft.com/office/drawing/2014/main" val="267043635"/>
                    </a:ext>
                  </a:extLst>
                </a:gridCol>
              </a:tblGrid>
              <a:tr h="1690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Южный ФО	4058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u="sng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Ростовкая</a:t>
                      </a: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обл.	1369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	1324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обл.	480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Крым	321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обл.	275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г.Севастополь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151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Адыгея	101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Калмыкия	37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7913" algn="l"/>
                        </a:tabLst>
                      </a:pPr>
                      <a:r>
                        <a:rPr lang="ru-RU" sz="700" b="1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ФО	3042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7913" algn="l"/>
                        </a:tabLst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обл.	1295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7913" algn="l"/>
                        </a:tabLs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</a:t>
                      </a:r>
                      <a:r>
                        <a:rPr lang="ru-RU" sz="700" b="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А.О.</a:t>
                      </a:r>
                      <a:r>
                        <a:rPr lang="ru-RU" sz="700" b="0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7913" algn="l"/>
                        </a:tabLs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обл.	527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7913" algn="l"/>
                        </a:tabLs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обл.	400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7913" algn="l"/>
                        </a:tabLs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Ямало-Ненецкий А.О.	149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7913" algn="l"/>
                        </a:tabLst>
                      </a:pPr>
                      <a:r>
                        <a:rPr lang="ru-RU" sz="700" b="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Курганская обл.	122</a:t>
                      </a: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 ФО	3786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	1053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 край	959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Амурская обл.	480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обл.	411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	349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Саха (Якутия)	150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Бурятия	130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Камчатский край	91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Магаданская обл.	85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Еврейская А.О.	56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681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Чукотский А.О.	22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51435" marB="51435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7663" algn="l"/>
                        </a:tabLst>
                      </a:pPr>
                      <a:r>
                        <a:rPr lang="ru-RU" sz="7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Северо-Кавказский ФО	903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7663" algn="l"/>
                        </a:tabLst>
                      </a:pPr>
                      <a:r>
                        <a:rPr lang="ru-RU" sz="700" b="0" u="sng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	320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7663" algn="l"/>
                        </a:tabLs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Дагестан	249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7663" algn="l"/>
                        </a:tabLs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Северная Осетия -Алания	86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766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Карачаево-Черкесская </a:t>
                      </a: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	84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766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</a:t>
                      </a: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Балскарская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	76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7663" algn="l"/>
                        </a:tabLst>
                      </a:pP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</a:t>
                      </a: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	45</a:t>
                      </a:r>
                    </a:p>
                    <a:p>
                      <a:pPr marL="889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7663" algn="l"/>
                        </a:tabLst>
                      </a:pPr>
                      <a:r>
                        <a:rPr lang="ru-RU" sz="7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7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Ингушетия	43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                          </a:t>
                      </a:r>
                      <a:endParaRPr lang="ru-RU" sz="70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2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4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pPr marL="0" marR="0" lvl="0" indent="0" algn="ctr" defTabSz="13805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97971" y="175023"/>
            <a:ext cx="909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Источники поступления обращений граждан и организаций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751823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663489" y="1406129"/>
            <a:ext cx="3513722" cy="30777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сеть 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нтернет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11969" y="4251884"/>
            <a:ext cx="3608214" cy="1077218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Администрации Президента Российской Федерации, Аппарата Правительства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11969" y="2225493"/>
            <a:ext cx="3565242" cy="30777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письменной форме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43654" y="2204730"/>
            <a:ext cx="2677961" cy="661720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обращения организаций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99200" y="2837691"/>
            <a:ext cx="3073400" cy="135421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апросы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сенаторов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Федерации,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Думы Федерального Собрания Российской Федерации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57427" y="1410857"/>
            <a:ext cx="143230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31482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21059" y="4319957"/>
            <a:ext cx="106329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2569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05472" y="2135275"/>
            <a:ext cx="1346552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11330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417574" y="3184591"/>
            <a:ext cx="86672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134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89727" y="3153310"/>
            <a:ext cx="3341310" cy="954107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 федеральных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органов исполнительной власти, органов государственной власти субъектов Российской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endParaRPr kumimoji="0" lang="ru-RU" sz="1400" b="1" i="0" u="none" strike="noStrike" kern="1200" cap="small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 rot="10800000" flipV="1">
            <a:off x="508127" y="3056879"/>
            <a:ext cx="1061864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4791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389274" y="2301004"/>
            <a:ext cx="923321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650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396327" y="1343872"/>
            <a:ext cx="902873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766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2615" y="5329102"/>
            <a:ext cx="3666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Генеральной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прокуратуры Российской Федерации, органов прокуратуры субъектов Российской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 flipV="1">
            <a:off x="521059" y="5288614"/>
            <a:ext cx="1052412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1670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0388" y="1447257"/>
            <a:ext cx="1671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 доверия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7125" y="5004383"/>
            <a:ext cx="3204626" cy="1169551"/>
          </a:xfrm>
          <a:prstGeom prst="rect">
            <a:avLst/>
          </a:prstGeom>
          <a:noFill/>
          <a:ln w="25400" cmpd="dbl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small" spc="0" normalizeH="0" baseline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cap="none" dirty="0" smtClean="0"/>
              <a:t>в порядке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досудебного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(внесудебного) обжалования решений и действий (бездействия), совершенных при предоставлении государственных услуг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576934" y="5226903"/>
            <a:ext cx="866720" cy="52319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91417" tIns="45709" rIns="91417" bIns="4570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1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7" y="36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52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5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98370" y="-9437"/>
            <a:ext cx="704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и типы обращений граждан и организаций,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</a:t>
            </a:r>
            <a:b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рассмотренных в МЧС России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575303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101718" y="5609711"/>
            <a:ext cx="4733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100" dirty="0">
                <a:solidFill>
                  <a:srgbClr val="1F497D"/>
                </a:solidFill>
                <a:latin typeface="Arial"/>
              </a:rPr>
              <a:t>      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363326" y="2975267"/>
            <a:ext cx="9094173" cy="9647"/>
          </a:xfrm>
          <a:prstGeom prst="line">
            <a:avLst/>
          </a:prstGeom>
          <a:ln w="60325" cmpd="dbl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409889" y="3122500"/>
            <a:ext cx="2081018" cy="255454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Повторные обращения*</a:t>
            </a:r>
          </a:p>
          <a:p>
            <a:pPr lvl="0" algn="ctr"/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1055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lvl="0" algn="ctr"/>
            <a:r>
              <a:rPr lang="ru-RU" sz="1400" dirty="0" smtClean="0">
                <a:solidFill>
                  <a:srgbClr val="1F497D"/>
                </a:solidFill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</a:rPr>
              <a:t>202</a:t>
            </a:r>
            <a:r>
              <a:rPr lang="en-US" sz="1400" dirty="0" smtClean="0">
                <a:solidFill>
                  <a:srgbClr val="1F497D"/>
                </a:solidFill>
              </a:rPr>
              <a:t>4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г.)</a:t>
            </a: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endParaRPr lang="en-US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1058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/>
            <a:r>
              <a:rPr lang="ru-RU" sz="1400" dirty="0" smtClean="0">
                <a:solidFill>
                  <a:srgbClr val="1F497D"/>
                </a:solidFill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</a:rPr>
              <a:t>202</a:t>
            </a:r>
            <a:r>
              <a:rPr lang="en-US" sz="1400" dirty="0" smtClean="0">
                <a:solidFill>
                  <a:srgbClr val="1F497D"/>
                </a:solidFill>
              </a:rPr>
              <a:t>3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г.)</a:t>
            </a: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542705" y="3122501"/>
            <a:ext cx="2194192" cy="2400657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неоднократные обращения**</a:t>
            </a:r>
          </a:p>
          <a:p>
            <a:pPr lvl="0" algn="ctr"/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1148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algn="ctr"/>
            <a:r>
              <a:rPr lang="ru-RU" sz="1400" dirty="0" smtClean="0">
                <a:solidFill>
                  <a:srgbClr val="1F497D"/>
                </a:solidFill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</a:rPr>
              <a:t>202</a:t>
            </a:r>
            <a:r>
              <a:rPr lang="en-US" sz="1400" dirty="0" smtClean="0">
                <a:solidFill>
                  <a:srgbClr val="1F497D"/>
                </a:solidFill>
              </a:rPr>
              <a:t>4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г.)</a:t>
            </a: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endParaRPr lang="en-US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algn="ctr"/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920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lvl="0" algn="ctr"/>
            <a:r>
              <a:rPr lang="ru-RU" sz="1400" dirty="0" smtClean="0">
                <a:solidFill>
                  <a:srgbClr val="1F497D"/>
                </a:solidFill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</a:rPr>
              <a:t>202</a:t>
            </a:r>
            <a:r>
              <a:rPr lang="en-US" sz="1400" dirty="0" smtClean="0">
                <a:solidFill>
                  <a:srgbClr val="1F497D"/>
                </a:solidFill>
              </a:rPr>
              <a:t>3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г.)</a:t>
            </a:r>
          </a:p>
        </p:txBody>
      </p:sp>
      <p:sp>
        <p:nvSpPr>
          <p:cNvPr id="89" name="Freeform 8"/>
          <p:cNvSpPr>
            <a:spLocks noChangeAspect="1"/>
          </p:cNvSpPr>
          <p:nvPr/>
        </p:nvSpPr>
        <p:spPr bwMode="gray">
          <a:xfrm rot="235732" flipH="1">
            <a:off x="827205" y="4476545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Freeform 8"/>
          <p:cNvSpPr>
            <a:spLocks noChangeAspect="1"/>
          </p:cNvSpPr>
          <p:nvPr/>
        </p:nvSpPr>
        <p:spPr bwMode="gray">
          <a:xfrm rot="10800000" flipH="1">
            <a:off x="3180329" y="4458443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139672" y="710587"/>
            <a:ext cx="2364676" cy="2092881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Обращения, поступившие в электронном виде </a:t>
            </a:r>
          </a:p>
          <a:p>
            <a:pPr lvl="0" algn="ctr"/>
            <a:endParaRPr lang="ru-RU" sz="800" b="1" dirty="0">
              <a:solidFill>
                <a:schemeClr val="bg2"/>
              </a:solidFill>
            </a:endParaRPr>
          </a:p>
          <a:p>
            <a:pPr lvl="0"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36801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lvl="0" algn="ctr"/>
            <a:r>
              <a:rPr lang="ru-RU" sz="1400" dirty="0" smtClean="0">
                <a:solidFill>
                  <a:schemeClr val="bg2"/>
                </a:solidFill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chemeClr val="bg2"/>
                </a:solidFill>
              </a:rPr>
              <a:t>202</a:t>
            </a:r>
            <a:r>
              <a:rPr lang="en-US" sz="1400" dirty="0" smtClean="0">
                <a:solidFill>
                  <a:schemeClr val="bg2"/>
                </a:solidFill>
              </a:rPr>
              <a:t>4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>
                <a:solidFill>
                  <a:schemeClr val="bg2"/>
                </a:solidFill>
              </a:rPr>
              <a:t>г.)</a:t>
            </a:r>
          </a:p>
          <a:p>
            <a:pPr lvl="0" algn="ctr"/>
            <a:endParaRPr lang="ru-RU" sz="1400" dirty="0">
              <a:solidFill>
                <a:schemeClr val="bg2"/>
              </a:solidFill>
            </a:endParaRPr>
          </a:p>
          <a:p>
            <a:pPr lvl="0" algn="ctr"/>
            <a:endParaRPr lang="ru-RU" sz="1400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986553" y="718778"/>
            <a:ext cx="2386720" cy="1969770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ОБРАЩЕНИЯ, поступившие в письменном виде    </a:t>
            </a:r>
          </a:p>
          <a:p>
            <a:pPr algn="ctr"/>
            <a:endParaRPr lang="ru-RU" sz="800" b="1" cap="all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16629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chemeClr val="bg2"/>
                </a:solidFill>
              </a:rPr>
              <a:t>202</a:t>
            </a:r>
            <a:r>
              <a:rPr lang="en-US" sz="1400" dirty="0" smtClean="0">
                <a:solidFill>
                  <a:schemeClr val="bg2"/>
                </a:solidFill>
              </a:rPr>
              <a:t>4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>
                <a:solidFill>
                  <a:schemeClr val="bg2"/>
                </a:solidFill>
              </a:rPr>
              <a:t>г.)</a:t>
            </a:r>
          </a:p>
          <a:p>
            <a:pPr algn="ctr"/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289052" y="3129780"/>
            <a:ext cx="2135704" cy="255454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</a:rPr>
              <a:t>Коллективные </a:t>
            </a:r>
          </a:p>
          <a:p>
            <a:pPr lvl="0" algn="ctr"/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</a:rPr>
              <a:t>обращения</a:t>
            </a:r>
          </a:p>
          <a:p>
            <a:pPr lvl="0" algn="ctr"/>
            <a:endParaRPr lang="ru-RU" sz="800" b="1" dirty="0">
              <a:solidFill>
                <a:schemeClr val="bg2"/>
              </a:solidFill>
            </a:endParaRPr>
          </a:p>
          <a:p>
            <a:pPr lvl="0"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831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lvl="0" algn="ctr"/>
            <a:r>
              <a:rPr lang="ru-RU" sz="1400" dirty="0" smtClean="0">
                <a:solidFill>
                  <a:srgbClr val="1F497D"/>
                </a:solidFill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</a:rPr>
              <a:t>202</a:t>
            </a:r>
            <a:r>
              <a:rPr lang="en-US" sz="1400" dirty="0" smtClean="0">
                <a:solidFill>
                  <a:srgbClr val="1F497D"/>
                </a:solidFill>
              </a:rPr>
              <a:t>4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г.)</a:t>
            </a: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endParaRPr lang="en-US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887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/>
            <a:r>
              <a:rPr lang="ru-RU" sz="1400" dirty="0" smtClean="0">
                <a:solidFill>
                  <a:srgbClr val="1F497D"/>
                </a:solidFill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</a:rPr>
              <a:t>202</a:t>
            </a:r>
            <a:r>
              <a:rPr lang="en-US" sz="1400" dirty="0" smtClean="0">
                <a:solidFill>
                  <a:srgbClr val="1F497D"/>
                </a:solidFill>
              </a:rPr>
              <a:t>3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г.)</a:t>
            </a: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398426" y="3143404"/>
            <a:ext cx="1957022" cy="2400657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Анонимные  </a:t>
            </a:r>
          </a:p>
          <a:p>
            <a:pPr lvl="0" algn="ctr"/>
            <a:r>
              <a:rPr lang="ru-RU" sz="1400" b="1" cap="all" dirty="0">
                <a:solidFill>
                  <a:schemeClr val="accent1">
                    <a:lumMod val="75000"/>
                  </a:schemeClr>
                </a:solidFill>
              </a:rPr>
              <a:t>обращения</a:t>
            </a:r>
          </a:p>
          <a:p>
            <a:pPr lvl="0" algn="ctr"/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316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  <a:p>
            <a:pPr algn="ctr"/>
            <a:r>
              <a:rPr lang="ru-RU" sz="1400" dirty="0" smtClean="0">
                <a:solidFill>
                  <a:srgbClr val="1F497D"/>
                </a:solidFill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</a:rPr>
              <a:t>202</a:t>
            </a:r>
            <a:r>
              <a:rPr lang="en-US" sz="1400" dirty="0" smtClean="0">
                <a:solidFill>
                  <a:srgbClr val="1F497D"/>
                </a:solidFill>
              </a:rPr>
              <a:t>4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г.)</a:t>
            </a:r>
          </a:p>
          <a:p>
            <a:pPr lvl="0" algn="ctr"/>
            <a:endParaRPr lang="en-US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lvl="0" algn="ctr"/>
            <a:endParaRPr lang="ru-RU" sz="1000" b="1" dirty="0">
              <a:solidFill>
                <a:schemeClr val="bg2"/>
              </a:solidFill>
            </a:endParaRPr>
          </a:p>
          <a:p>
            <a:pPr algn="ctr"/>
            <a:r>
              <a:rPr lang="en-US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208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lvl="0" algn="ctr"/>
            <a:r>
              <a:rPr lang="ru-RU" sz="1400" dirty="0" smtClean="0">
                <a:solidFill>
                  <a:srgbClr val="1F497D"/>
                </a:solidFill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</a:rPr>
              <a:t>202</a:t>
            </a:r>
            <a:r>
              <a:rPr lang="en-US" sz="1400" dirty="0" smtClean="0">
                <a:solidFill>
                  <a:srgbClr val="1F497D"/>
                </a:solidFill>
              </a:rPr>
              <a:t>3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r>
              <a:rPr lang="ru-RU" sz="1400" dirty="0">
                <a:solidFill>
                  <a:srgbClr val="1F497D"/>
                </a:solidFill>
              </a:rPr>
              <a:t>г.)</a:t>
            </a:r>
          </a:p>
        </p:txBody>
      </p:sp>
      <p:sp>
        <p:nvSpPr>
          <p:cNvPr id="95" name="Freeform 8"/>
          <p:cNvSpPr>
            <a:spLocks noChangeAspect="1"/>
          </p:cNvSpPr>
          <p:nvPr/>
        </p:nvSpPr>
        <p:spPr bwMode="gray">
          <a:xfrm flipH="1">
            <a:off x="5823994" y="4453123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/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Freeform 8"/>
          <p:cNvSpPr>
            <a:spLocks noChangeAspect="1"/>
          </p:cNvSpPr>
          <p:nvPr/>
        </p:nvSpPr>
        <p:spPr bwMode="gray">
          <a:xfrm rot="10800000">
            <a:off x="7901002" y="4462178"/>
            <a:ext cx="249752" cy="215054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0704" y="2264220"/>
            <a:ext cx="4264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(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Arial"/>
              </a:rPr>
              <a:t>3</a:t>
            </a:r>
            <a:r>
              <a:rPr lang="en-US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Arial"/>
              </a:rPr>
              <a:t>2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Arial"/>
              </a:rPr>
              <a:t>%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от общего количества</a:t>
            </a:r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обращений</a:t>
            </a:r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)</a:t>
            </a:r>
            <a:endParaRPr lang="ru-RU" sz="16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8585" y="2246914"/>
            <a:ext cx="43220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(</a:t>
            </a:r>
            <a:r>
              <a:rPr lang="en-US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Arial"/>
              </a:rPr>
              <a:t>68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Arial"/>
              </a:rPr>
              <a:t>%</a:t>
            </a:r>
            <a:r>
              <a:rPr lang="en-US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16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 </a:t>
            </a:r>
            <a:r>
              <a:rPr lang="ru-RU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от общего количества обращений</a:t>
            </a:r>
            <a:r>
              <a:rPr lang="en-US" sz="1600" b="1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)</a:t>
            </a:r>
            <a:endParaRPr lang="ru-RU" sz="16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81631" y="4441223"/>
            <a:ext cx="771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(-</a:t>
            </a:r>
            <a:r>
              <a:rPr lang="ru-RU" sz="1400" dirty="0" smtClean="0">
                <a:solidFill>
                  <a:schemeClr val="bg2"/>
                </a:solidFill>
              </a:rPr>
              <a:t>0,3%</a:t>
            </a:r>
            <a:r>
              <a:rPr lang="en-US" sz="1400" dirty="0">
                <a:solidFill>
                  <a:schemeClr val="bg2"/>
                </a:solidFill>
              </a:rPr>
              <a:t>)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05651" y="4418552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</a:t>
            </a:r>
            <a:r>
              <a:rPr lang="ru-RU" sz="1400" dirty="0" smtClean="0">
                <a:solidFill>
                  <a:schemeClr val="bg2"/>
                </a:solidFill>
              </a:rPr>
              <a:t>25%</a:t>
            </a:r>
            <a:r>
              <a:rPr lang="en-US" sz="1400" dirty="0" smtClean="0">
                <a:solidFill>
                  <a:schemeClr val="bg2"/>
                </a:solidFill>
              </a:rPr>
              <a:t>)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03319" y="4418552"/>
            <a:ext cx="6222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</a:t>
            </a:r>
            <a:r>
              <a:rPr lang="ru-RU" sz="1400" dirty="0" smtClean="0">
                <a:solidFill>
                  <a:schemeClr val="bg2"/>
                </a:solidFill>
              </a:rPr>
              <a:t>-6%</a:t>
            </a:r>
            <a:r>
              <a:rPr lang="en-US" sz="1400" dirty="0">
                <a:solidFill>
                  <a:schemeClr val="bg2"/>
                </a:solidFill>
              </a:rPr>
              <a:t>)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172232" y="4411524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(</a:t>
            </a:r>
            <a:r>
              <a:rPr lang="ru-RU" sz="1400" dirty="0" smtClean="0">
                <a:solidFill>
                  <a:schemeClr val="bg2"/>
                </a:solidFill>
              </a:rPr>
              <a:t>52%</a:t>
            </a:r>
            <a:r>
              <a:rPr lang="en-US" sz="1400" dirty="0" smtClean="0">
                <a:solidFill>
                  <a:schemeClr val="bg2"/>
                </a:solidFill>
              </a:rPr>
              <a:t>)</a:t>
            </a:r>
            <a:endParaRPr lang="ru-RU" sz="1400" dirty="0">
              <a:solidFill>
                <a:schemeClr val="bg2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0165" y="5798331"/>
            <a:ext cx="4889501" cy="16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37872" y="5806512"/>
            <a:ext cx="508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*Повторное обращение – обращение, поступившее от одного и того же лица по одному и тому же вопросу, если со времени подачи первого обращения  истек установленный законом срок  рассмотрения или  гражданин не согласен с принятым  по его обращению решением.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0784" y="6249101"/>
            <a:ext cx="5008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kern="0" dirty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**Неоднократное  обращение – обращение гражданина, содержащее  вопрос, на который ему не менее двух раз давались письменные аргументированные ответы, при условии, что  указанное обращение и ранее отправляемые обращения  направлялись в один и тот же орган и одному и тому же должностному лицу.</a:t>
            </a:r>
          </a:p>
        </p:txBody>
      </p:sp>
    </p:spTree>
    <p:extLst>
      <p:ext uri="{BB962C8B-B14F-4D97-AF65-F5344CB8AC3E}">
        <p14:creationId xmlns:p14="http://schemas.microsoft.com/office/powerpoint/2010/main" val="346530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7" y="36"/>
            <a:ext cx="405451" cy="533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52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/>
            </a:pPr>
            <a:r>
              <a:rPr lang="ru-RU" sz="1900" b="1" dirty="0" smtClean="0">
                <a:solidFill>
                  <a:srgbClr val="FFFFFF"/>
                </a:solidFill>
                <a:latin typeface="Arial"/>
              </a:rPr>
              <a:t>6</a:t>
            </a:r>
            <a:endParaRPr lang="ru-RU" sz="1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634970" y="24378"/>
            <a:ext cx="704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  <a:r>
              <a:rPr lang="en-US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граждан и организаций, </a:t>
            </a: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поступивших</a:t>
            </a:r>
            <a:b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рассмотренных в МЧС России</a:t>
            </a:r>
            <a:endParaRPr lang="ru-RU" sz="1600" b="1" dirty="0">
              <a:solidFill>
                <a:srgbClr val="DEA0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37952" y="600650"/>
            <a:ext cx="9594292" cy="20201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101718" y="5401484"/>
            <a:ext cx="47333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1F497D"/>
                </a:solidFill>
                <a:latin typeface="Arial"/>
              </a:rPr>
              <a:t>      </a:t>
            </a:r>
          </a:p>
        </p:txBody>
      </p:sp>
      <p:sp>
        <p:nvSpPr>
          <p:cNvPr id="66" name="Freeform 8"/>
          <p:cNvSpPr>
            <a:spLocks noChangeAspect="1"/>
          </p:cNvSpPr>
          <p:nvPr/>
        </p:nvSpPr>
        <p:spPr bwMode="gray">
          <a:xfrm rot="10800000" flipH="1">
            <a:off x="2178144" y="3123812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4321" y="2964966"/>
            <a:ext cx="118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50491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1392" y="2938469"/>
            <a:ext cx="2025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38650</a:t>
            </a:r>
            <a:endParaRPr lang="en-US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2023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8949" y="794666"/>
            <a:ext cx="4437586" cy="2246769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ЗАЯВЛЕНИЕ  </a:t>
            </a: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(просьба гражданина о содействии в реализации его конституционных прав и свобод или конституционных прав и свобод других лиц, либо сообщение о нарушении законов и иных нормативных правовых актов, недостатках в работе государственных органов, органов местного самоуправления и должностных лиц, либо критика деятельности указанных органов и должностных лиц)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58949" y="4036928"/>
            <a:ext cx="4437586" cy="1083374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Жалоба</a:t>
            </a: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   </a:t>
            </a:r>
            <a:r>
              <a:rPr lang="ru-RU" sz="1400" dirty="0">
                <a:solidFill>
                  <a:srgbClr val="4F81BD"/>
                </a:solidFill>
                <a:latin typeface="Arial"/>
              </a:rPr>
              <a:t> </a:t>
            </a: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(просьба гражданина о восстановлении или защите его нарушенных прав, свобод или законных интересов либо прав, свобод или законных интересов других лиц)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525575" y="482908"/>
            <a:ext cx="3989472" cy="1384995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defRPr/>
            </a:pP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Не</a:t>
            </a:r>
            <a:r>
              <a:rPr lang="en-US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 </a:t>
            </a: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обращения </a:t>
            </a:r>
            <a:endParaRPr lang="en-US" sz="1400" b="1" cap="all" dirty="0">
              <a:solidFill>
                <a:srgbClr val="4F81BD">
                  <a:lumMod val="75000"/>
                </a:srgbClr>
              </a:solidFill>
              <a:latin typeface="Arial"/>
            </a:endParaRPr>
          </a:p>
          <a:p>
            <a:pPr algn="just"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(благодарности, приглашения, соболезнования, тексты не имеющие смысла, материалы для ознакомления)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1230" y="5139874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1837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9358" y="5176391"/>
            <a:ext cx="18344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1807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defTabSz="1235073">
              <a:defRPr/>
            </a:pPr>
            <a:r>
              <a:rPr lang="ru-RU" sz="1400" dirty="0">
                <a:solidFill>
                  <a:srgbClr val="1F497D"/>
                </a:solidFill>
                <a:latin typeface="Arial"/>
              </a:rPr>
              <a:t>       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2023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5854672" y="1994824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955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887431" y="1979783"/>
            <a:ext cx="1832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712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202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3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29438" y="3075008"/>
            <a:ext cx="662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31%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32441" y="5303438"/>
            <a:ext cx="562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2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36497" y="1993256"/>
            <a:ext cx="662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34%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133" y="5577619"/>
            <a:ext cx="1217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1185" y="3407782"/>
            <a:ext cx="1217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710681" y="2395840"/>
            <a:ext cx="1217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32" name="Freeform 8"/>
          <p:cNvSpPr>
            <a:spLocks noChangeAspect="1"/>
          </p:cNvSpPr>
          <p:nvPr/>
        </p:nvSpPr>
        <p:spPr bwMode="gray">
          <a:xfrm rot="10800000" flipH="1">
            <a:off x="7258492" y="2036338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Freeform 8"/>
          <p:cNvSpPr>
            <a:spLocks noChangeAspect="1"/>
          </p:cNvSpPr>
          <p:nvPr/>
        </p:nvSpPr>
        <p:spPr bwMode="gray">
          <a:xfrm rot="10800000" flipH="1">
            <a:off x="2174927" y="5329351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69384" y="3891174"/>
            <a:ext cx="4038327" cy="1858970"/>
          </a:xfrm>
          <a:prstGeom prst="rect">
            <a:avLst/>
          </a:prstGeom>
          <a:ln w="25400" cmpd="dbl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4F81BD">
                    <a:lumMod val="75000"/>
                  </a:srgbClr>
                </a:solidFill>
                <a:latin typeface="Arial"/>
              </a:rPr>
              <a:t>Предложение</a:t>
            </a:r>
            <a:endParaRPr lang="en-US" sz="1400" b="1" cap="all" dirty="0">
              <a:solidFill>
                <a:srgbClr val="4F81BD"/>
              </a:solidFill>
              <a:latin typeface="Arial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400" dirty="0">
                <a:solidFill>
                  <a:srgbClr val="4F81BD">
                    <a:lumMod val="75000"/>
                  </a:srgbClr>
                </a:solidFill>
                <a:latin typeface="Arial"/>
              </a:rPr>
              <a:t>(рекомендация гражданина по совершенствованию законов и иных нормативных правовых актов, деятельности государственных органов и органов местного самоуправления, развитию общественных отношений, улучшению социально-экономической и иных сфер деятельности государства и общества)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854673" y="5671824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/>
              </a:rPr>
              <a:t>147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latin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55737" y="5673828"/>
            <a:ext cx="1950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35073">
              <a:defRPr/>
            </a:pPr>
            <a:r>
              <a:rPr lang="ru-RU" sz="2800" b="1" kern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latin typeface="Arial"/>
              </a:rPr>
              <a:t>154</a:t>
            </a:r>
            <a:endParaRPr lang="ru-RU" sz="2800" b="1" kern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latin typeface="Arial"/>
            </a:endParaRPr>
          </a:p>
          <a:p>
            <a:pPr algn="ctr"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202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3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10681" y="6133660"/>
            <a:ext cx="1217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35073">
              <a:defRPr/>
            </a:pP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(</a:t>
            </a:r>
            <a:r>
              <a:rPr lang="en-US" sz="1400" dirty="0">
                <a:solidFill>
                  <a:srgbClr val="1F497D"/>
                </a:solidFill>
              </a:rPr>
              <a:t>I </a:t>
            </a:r>
            <a:r>
              <a:rPr lang="ru-RU" sz="1400" dirty="0">
                <a:solidFill>
                  <a:srgbClr val="1F497D"/>
                </a:solidFill>
              </a:rPr>
              <a:t>кв. 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2024 </a:t>
            </a:r>
            <a:r>
              <a:rPr lang="ru-RU" sz="1400" dirty="0">
                <a:solidFill>
                  <a:srgbClr val="1F497D"/>
                </a:solidFill>
                <a:latin typeface="Arial"/>
              </a:rPr>
              <a:t>г.)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497947" y="5803196"/>
            <a:ext cx="622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</a:rPr>
              <a:t>(-</a:t>
            </a:r>
            <a:r>
              <a:rPr lang="ru-RU" sz="1400" dirty="0" smtClean="0">
                <a:solidFill>
                  <a:srgbClr val="1F497D"/>
                </a:solidFill>
                <a:latin typeface="Arial"/>
              </a:rPr>
              <a:t>5%</a:t>
            </a:r>
            <a:r>
              <a:rPr lang="en-US" sz="1400" dirty="0">
                <a:solidFill>
                  <a:srgbClr val="1F497D"/>
                </a:solidFill>
                <a:latin typeface="Arial"/>
              </a:rPr>
              <a:t>)</a:t>
            </a:r>
            <a:endParaRPr lang="ru-RU" sz="14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44" name="Freeform 8"/>
          <p:cNvSpPr>
            <a:spLocks noChangeAspect="1"/>
          </p:cNvSpPr>
          <p:nvPr/>
        </p:nvSpPr>
        <p:spPr bwMode="gray">
          <a:xfrm rot="251542" flipH="1">
            <a:off x="7057546" y="5854156"/>
            <a:ext cx="251288" cy="216377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8">
              <a:defRPr/>
            </a:pPr>
            <a:endParaRPr lang="en-US" sz="1900" dirty="0">
              <a:solidFill>
                <a:schemeClr val="bg2">
                  <a:lumMod val="40000"/>
                  <a:lumOff val="6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968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99" y="28222"/>
            <a:ext cx="486882" cy="640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6" name="Номер слайда 3"/>
          <p:cNvSpPr txBox="1">
            <a:spLocks/>
          </p:cNvSpPr>
          <p:nvPr/>
        </p:nvSpPr>
        <p:spPr>
          <a:xfrm>
            <a:off x="9160948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7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6723" y="235498"/>
            <a:ext cx="909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A0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граждан  и организаций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EA0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0" y="751823"/>
            <a:ext cx="9720263" cy="20533"/>
          </a:xfrm>
          <a:prstGeom prst="line">
            <a:avLst/>
          </a:prstGeom>
          <a:ln w="73025" cmpd="thickThin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олилиния 56"/>
          <p:cNvSpPr/>
          <p:nvPr/>
        </p:nvSpPr>
        <p:spPr>
          <a:xfrm>
            <a:off x="525632" y="1044569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28447</a:t>
            </a:r>
            <a:endParaRPr kumimoji="0" lang="ru-RU" sz="2800" b="1" i="0" u="none" strike="noStrike" kern="0" cap="none" spc="0" normalizeH="0" baseline="0" noProof="0" dirty="0">
              <a:ln w="10541" cmpd="sng">
                <a:solidFill>
                  <a:srgbClr val="1F497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2034546" y="1170963"/>
            <a:ext cx="2787564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результатам рассмотрения которых даны разъяснения по поставленным вопросам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5375146" y="4690241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1061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6480141" y="4873196"/>
            <a:ext cx="2680807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обращение,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результатам рассмотрения которых принято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решение 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необоснованности и неудовлетворении поставленных вопросов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5118535" y="2975029"/>
            <a:ext cx="1269124" cy="738843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1448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6441533" y="2914266"/>
            <a:ext cx="2719415" cy="897515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 оставлено без ответа в связи с тем, что фамилия, почтовый или электронный адрес гражданина отсутствовали или не поддавались прочтению</a:t>
            </a:r>
          </a:p>
        </p:txBody>
      </p:sp>
      <p:sp>
        <p:nvSpPr>
          <p:cNvPr id="64" name="Полилиния 63"/>
          <p:cNvSpPr/>
          <p:nvPr/>
        </p:nvSpPr>
        <p:spPr>
          <a:xfrm>
            <a:off x="5245829" y="1053378"/>
            <a:ext cx="1492084" cy="780131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2717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6413137" y="1379654"/>
            <a:ext cx="274781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 направлены по компетенции в соответствующий государственный орган, орган местного  самоуправления или соответствующему должностному лицу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2041073" y="4690241"/>
            <a:ext cx="2787564" cy="1180966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обращения,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результатам рассмотрения которых  принято решение об  обоснованности и удовлетворении поставленных вопросов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440980" y="4674956"/>
            <a:ext cx="1286201" cy="605768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5934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2034546" y="2816673"/>
            <a:ext cx="2794091" cy="1204102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обращение,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которым невозможно направить ответ по существу вопроса в соответствии с 59-ФЗ «О порядке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рассмотрения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граждан Российской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Федерации»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655863" y="2914266"/>
            <a:ext cx="1286201" cy="788940"/>
          </a:xfrm>
          <a:custGeom>
            <a:avLst/>
            <a:gdLst>
              <a:gd name="connsiteX0" fmla="*/ 0 w 799912"/>
              <a:gd name="connsiteY0" fmla="*/ 0 h 498049"/>
              <a:gd name="connsiteX1" fmla="*/ 799912 w 799912"/>
              <a:gd name="connsiteY1" fmla="*/ 0 h 498049"/>
              <a:gd name="connsiteX2" fmla="*/ 799912 w 799912"/>
              <a:gd name="connsiteY2" fmla="*/ 498049 h 498049"/>
              <a:gd name="connsiteX3" fmla="*/ 0 w 799912"/>
              <a:gd name="connsiteY3" fmla="*/ 498049 h 498049"/>
              <a:gd name="connsiteX4" fmla="*/ 0 w 799912"/>
              <a:gd name="connsiteY4" fmla="*/ 0 h 49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12" h="498049">
                <a:moveTo>
                  <a:pt x="0" y="0"/>
                </a:moveTo>
                <a:lnTo>
                  <a:pt x="799912" y="0"/>
                </a:lnTo>
                <a:lnTo>
                  <a:pt x="799912" y="498049"/>
                </a:lnTo>
                <a:lnTo>
                  <a:pt x="0" y="49804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solidFill>
                    <a:srgbClr val="1F497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13781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7822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76" y="77383"/>
            <a:ext cx="7741710" cy="353172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Тематика обращений граждан и организаций, поступивших </a:t>
            </a:r>
            <a:b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рассмотренных в МЧС России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52" y="8941"/>
            <a:ext cx="372584" cy="490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9160939" y="8941"/>
            <a:ext cx="367575" cy="4376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805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sym typeface="Calibri"/>
              </a:rPr>
              <a:t>8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Calibri"/>
              </a:rPr>
              <a:t>                                                   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Calibri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" y="544666"/>
            <a:ext cx="9720263" cy="20533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331729"/>
              </p:ext>
            </p:extLst>
          </p:nvPr>
        </p:nvGraphicFramePr>
        <p:xfrm>
          <a:off x="125046" y="648682"/>
          <a:ext cx="9403464" cy="6103812"/>
        </p:xfrm>
        <a:graphic>
          <a:graphicData uri="http://schemas.openxmlformats.org/drawingml/2006/table">
            <a:tbl>
              <a:tblPr/>
              <a:tblGrid>
                <a:gridCol w="565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4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вопроса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1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кв. 2023 </a:t>
                      </a: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1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кв.</a:t>
                      </a:r>
                      <a:r>
                        <a:rPr lang="ru-RU" sz="1100" b="1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en-US" sz="11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1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Динамика</a:t>
                      </a:r>
                      <a:r>
                        <a:rPr lang="ru-RU" sz="1100" b="1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solidFill>
                            <a:schemeClr val="bg2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изменений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5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Работа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противопожарной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службы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соблюдение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требований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пожарной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безопасности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16 549</a:t>
                      </a:r>
                      <a:endParaRPr lang="ru-RU" sz="1000" b="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19 369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6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Деятельность ГИМС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13 323</a:t>
                      </a:r>
                      <a:endParaRPr lang="ru-RU" sz="1000" b="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060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8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Вопросы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связанные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рассмотрением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граждан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прекращение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рассмотрения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результаты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рассмотрения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ознакомление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документами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материалами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касающимися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рассмотрения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обращений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1 813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831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1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Деятельность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принимаемые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решения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МЧС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России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отдельные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вопросы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касающиеся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деятельности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МЧС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"/>
                          <a:ea typeface="Calibri"/>
                          <a:cs typeface="Times New Roman"/>
                        </a:rPr>
                        <a:t>России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Pro Cond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1 574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1 570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-0,2%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Предупреждение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преодоление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ЧС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1 207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1 058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-14</a:t>
                      </a:r>
                      <a:r>
                        <a:rPr lang="en-US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3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Запросы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архивных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данных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sym typeface="Arial"/>
                        </a:rPr>
                        <a:t>1 574</a:t>
                      </a:r>
                      <a:endParaRPr lang="ru-RU" sz="11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1 874</a:t>
                      </a:r>
                      <a:endParaRPr lang="ru-RU" sz="11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1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Коммунальное хозяйство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содержание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общего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имущества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ограждающие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конструкции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места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общего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пользования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придомовая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территория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1 087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754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-44%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1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Трудовые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отношения. Прохождение службы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418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503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7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Гражданская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оборона (содержание и обслуживание ЗСГО)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546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501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-9%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21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возможных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фактах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коррупции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противоправного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поведения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сотрудников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обжалования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действий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бездействий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должностных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лиц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МЧС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России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Arial"/>
                        </a:rPr>
                        <a:t>362</a:t>
                      </a:r>
                      <a:endParaRPr lang="ru-RU" sz="1100" b="0" i="0" u="none" strike="noStrike" cap="none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236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-53,4%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22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Жилищные вопросы (предоставление субсидий, ЕСВ, ГЖС, служебного жилья, выселение из служебного жилья)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392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491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-1,4%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22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Социальная сфера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Myriad Pro Cond"/>
                          <a:ea typeface="Times New Roman"/>
                          <a:cs typeface="Times New Roman"/>
                        </a:rPr>
                        <a:t> (компенсационные выплаты)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baseline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352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355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-27%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3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299446" y="2100562"/>
            <a:ext cx="4734929" cy="823101"/>
            <a:chOff x="1261165" y="7200794"/>
            <a:chExt cx="4578859" cy="406957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261165" y="7200794"/>
              <a:ext cx="713505" cy="171740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algn="ctr" defTabSz="860222">
                <a:defRPr/>
              </a:pPr>
              <a:endParaRPr lang="ru-RU" sz="1693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F81BD"/>
                </a:solidFill>
                <a:latin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24172" y="8074780"/>
              <a:ext cx="3815852" cy="319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0222">
                <a:defRPr/>
              </a:pPr>
              <a:r>
                <a:rPr lang="ru-RU" sz="1200" kern="0" dirty="0" smtClean="0">
                  <a:solidFill>
                    <a:srgbClr val="1F497D"/>
                  </a:solidFill>
                  <a:latin typeface="Arial"/>
                </a:rPr>
                <a:t>гражданина </a:t>
              </a: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принято с использованием </a:t>
              </a:r>
            </a:p>
            <a:p>
              <a:pPr algn="ctr" defTabSz="860222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специальных технических средств связи </a:t>
              </a:r>
            </a:p>
            <a:p>
              <a:pPr algn="ctr" defTabSz="860222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 (телефонные  средства связи, ВКС)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514397" y="8563351"/>
              <a:ext cx="806008" cy="195105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0222">
                <a:defRPr/>
              </a:pPr>
              <a:r>
                <a:rPr lang="ru-RU" sz="2000" b="1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345</a:t>
              </a:r>
              <a:endPara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54177" y="1253774"/>
            <a:ext cx="1000439" cy="563891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222"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48</a:t>
            </a:r>
            <a:endParaRPr lang="ru-RU" sz="20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860222">
              <a:defRPr/>
            </a:pPr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</a:t>
            </a:r>
            <a:endParaRPr lang="ru-RU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0569" y="1274733"/>
            <a:ext cx="373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80420">
              <a:defRPr/>
            </a:pPr>
            <a:r>
              <a:rPr lang="ru-RU" sz="1200" kern="0" dirty="0">
                <a:solidFill>
                  <a:srgbClr val="1F497D"/>
                </a:solidFill>
                <a:latin typeface="Arial"/>
              </a:rPr>
              <a:t>принято на личном приеме должностными лицами МЧС России в Общественной приемной МЧС России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61305" y="3277147"/>
            <a:ext cx="4183469" cy="1760484"/>
            <a:chOff x="853899" y="4503317"/>
            <a:chExt cx="5676486" cy="1488825"/>
          </a:xfrm>
        </p:grpSpPr>
        <p:sp>
          <p:nvSpPr>
            <p:cNvPr id="18" name="TextBox 17"/>
            <p:cNvSpPr txBox="1"/>
            <p:nvPr/>
          </p:nvSpPr>
          <p:spPr>
            <a:xfrm>
              <a:off x="1888692" y="4503317"/>
              <a:ext cx="4536875" cy="39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60222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по вопросам  порядка рассмотрения и статуса обращений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53899" y="4539324"/>
              <a:ext cx="1117982" cy="3337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algn="ctr" defTabSz="860222">
                <a:defRPr/>
              </a:pPr>
              <a:r>
                <a:rPr lang="ru-RU" sz="2000" b="1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277</a:t>
              </a:r>
              <a:endPara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83146" y="5073360"/>
              <a:ext cx="905546" cy="3337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algn="ctr" defTabSz="860222">
                <a:defRPr/>
              </a:pPr>
              <a:r>
                <a:rPr lang="en-US" sz="2000" b="1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49</a:t>
              </a:r>
              <a:endPara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88692" y="5710641"/>
              <a:ext cx="4641693" cy="23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60222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по вопросам чрезвычайных ситуаций 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89665" y="5658421"/>
              <a:ext cx="982216" cy="3337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Left"/>
              <a:lightRig rig="threePt" dir="t"/>
            </a:scene3d>
            <a:sp3d prstMaterial="dkEdge">
              <a:bevelB/>
            </a:sp3d>
          </p:spPr>
          <p:txBody>
            <a:bodyPr wrap="square" lIns="85997" tIns="42999" rIns="85997" bIns="42999">
              <a:spAutoFit/>
            </a:bodyPr>
            <a:lstStyle/>
            <a:p>
              <a:pPr algn="ctr" defTabSz="860222">
                <a:defRPr/>
              </a:pPr>
              <a:r>
                <a:rPr lang="ru-RU" sz="2000" b="1" dirty="0" smtClean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19</a:t>
              </a:r>
              <a:endPara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76072" y="5058699"/>
              <a:ext cx="4536877" cy="23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60222">
                <a:defRPr/>
              </a:pPr>
              <a:r>
                <a:rPr lang="ru-RU" sz="1200" kern="0" dirty="0">
                  <a:solidFill>
                    <a:srgbClr val="1F497D"/>
                  </a:solidFill>
                  <a:latin typeface="Arial"/>
                </a:rPr>
                <a:t>по вопросам записи на личный прием</a:t>
              </a:r>
            </a:p>
          </p:txBody>
        </p:sp>
      </p:grpSp>
      <p:cxnSp>
        <p:nvCxnSpPr>
          <p:cNvPr id="46" name="Прямая соединительная линия 45"/>
          <p:cNvCxnSpPr/>
          <p:nvPr/>
        </p:nvCxnSpPr>
        <p:spPr>
          <a:xfrm>
            <a:off x="598943" y="1247675"/>
            <a:ext cx="4288069" cy="996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215" y="78882"/>
            <a:ext cx="472075" cy="6209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1172865" y="73353"/>
            <a:ext cx="765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222">
              <a:defRPr/>
            </a:pPr>
            <a:r>
              <a:rPr lang="ru-RU" sz="1400" b="1" dirty="0">
                <a:solidFill>
                  <a:srgbClr val="DEA04E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Сведения о личном приеме г</a:t>
            </a:r>
            <a:r>
              <a:rPr lang="ru-RU" sz="1400" b="1" dirty="0">
                <a:solidFill>
                  <a:srgbClr val="DEA04E"/>
                </a:solidFill>
                <a:latin typeface="Arial"/>
                <a:cs typeface="Arial" panose="020B0604020202020204" pitchFamily="34" charset="0"/>
                <a:sym typeface="Calibri"/>
              </a:rPr>
              <a:t>раждан должностными лицами МЧС </a:t>
            </a:r>
            <a:r>
              <a:rPr lang="ru-RU" sz="1400" b="1" dirty="0" smtClean="0">
                <a:solidFill>
                  <a:srgbClr val="DEA04E"/>
                </a:solidFill>
                <a:latin typeface="Arial"/>
                <a:cs typeface="Arial" panose="020B0604020202020204" pitchFamily="34" charset="0"/>
                <a:sym typeface="Calibri"/>
              </a:rPr>
              <a:t>России</a:t>
            </a:r>
            <a:br>
              <a:rPr lang="ru-RU" sz="1400" b="1" dirty="0" smtClean="0">
                <a:solidFill>
                  <a:srgbClr val="DEA04E"/>
                </a:solidFill>
                <a:latin typeface="Arial"/>
                <a:cs typeface="Arial" panose="020B0604020202020204" pitchFamily="34" charset="0"/>
                <a:sym typeface="Calibri"/>
              </a:rPr>
            </a:br>
            <a:r>
              <a:rPr lang="ru-RU" sz="1400" b="1" dirty="0" smtClean="0">
                <a:solidFill>
                  <a:srgbClr val="DEA04E"/>
                </a:solidFill>
                <a:latin typeface="Arial"/>
                <a:cs typeface="Arial" panose="020B0604020202020204" pitchFamily="34" charset="0"/>
                <a:sym typeface="Calibri"/>
              </a:rPr>
              <a:t> и территориальных </a:t>
            </a:r>
            <a:r>
              <a:rPr lang="ru-RU" sz="1400" b="1" dirty="0">
                <a:solidFill>
                  <a:srgbClr val="DEA04E"/>
                </a:solidFill>
                <a:latin typeface="Arial"/>
                <a:cs typeface="Arial" panose="020B0604020202020204" pitchFamily="34" charset="0"/>
                <a:sym typeface="Calibri"/>
              </a:rPr>
              <a:t>органов МЧС России</a:t>
            </a:r>
            <a:endParaRPr lang="ru-RU" sz="1400" b="1" dirty="0">
              <a:solidFill>
                <a:srgbClr val="1F497D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29103" y="763104"/>
            <a:ext cx="9144000" cy="19316"/>
          </a:xfrm>
          <a:prstGeom prst="line">
            <a:avLst/>
          </a:prstGeom>
          <a:noFill/>
          <a:ln w="73025" cap="flat" cmpd="thickThin" algn="ctr">
            <a:solidFill>
              <a:srgbClr val="1F497D"/>
            </a:solidFill>
            <a:prstDash val="solid"/>
          </a:ln>
          <a:effectLst/>
        </p:spPr>
      </p:cxnSp>
      <p:sp>
        <p:nvSpPr>
          <p:cNvPr id="55" name="Номер слайда 3"/>
          <p:cNvSpPr txBox="1">
            <a:spLocks/>
          </p:cNvSpPr>
          <p:nvPr/>
        </p:nvSpPr>
        <p:spPr>
          <a:xfrm>
            <a:off x="9177255" y="3500"/>
            <a:ext cx="345783" cy="41169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>
              <a:defRPr lang="ru-RU"/>
            </a:defPPr>
            <a:lvl1pPr marL="0" marR="0" lvl="0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1380508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1298713">
              <a:defRPr/>
            </a:pPr>
            <a:r>
              <a:rPr lang="ru-RU" sz="1787" b="1" dirty="0" smtClean="0">
                <a:solidFill>
                  <a:srgbClr val="FFFFFF"/>
                </a:solidFill>
                <a:latin typeface="Arial"/>
              </a:rPr>
              <a:t>9</a:t>
            </a:r>
            <a:endParaRPr lang="ru-RU" sz="1787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403597" y="2895476"/>
            <a:ext cx="4445666" cy="114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5107835" y="825620"/>
            <a:ext cx="4485" cy="5854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38305" y="1992973"/>
            <a:ext cx="1953108" cy="266385"/>
          </a:xfrm>
          <a:prstGeom prst="rect">
            <a:avLst/>
          </a:prstGeom>
        </p:spPr>
        <p:txBody>
          <a:bodyPr wrap="square" lIns="120427" tIns="60213" rIns="120427" bIns="60213">
            <a:spAutoFit/>
          </a:bodyPr>
          <a:lstStyle/>
          <a:p>
            <a:pPr defTabSz="1161833">
              <a:defRPr/>
            </a:pPr>
            <a:r>
              <a:rPr lang="ru-RU" sz="941" dirty="0" smtClean="0">
                <a:solidFill>
                  <a:srgbClr val="1F497D"/>
                </a:solidFill>
                <a:latin typeface="Arial"/>
              </a:rPr>
              <a:t>( </a:t>
            </a:r>
            <a:r>
              <a:rPr lang="en-US" sz="941" dirty="0" smtClean="0">
                <a:solidFill>
                  <a:srgbClr val="1F497D"/>
                </a:solidFill>
                <a:latin typeface="Arial"/>
              </a:rPr>
              <a:t>I </a:t>
            </a:r>
            <a:r>
              <a:rPr lang="ru-RU" sz="941" dirty="0" smtClean="0">
                <a:solidFill>
                  <a:srgbClr val="1F497D"/>
                </a:solidFill>
                <a:latin typeface="Arial"/>
              </a:rPr>
              <a:t>кв. 2023 </a:t>
            </a:r>
            <a:r>
              <a:rPr lang="ru-RU" sz="941" dirty="0">
                <a:solidFill>
                  <a:srgbClr val="1F497D"/>
                </a:solidFill>
                <a:latin typeface="Arial"/>
              </a:rPr>
              <a:t>г.- </a:t>
            </a:r>
            <a:r>
              <a:rPr lang="ru-RU" sz="94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49</a:t>
            </a:r>
            <a:r>
              <a:rPr lang="ru-RU" sz="941" dirty="0" smtClean="0">
                <a:solidFill>
                  <a:srgbClr val="1F497D"/>
                </a:solidFill>
                <a:latin typeface="Arial"/>
              </a:rPr>
              <a:t>)</a:t>
            </a:r>
            <a:endParaRPr lang="ru-RU" sz="94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59" name="Freeform 8"/>
          <p:cNvSpPr>
            <a:spLocks noChangeAspect="1"/>
          </p:cNvSpPr>
          <p:nvPr/>
        </p:nvSpPr>
        <p:spPr bwMode="gray">
          <a:xfrm>
            <a:off x="395730" y="1770945"/>
            <a:ext cx="233327" cy="268916"/>
          </a:xfrm>
          <a:custGeom>
            <a:avLst/>
            <a:gdLst>
              <a:gd name="T0" fmla="*/ 92 w 201"/>
              <a:gd name="T1" fmla="*/ 189 h 194"/>
              <a:gd name="T2" fmla="*/ 8 w 201"/>
              <a:gd name="T3" fmla="*/ 105 h 194"/>
              <a:gd name="T4" fmla="*/ 16 w 201"/>
              <a:gd name="T5" fmla="*/ 84 h 194"/>
              <a:gd name="T6" fmla="*/ 52 w 201"/>
              <a:gd name="T7" fmla="*/ 84 h 194"/>
              <a:gd name="T8" fmla="*/ 52 w 201"/>
              <a:gd name="T9" fmla="*/ 30 h 194"/>
              <a:gd name="T10" fmla="*/ 83 w 201"/>
              <a:gd name="T11" fmla="*/ 0 h 194"/>
              <a:gd name="T12" fmla="*/ 119 w 201"/>
              <a:gd name="T13" fmla="*/ 0 h 194"/>
              <a:gd name="T14" fmla="*/ 149 w 201"/>
              <a:gd name="T15" fmla="*/ 30 h 194"/>
              <a:gd name="T16" fmla="*/ 149 w 201"/>
              <a:gd name="T17" fmla="*/ 84 h 194"/>
              <a:gd name="T18" fmla="*/ 185 w 201"/>
              <a:gd name="T19" fmla="*/ 84 h 194"/>
              <a:gd name="T20" fmla="*/ 193 w 201"/>
              <a:gd name="T21" fmla="*/ 105 h 194"/>
              <a:gd name="T22" fmla="*/ 109 w 201"/>
              <a:gd name="T23" fmla="*/ 189 h 194"/>
              <a:gd name="T24" fmla="*/ 92 w 201"/>
              <a:gd name="T25" fmla="*/ 189 h 194"/>
              <a:gd name="T26" fmla="*/ 92 w 201"/>
              <a:gd name="T2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194">
                <a:moveTo>
                  <a:pt x="92" y="189"/>
                </a:moveTo>
                <a:cubicBezTo>
                  <a:pt x="8" y="105"/>
                  <a:pt x="8" y="105"/>
                  <a:pt x="8" y="105"/>
                </a:cubicBezTo>
                <a:cubicBezTo>
                  <a:pt x="0" y="97"/>
                  <a:pt x="6" y="84"/>
                  <a:pt x="1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13"/>
                  <a:pt x="66" y="0"/>
                  <a:pt x="8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35" y="0"/>
                  <a:pt x="149" y="13"/>
                  <a:pt x="149" y="30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95" y="84"/>
                  <a:pt x="201" y="97"/>
                  <a:pt x="193" y="10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4" y="194"/>
                  <a:pt x="97" y="194"/>
                  <a:pt x="92" y="189"/>
                </a:cubicBezTo>
                <a:cubicBezTo>
                  <a:pt x="92" y="189"/>
                  <a:pt x="97" y="194"/>
                  <a:pt x="92" y="18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6019" tIns="43010" rIns="86019" bIns="4301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0136">
              <a:defRPr/>
            </a:pPr>
            <a:endParaRPr lang="en-US" sz="1787" dirty="0">
              <a:solidFill>
                <a:srgbClr val="F7964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9801" y="1783548"/>
            <a:ext cx="866131" cy="237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61833">
              <a:defRPr/>
            </a:pPr>
            <a:r>
              <a:rPr lang="ru-RU" sz="941" b="1" dirty="0" smtClean="0">
                <a:solidFill>
                  <a:srgbClr val="1F497D"/>
                </a:solidFill>
                <a:latin typeface="Arial"/>
              </a:rPr>
              <a:t>-2%</a:t>
            </a:r>
            <a:endParaRPr lang="ru-RU" sz="941" b="1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10409" y="1279005"/>
            <a:ext cx="28461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222"/>
            <a:r>
              <a:rPr lang="ru-RU" sz="1100" kern="0" dirty="0" smtClean="0">
                <a:solidFill>
                  <a:srgbClr val="1F497D"/>
                </a:solidFill>
                <a:latin typeface="Arial"/>
              </a:rPr>
              <a:t>принято </a:t>
            </a:r>
            <a:r>
              <a:rPr lang="ru-RU" sz="1100" kern="0" dirty="0">
                <a:solidFill>
                  <a:srgbClr val="1F497D"/>
                </a:solidFill>
                <a:latin typeface="Arial"/>
              </a:rPr>
              <a:t>должностными лицами территориальных органов </a:t>
            </a:r>
            <a:br>
              <a:rPr lang="ru-RU" sz="1100" kern="0" dirty="0">
                <a:solidFill>
                  <a:srgbClr val="1F497D"/>
                </a:solidFill>
                <a:latin typeface="Arial"/>
              </a:rPr>
            </a:br>
            <a:r>
              <a:rPr lang="ru-RU" sz="1100" kern="0" dirty="0">
                <a:solidFill>
                  <a:srgbClr val="1F497D"/>
                </a:solidFill>
                <a:latin typeface="Arial"/>
              </a:rPr>
              <a:t>МЧС России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123947" y="1240857"/>
            <a:ext cx="1387112" cy="57928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matte"/>
        </p:spPr>
        <p:txBody>
          <a:bodyPr wrap="square" lIns="85997" tIns="42999" rIns="85997" bIns="42999">
            <a:spAutoFit/>
          </a:bodyPr>
          <a:lstStyle/>
          <a:p>
            <a:pPr algn="ctr" defTabSz="860222"/>
            <a:r>
              <a:rPr lang="ru-RU" sz="1881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4809</a:t>
            </a:r>
            <a:endParaRPr lang="en-US" sz="20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860222"/>
            <a:r>
              <a:rPr lang="ru-RU" sz="12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гражданина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5318149" y="1202081"/>
            <a:ext cx="3978889" cy="29273"/>
          </a:xfrm>
          <a:prstGeom prst="line">
            <a:avLst/>
          </a:prstGeom>
          <a:noFill/>
          <a:ln w="73025" cap="flat" cmpd="dbl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5280427" y="2000696"/>
            <a:ext cx="3909249" cy="88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126325" y="2259355"/>
            <a:ext cx="1100071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222"/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3497</a:t>
            </a:r>
            <a:endParaRPr lang="ru-RU" sz="20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40401" y="2205602"/>
            <a:ext cx="2965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222"/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- сотрудниками территориальных отделов надзорной деятельности и профилактической работы по вопросам пожарной безопасности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5344659" y="4358017"/>
            <a:ext cx="810389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222"/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481</a:t>
            </a:r>
            <a:endParaRPr lang="ru-RU" sz="20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20844" y="4427765"/>
            <a:ext cx="3038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just" defTabSz="860222">
              <a:buFontTx/>
              <a:buChar char="-"/>
            </a:pPr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руководством территориальных органов </a:t>
            </a:r>
          </a:p>
          <a:p>
            <a:pPr algn="just" defTabSz="860222"/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МЧС России.</a:t>
            </a:r>
          </a:p>
          <a:p>
            <a:pPr algn="just" defTabSz="860222"/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     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01157" y="3432930"/>
            <a:ext cx="1072008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222"/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788</a:t>
            </a:r>
            <a:endParaRPr lang="ru-RU" sz="20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315885" y="5321392"/>
            <a:ext cx="924872" cy="39461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 prstMaterial="dkEdge">
            <a:bevelB/>
          </a:sp3d>
        </p:spPr>
        <p:txBody>
          <a:bodyPr wrap="square" lIns="85997" tIns="42999" rIns="85997" bIns="429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60222"/>
            <a:r>
              <a:rPr lang="ru-RU" sz="20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43</a:t>
            </a:r>
            <a:endParaRPr lang="ru-RU" sz="20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73165" y="5241700"/>
            <a:ext cx="3060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222"/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- начальниками ГУ МЧС России по субъектам РФ в приемных Президента Российской Федерации в Федеральных округах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205971" y="3446814"/>
            <a:ext cx="2947051" cy="69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0222"/>
            <a:r>
              <a:rPr lang="ru-RU" sz="1000" dirty="0">
                <a:solidFill>
                  <a:srgbClr val="1F497D">
                    <a:lumMod val="75000"/>
                  </a:srgbClr>
                </a:solidFill>
                <a:latin typeface="Arial"/>
              </a:rPr>
              <a:t>- сотрудниками групп (отделений) по работе с обращениями граждан </a:t>
            </a:r>
            <a:r>
              <a:rPr lang="ru-RU" sz="1000" dirty="0">
                <a:solidFill>
                  <a:srgbClr val="1F497D">
                    <a:lumMod val="75000"/>
                  </a:srgbClr>
                </a:solidFill>
              </a:rPr>
              <a:t>ГУ МЧС России по субъектам Российской Федерации</a:t>
            </a:r>
            <a:endParaRPr lang="ru-RU" sz="1000" cap="all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60222"/>
            <a:r>
              <a:rPr lang="ru-RU" sz="941" dirty="0">
                <a:solidFill>
                  <a:srgbClr val="1F497D">
                    <a:lumMod val="75000"/>
                  </a:srgbClr>
                </a:solidFill>
                <a:latin typeface="Arial"/>
              </a:rPr>
              <a:t>  </a:t>
            </a:r>
            <a:endParaRPr lang="ru-RU" sz="941" cap="all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11838" y="898523"/>
            <a:ext cx="4850322" cy="26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222">
              <a:defRPr/>
            </a:pPr>
            <a:r>
              <a:rPr lang="ru-RU" sz="1129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Личный прием граждан в Общественной приемной МЧС России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031774" y="804738"/>
            <a:ext cx="4406546" cy="43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222">
              <a:defRPr/>
            </a:pPr>
            <a:r>
              <a:rPr lang="ru-RU" sz="1129" b="1" dirty="0">
                <a:solidFill>
                  <a:srgbClr val="4F81BD">
                    <a:lumMod val="75000"/>
                  </a:srgbClr>
                </a:solidFill>
                <a:latin typeface="Arial"/>
              </a:rPr>
              <a:t>Личный прием граждан должностными лицами территориальных органов МЧС России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311843" y="2236674"/>
            <a:ext cx="4629185" cy="37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072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57000"/>
          </a:srgbClr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239496</TotalTime>
  <Words>2186</Words>
  <Application>Microsoft Office PowerPoint</Application>
  <PresentationFormat>Произвольный</PresentationFormat>
  <Paragraphs>491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Myriad Pro</vt:lpstr>
      <vt:lpstr>Myriad Pro Cond</vt:lpstr>
      <vt:lpstr>Myriad Pro Light</vt:lpstr>
      <vt:lpstr>Times New Roman</vt:lpstr>
      <vt:lpstr>Тема Office</vt:lpstr>
      <vt:lpstr>1_Тема Office</vt:lpstr>
      <vt:lpstr>3_Тема Office</vt:lpstr>
      <vt:lpstr>4_Тема Office</vt:lpstr>
      <vt:lpstr>5_Тема Office</vt:lpstr>
      <vt:lpstr>8_Тема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Тематика обращений граждан и организаций, поступивших  и рассмотренных в МЧС России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отдела - Мохова Ю. В.</dc:creator>
  <cp:lastModifiedBy>Советник - Ксенофонтова Е.В.</cp:lastModifiedBy>
  <cp:revision>4252</cp:revision>
  <cp:lastPrinted>2024-05-27T13:55:12Z</cp:lastPrinted>
  <dcterms:created xsi:type="dcterms:W3CDTF">2019-07-30T12:41:22Z</dcterms:created>
  <dcterms:modified xsi:type="dcterms:W3CDTF">2024-05-29T09:06:53Z</dcterms:modified>
</cp:coreProperties>
</file>