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charts/chart9.xml" ContentType="application/vnd.openxmlformats-officedocument.drawingml.chart+xml"/>
  <Override PartName="/ppt/notesSlides/notesSlide21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22.xml" ContentType="application/vnd.openxmlformats-officedocument.drawingml.chart+xml"/>
  <Override PartName="/ppt/theme/themeOverride1.xml" ContentType="application/vnd.openxmlformats-officedocument.themeOverride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25.xml" ContentType="application/vnd.openxmlformats-officedocument.drawingml.chart+xml"/>
  <Override PartName="/ppt/theme/themeOverride2.xml" ContentType="application/vnd.openxmlformats-officedocument.themeOverride+xml"/>
  <Override PartName="/ppt/notesSlides/notesSlide3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9.xml" ContentType="application/vnd.openxmlformats-officedocument.presentationml.notesSl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527792" r:id="rId1"/>
    <p:sldMasterId id="2147527804" r:id="rId2"/>
    <p:sldMasterId id="2147527828" r:id="rId3"/>
    <p:sldMasterId id="2147527996" r:id="rId4"/>
    <p:sldMasterId id="2147528008" r:id="rId5"/>
    <p:sldMasterId id="2147528020" r:id="rId6"/>
    <p:sldMasterId id="2147528032" r:id="rId7"/>
    <p:sldMasterId id="2147528044" r:id="rId8"/>
  </p:sldMasterIdLst>
  <p:notesMasterIdLst>
    <p:notesMasterId r:id="rId50"/>
  </p:notesMasterIdLst>
  <p:handoutMasterIdLst>
    <p:handoutMasterId r:id="rId51"/>
  </p:handoutMasterIdLst>
  <p:sldIdLst>
    <p:sldId id="28123" r:id="rId9"/>
    <p:sldId id="28205" r:id="rId10"/>
    <p:sldId id="28220" r:id="rId11"/>
    <p:sldId id="28163" r:id="rId12"/>
    <p:sldId id="28180" r:id="rId13"/>
    <p:sldId id="28181" r:id="rId14"/>
    <p:sldId id="28219" r:id="rId15"/>
    <p:sldId id="28237" r:id="rId16"/>
    <p:sldId id="28184" r:id="rId17"/>
    <p:sldId id="28188" r:id="rId18"/>
    <p:sldId id="28189" r:id="rId19"/>
    <p:sldId id="28221" r:id="rId20"/>
    <p:sldId id="28223" r:id="rId21"/>
    <p:sldId id="28094" r:id="rId22"/>
    <p:sldId id="28085" r:id="rId23"/>
    <p:sldId id="28190" r:id="rId24"/>
    <p:sldId id="28202" r:id="rId25"/>
    <p:sldId id="28222" r:id="rId26"/>
    <p:sldId id="28224" r:id="rId27"/>
    <p:sldId id="28203" r:id="rId28"/>
    <p:sldId id="28204" r:id="rId29"/>
    <p:sldId id="28225" r:id="rId30"/>
    <p:sldId id="28227" r:id="rId31"/>
    <p:sldId id="28195" r:id="rId32"/>
    <p:sldId id="28194" r:id="rId33"/>
    <p:sldId id="28206" r:id="rId34"/>
    <p:sldId id="28228" r:id="rId35"/>
    <p:sldId id="28230" r:id="rId36"/>
    <p:sldId id="28166" r:id="rId37"/>
    <p:sldId id="28213" r:id="rId38"/>
    <p:sldId id="28231" r:id="rId39"/>
    <p:sldId id="28232" r:id="rId40"/>
    <p:sldId id="28233" r:id="rId41"/>
    <p:sldId id="28197" r:id="rId42"/>
    <p:sldId id="28235" r:id="rId43"/>
    <p:sldId id="28234" r:id="rId44"/>
    <p:sldId id="28236" r:id="rId45"/>
    <p:sldId id="28199" r:id="rId46"/>
    <p:sldId id="28200" r:id="rId47"/>
    <p:sldId id="28218" r:id="rId48"/>
    <p:sldId id="28137" r:id="rId49"/>
  </p:sldIdLst>
  <p:sldSz cx="9906000" cy="6858000" type="A4"/>
  <p:notesSz cx="9928225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1pPr>
    <a:lvl2pPr marL="379973" indent="1863" algn="l" rtl="0" fontAlgn="base">
      <a:spcBef>
        <a:spcPct val="0"/>
      </a:spcBef>
      <a:spcAft>
        <a:spcPct val="0"/>
      </a:spcAft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2pPr>
    <a:lvl3pPr marL="782298" indent="1863" algn="l" rtl="0" fontAlgn="base">
      <a:spcBef>
        <a:spcPct val="0"/>
      </a:spcBef>
      <a:spcAft>
        <a:spcPct val="0"/>
      </a:spcAft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3pPr>
    <a:lvl4pPr marL="1182760" indent="1863" algn="l" rtl="0" fontAlgn="base">
      <a:spcBef>
        <a:spcPct val="0"/>
      </a:spcBef>
      <a:spcAft>
        <a:spcPct val="0"/>
      </a:spcAft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4pPr>
    <a:lvl5pPr marL="1585085" indent="1863" algn="l" rtl="0" fontAlgn="base">
      <a:spcBef>
        <a:spcPct val="0"/>
      </a:spcBef>
      <a:spcAft>
        <a:spcPct val="0"/>
      </a:spcAft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5pPr>
    <a:lvl6pPr marL="2682164" algn="l" defTabSz="1072866" rtl="0" eaLnBrk="1" latinLnBrk="0" hangingPunct="1"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6pPr>
    <a:lvl7pPr marL="3218597" algn="l" defTabSz="1072866" rtl="0" eaLnBrk="1" latinLnBrk="0" hangingPunct="1"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7pPr>
    <a:lvl8pPr marL="3755029" algn="l" defTabSz="1072866" rtl="0" eaLnBrk="1" latinLnBrk="0" hangingPunct="1"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8pPr>
    <a:lvl9pPr marL="4291462" algn="l" defTabSz="1072866" rtl="0" eaLnBrk="1" latinLnBrk="0" hangingPunct="1">
      <a:defRPr sz="1900" kern="1200">
        <a:solidFill>
          <a:srgbClr val="FF0000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3" userDrawn="1">
          <p15:clr>
            <a:srgbClr val="A4A3A4"/>
          </p15:clr>
        </p15:guide>
        <p15:guide id="2" pos="198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021"/>
    <a:srgbClr val="5DCEAF"/>
    <a:srgbClr val="FFFFFF"/>
    <a:srgbClr val="CAF297"/>
    <a:srgbClr val="81D31A"/>
    <a:srgbClr val="2508D0"/>
    <a:srgbClr val="6D56F8"/>
    <a:srgbClr val="62CD93"/>
    <a:srgbClr val="FFCCA6"/>
    <a:srgbClr val="632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84" autoAdjust="0"/>
    <p:restoredTop sz="96374" autoAdjust="0"/>
  </p:normalViewPr>
  <p:slideViewPr>
    <p:cSldViewPr snapToGrid="0">
      <p:cViewPr>
        <p:scale>
          <a:sx n="122" d="100"/>
          <a:sy n="122" d="100"/>
        </p:scale>
        <p:origin x="-1110" y="-42"/>
      </p:cViewPr>
      <p:guideLst>
        <p:guide orient="horz" pos="2183"/>
        <p:guide pos="198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2.xlsx"/><Relationship Id="rId1" Type="http://schemas.openxmlformats.org/officeDocument/2006/relationships/themeOverride" Target="../theme/themeOverride1.xm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5.xlsx"/><Relationship Id="rId1" Type="http://schemas.openxmlformats.org/officeDocument/2006/relationships/themeOverride" Target="../theme/themeOverride2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759961127308066E-2"/>
          <c:y val="1.8156823420459892E-2"/>
          <c:w val="0.65014577259475215"/>
          <c:h val="0.7971582034230290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Болезни органов дыхания</c:v>
                </c:pt>
              </c:strCache>
            </c:strRef>
          </c:tx>
          <c:spPr>
            <a:solidFill>
              <a:srgbClr val="FF5B5B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2293488824101069"/>
                  <c:y val="-6.9566373258467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Структура</c:v>
                </c:pt>
              </c:strCache>
            </c:strRef>
          </c:cat>
          <c:val>
            <c:numRef>
              <c:f>Лист1!$B$2</c:f>
              <c:numCache>
                <c:formatCode>0.0%</c:formatCode>
                <c:ptCount val="1"/>
                <c:pt idx="0">
                  <c:v>0.35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Заболевания костно-мышечной системы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2293488824101069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Структура</c:v>
                </c:pt>
              </c:strCache>
            </c:strRef>
          </c:cat>
          <c:val>
            <c:numRef>
              <c:f>Лист1!$C$2</c:f>
              <c:numCache>
                <c:formatCode>0.0%</c:formatCode>
                <c:ptCount val="1"/>
                <c:pt idx="0">
                  <c:v>0.16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Болезни органов пищеварения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21768707482993196"/>
                  <c:y val="-2.31887910861556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Структура</c:v>
                </c:pt>
              </c:strCache>
            </c:strRef>
          </c:cat>
          <c:val>
            <c:numRef>
              <c:f>Лист1!$D$2</c:f>
              <c:numCache>
                <c:formatCode>0.0%</c:formatCode>
                <c:ptCount val="1"/>
                <c:pt idx="0">
                  <c:v>6.2E-2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Болезни системы кровообращения</c:v>
                </c:pt>
              </c:strCache>
            </c:strRef>
          </c:tx>
          <c:spPr>
            <a:solidFill>
              <a:srgbClr val="954ECA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21768707482993196"/>
                  <c:y val="2.318879108615588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Структура</c:v>
                </c:pt>
              </c:strCache>
            </c:strRef>
          </c:cat>
          <c:val>
            <c:numRef>
              <c:f>Лист1!$E$2</c:f>
              <c:numCache>
                <c:formatCode>0.0%</c:formatCode>
                <c:ptCount val="1"/>
                <c:pt idx="0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6801664"/>
        <c:axId val="156811648"/>
      </c:barChart>
      <c:catAx>
        <c:axId val="156801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6811648"/>
        <c:crosses val="autoZero"/>
        <c:auto val="1"/>
        <c:lblAlgn val="ctr"/>
        <c:lblOffset val="100"/>
        <c:noMultiLvlLbl val="0"/>
      </c:catAx>
      <c:valAx>
        <c:axId val="15681164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56801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10032517709512292"/>
          <c:w val="0.92913395812461164"/>
          <c:h val="0.71503024535381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единиц</c:v>
                </c:pt>
              </c:strCache>
            </c:strRef>
          </c:tx>
          <c:spPr>
            <a:pattFill prst="dkDnDiag">
              <a:fgClr>
                <a:srgbClr val="00B050"/>
              </a:fgClr>
              <a:bgClr>
                <a:schemeClr val="accent3">
                  <a:lumMod val="20000"/>
                  <a:lumOff val="80000"/>
                </a:schemeClr>
              </a:bgClr>
            </a:pattFill>
            <a:effectLst>
              <a:innerShdw blurRad="76200">
                <a:srgbClr val="36590B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rgbClr val="00B050"/>
                </a:fgClr>
                <a:bgClr>
                  <a:srgbClr val="F6FDED"/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76200">
                  <a:srgbClr val="36590B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25-466E-AF0B-F9497E1F0322}"/>
              </c:ext>
            </c:extLst>
          </c:dPt>
          <c:dPt>
            <c:idx val="1"/>
            <c:invertIfNegative val="0"/>
            <c:bubble3D val="0"/>
            <c:spPr>
              <a:pattFill prst="ltDnDiag">
                <a:fgClr>
                  <a:srgbClr val="FF0000"/>
                </a:fgClr>
                <a:bgClr>
                  <a:srgbClr val="FDECE9"/>
                </a:bgClr>
              </a:pattFill>
              <a:ln>
                <a:solidFill>
                  <a:schemeClr val="accent1"/>
                </a:solidFill>
              </a:ln>
              <a:effectLst>
                <a:innerShdw blurRad="76200">
                  <a:schemeClr val="accent6">
                    <a:lumMod val="50000"/>
                  </a:scheme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725-466E-AF0B-F9497E1F0322}"/>
              </c:ext>
            </c:extLst>
          </c:dPt>
          <c:dLbls>
            <c:numFmt formatCode="#&quot; ед.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 штату</c:v>
                </c:pt>
                <c:pt idx="1">
                  <c:v>по списку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722</c:v>
                </c:pt>
                <c:pt idx="1">
                  <c:v>523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725-466E-AF0B-F9497E1F0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167418880"/>
        <c:axId val="167428864"/>
      </c:barChart>
      <c:catAx>
        <c:axId val="16741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7428864"/>
        <c:crosses val="autoZero"/>
        <c:auto val="1"/>
        <c:lblAlgn val="ctr"/>
        <c:lblOffset val="100"/>
        <c:noMultiLvlLbl val="0"/>
      </c:catAx>
      <c:valAx>
        <c:axId val="167428864"/>
        <c:scaling>
          <c:orientation val="minMax"/>
          <c:max val="1000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674188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10032517709512292"/>
          <c:w val="0.92913395812461164"/>
          <c:h val="0.71503024535381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единиц</c:v>
                </c:pt>
              </c:strCache>
            </c:strRef>
          </c:tx>
          <c:spPr>
            <a:pattFill prst="dkDnDiag">
              <a:fgClr>
                <a:srgbClr val="00B050"/>
              </a:fgClr>
              <a:bgClr>
                <a:schemeClr val="accent3">
                  <a:lumMod val="20000"/>
                  <a:lumOff val="80000"/>
                </a:schemeClr>
              </a:bgClr>
            </a:pattFill>
            <a:effectLst>
              <a:innerShdw blurRad="76200">
                <a:srgbClr val="36590B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rgbClr val="00B050"/>
                </a:fgClr>
                <a:bgClr>
                  <a:srgbClr val="F6FDED"/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76200">
                  <a:srgbClr val="36590B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25-466E-AF0B-F9497E1F0322}"/>
              </c:ext>
            </c:extLst>
          </c:dPt>
          <c:dPt>
            <c:idx val="1"/>
            <c:invertIfNegative val="0"/>
            <c:bubble3D val="0"/>
            <c:spPr>
              <a:pattFill prst="ltDnDiag">
                <a:fgClr>
                  <a:srgbClr val="FF0000"/>
                </a:fgClr>
                <a:bgClr>
                  <a:srgbClr val="FDECE9"/>
                </a:bgClr>
              </a:pattFill>
              <a:ln>
                <a:solidFill>
                  <a:schemeClr val="accent1"/>
                </a:solidFill>
              </a:ln>
              <a:effectLst>
                <a:innerShdw blurRad="76200">
                  <a:schemeClr val="accent6">
                    <a:lumMod val="50000"/>
                  </a:scheme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725-466E-AF0B-F9497E1F0322}"/>
              </c:ext>
            </c:extLst>
          </c:dPt>
          <c:dLbls>
            <c:dLbl>
              <c:idx val="0"/>
              <c:numFmt formatCode="#&quot; ед.&quot;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&quot; ед.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 штату</c:v>
                </c:pt>
                <c:pt idx="1">
                  <c:v>по списку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222</c:v>
                </c:pt>
                <c:pt idx="1">
                  <c:v>168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725-466E-AF0B-F9497E1F0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163478144"/>
        <c:axId val="163484032"/>
      </c:barChart>
      <c:catAx>
        <c:axId val="163478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3484032"/>
        <c:crosses val="autoZero"/>
        <c:auto val="1"/>
        <c:lblAlgn val="ctr"/>
        <c:lblOffset val="100"/>
        <c:noMultiLvlLbl val="0"/>
      </c:catAx>
      <c:valAx>
        <c:axId val="163484032"/>
        <c:scaling>
          <c:orientation val="minMax"/>
          <c:max val="320"/>
          <c:min val="0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634781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10032517709512292"/>
          <c:w val="0.92913395812461164"/>
          <c:h val="0.71503024535381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единиц</c:v>
                </c:pt>
              </c:strCache>
            </c:strRef>
          </c:tx>
          <c:spPr>
            <a:pattFill prst="dkDnDiag">
              <a:fgClr>
                <a:srgbClr val="00B050"/>
              </a:fgClr>
              <a:bgClr>
                <a:schemeClr val="accent3">
                  <a:lumMod val="20000"/>
                  <a:lumOff val="80000"/>
                </a:schemeClr>
              </a:bgClr>
            </a:pattFill>
            <a:effectLst>
              <a:innerShdw blurRad="76200">
                <a:srgbClr val="36590B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rgbClr val="00B050"/>
                </a:fgClr>
                <a:bgClr>
                  <a:srgbClr val="F6FDED"/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76200">
                  <a:srgbClr val="36590B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25-466E-AF0B-F9497E1F0322}"/>
              </c:ext>
            </c:extLst>
          </c:dPt>
          <c:dPt>
            <c:idx val="1"/>
            <c:invertIfNegative val="0"/>
            <c:bubble3D val="0"/>
            <c:spPr>
              <a:pattFill prst="ltDnDiag">
                <a:fgClr>
                  <a:srgbClr val="FF0000"/>
                </a:fgClr>
                <a:bgClr>
                  <a:srgbClr val="FDECE9"/>
                </a:bgClr>
              </a:pattFill>
              <a:ln>
                <a:solidFill>
                  <a:schemeClr val="accent1"/>
                </a:solidFill>
              </a:ln>
              <a:effectLst>
                <a:innerShdw blurRad="76200">
                  <a:schemeClr val="accent6">
                    <a:lumMod val="50000"/>
                  </a:scheme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725-466E-AF0B-F9497E1F0322}"/>
              </c:ext>
            </c:extLst>
          </c:dPt>
          <c:dLbls>
            <c:dLbl>
              <c:idx val="0"/>
              <c:numFmt formatCode="#&quot; ед.&quot;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&quot; ед.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 штату</c:v>
                </c:pt>
                <c:pt idx="1">
                  <c:v>по списку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154</c:v>
                </c:pt>
                <c:pt idx="1">
                  <c:v>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725-466E-AF0B-F9497E1F0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169048320"/>
        <c:axId val="169054208"/>
      </c:barChart>
      <c:catAx>
        <c:axId val="169048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9054208"/>
        <c:crosses val="autoZero"/>
        <c:auto val="1"/>
        <c:lblAlgn val="ctr"/>
        <c:lblOffset val="100"/>
        <c:noMultiLvlLbl val="0"/>
      </c:catAx>
      <c:valAx>
        <c:axId val="169054208"/>
        <c:scaling>
          <c:orientation val="minMax"/>
          <c:max val="250"/>
          <c:min val="0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690483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10032517709512292"/>
          <c:w val="0.92913395812461164"/>
          <c:h val="0.71503024535381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единиц</c:v>
                </c:pt>
              </c:strCache>
            </c:strRef>
          </c:tx>
          <c:spPr>
            <a:pattFill prst="dkDnDiag">
              <a:fgClr>
                <a:srgbClr val="00B050"/>
              </a:fgClr>
              <a:bgClr>
                <a:schemeClr val="accent3">
                  <a:lumMod val="20000"/>
                  <a:lumOff val="80000"/>
                </a:schemeClr>
              </a:bgClr>
            </a:pattFill>
            <a:effectLst>
              <a:innerShdw blurRad="76200">
                <a:srgbClr val="36590B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rgbClr val="00B050"/>
                </a:fgClr>
                <a:bgClr>
                  <a:srgbClr val="F6FDED"/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76200">
                  <a:srgbClr val="36590B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25-466E-AF0B-F9497E1F0322}"/>
              </c:ext>
            </c:extLst>
          </c:dPt>
          <c:dPt>
            <c:idx val="1"/>
            <c:invertIfNegative val="0"/>
            <c:bubble3D val="0"/>
            <c:spPr>
              <a:pattFill prst="ltDnDiag">
                <a:fgClr>
                  <a:srgbClr val="FF0000"/>
                </a:fgClr>
                <a:bgClr>
                  <a:srgbClr val="FDECE9"/>
                </a:bgClr>
              </a:pattFill>
              <a:ln>
                <a:solidFill>
                  <a:schemeClr val="accent1"/>
                </a:solidFill>
              </a:ln>
              <a:effectLst>
                <a:innerShdw blurRad="76200">
                  <a:schemeClr val="accent6">
                    <a:lumMod val="50000"/>
                  </a:scheme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725-466E-AF0B-F9497E1F0322}"/>
              </c:ext>
            </c:extLst>
          </c:dPt>
          <c:dLbls>
            <c:numFmt formatCode="#&quot; ед.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 штату</c:v>
                </c:pt>
                <c:pt idx="1">
                  <c:v>по списку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188</c:v>
                </c:pt>
                <c:pt idx="1">
                  <c:v>148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725-466E-AF0B-F9497E1F0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169104896"/>
        <c:axId val="169106432"/>
      </c:barChart>
      <c:catAx>
        <c:axId val="169104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9106432"/>
        <c:crosses val="autoZero"/>
        <c:auto val="1"/>
        <c:lblAlgn val="ctr"/>
        <c:lblOffset val="100"/>
        <c:noMultiLvlLbl val="0"/>
      </c:catAx>
      <c:valAx>
        <c:axId val="169106432"/>
        <c:scaling>
          <c:orientation val="minMax"/>
          <c:max val="300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691048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29217172970558342"/>
          <c:w val="0.92913395812461164"/>
          <c:h val="0.523183445513615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единиц</c:v>
                </c:pt>
              </c:strCache>
            </c:strRef>
          </c:tx>
          <c:spPr>
            <a:pattFill prst="dkDnDiag">
              <a:fgClr>
                <a:srgbClr val="00B050"/>
              </a:fgClr>
              <a:bgClr>
                <a:schemeClr val="accent3">
                  <a:lumMod val="20000"/>
                  <a:lumOff val="80000"/>
                </a:schemeClr>
              </a:bgClr>
            </a:pattFill>
            <a:effectLst>
              <a:innerShdw blurRad="76200">
                <a:srgbClr val="36590B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rgbClr val="00B050"/>
                </a:fgClr>
                <a:bgClr>
                  <a:srgbClr val="F6FDED"/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76200">
                  <a:srgbClr val="36590B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25-466E-AF0B-F9497E1F0322}"/>
              </c:ext>
            </c:extLst>
          </c:dPt>
          <c:dPt>
            <c:idx val="1"/>
            <c:invertIfNegative val="0"/>
            <c:bubble3D val="0"/>
            <c:spPr>
              <a:pattFill prst="ltDnDiag">
                <a:fgClr>
                  <a:srgbClr val="FF0000"/>
                </a:fgClr>
                <a:bgClr>
                  <a:srgbClr val="FDECE9"/>
                </a:bgClr>
              </a:pattFill>
              <a:ln>
                <a:solidFill>
                  <a:schemeClr val="accent1"/>
                </a:solidFill>
              </a:ln>
              <a:effectLst>
                <a:innerShdw blurRad="76200">
                  <a:schemeClr val="accent6">
                    <a:lumMod val="50000"/>
                  </a:scheme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725-466E-AF0B-F9497E1F0322}"/>
              </c:ext>
            </c:extLst>
          </c:dPt>
          <c:dLbls>
            <c:numFmt formatCode="#&quot; ед.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 штату</c:v>
                </c:pt>
                <c:pt idx="1">
                  <c:v>по списку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2291</c:v>
                </c:pt>
                <c:pt idx="1">
                  <c:v>2242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725-466E-AF0B-F9497E1F0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169173760"/>
        <c:axId val="169175296"/>
      </c:barChart>
      <c:catAx>
        <c:axId val="169173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9175296"/>
        <c:crosses val="autoZero"/>
        <c:auto val="1"/>
        <c:lblAlgn val="ctr"/>
        <c:lblOffset val="100"/>
        <c:noMultiLvlLbl val="0"/>
      </c:catAx>
      <c:valAx>
        <c:axId val="169175296"/>
        <c:scaling>
          <c:orientation val="minMax"/>
          <c:max val="3000"/>
          <c:min val="0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691737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20035643753600213"/>
          <c:w val="0.92913395812461164"/>
          <c:h val="0.61499862686482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единиц</c:v>
                </c:pt>
              </c:strCache>
            </c:strRef>
          </c:tx>
          <c:spPr>
            <a:pattFill prst="dkDnDiag">
              <a:fgClr>
                <a:srgbClr val="00B050"/>
              </a:fgClr>
              <a:bgClr>
                <a:schemeClr val="accent3">
                  <a:lumMod val="20000"/>
                  <a:lumOff val="80000"/>
                </a:schemeClr>
              </a:bgClr>
            </a:pattFill>
            <a:effectLst>
              <a:innerShdw blurRad="76200">
                <a:srgbClr val="36590B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rgbClr val="00B050"/>
                </a:fgClr>
                <a:bgClr>
                  <a:srgbClr val="F6FDED"/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76200">
                  <a:srgbClr val="36590B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25-466E-AF0B-F9497E1F0322}"/>
              </c:ext>
            </c:extLst>
          </c:dPt>
          <c:dPt>
            <c:idx val="1"/>
            <c:invertIfNegative val="0"/>
            <c:bubble3D val="0"/>
            <c:spPr>
              <a:pattFill prst="ltDnDiag">
                <a:fgClr>
                  <a:srgbClr val="FF0000"/>
                </a:fgClr>
                <a:bgClr>
                  <a:srgbClr val="FDECE9"/>
                </a:bgClr>
              </a:pattFill>
              <a:ln>
                <a:solidFill>
                  <a:schemeClr val="accent1"/>
                </a:solidFill>
              </a:ln>
              <a:effectLst>
                <a:innerShdw blurRad="76200">
                  <a:schemeClr val="accent6">
                    <a:lumMod val="50000"/>
                  </a:scheme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725-466E-AF0B-F9497E1F0322}"/>
              </c:ext>
            </c:extLst>
          </c:dPt>
          <c:dLbls>
            <c:numFmt formatCode="#&quot; ед.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 штату</c:v>
                </c:pt>
                <c:pt idx="1">
                  <c:v>по списку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3592</c:v>
                </c:pt>
                <c:pt idx="1">
                  <c:v>3191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725-466E-AF0B-F9497E1F0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168968192"/>
        <c:axId val="168969728"/>
      </c:barChart>
      <c:catAx>
        <c:axId val="168968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8969728"/>
        <c:crosses val="autoZero"/>
        <c:auto val="1"/>
        <c:lblAlgn val="ctr"/>
        <c:lblOffset val="100"/>
        <c:noMultiLvlLbl val="0"/>
      </c:catAx>
      <c:valAx>
        <c:axId val="168969728"/>
        <c:scaling>
          <c:orientation val="minMax"/>
          <c:max val="3600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689681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10032517709512292"/>
          <c:w val="0.78957353560463372"/>
          <c:h val="0.71503024535381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единиц</c:v>
                </c:pt>
              </c:strCache>
            </c:strRef>
          </c:tx>
          <c:spPr>
            <a:pattFill prst="dkDnDiag">
              <a:fgClr>
                <a:srgbClr val="00B050"/>
              </a:fgClr>
              <a:bgClr>
                <a:schemeClr val="accent3">
                  <a:lumMod val="20000"/>
                  <a:lumOff val="80000"/>
                </a:schemeClr>
              </a:bgClr>
            </a:pattFill>
            <a:effectLst>
              <a:innerShdw blurRad="76200">
                <a:srgbClr val="36590B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rgbClr val="00B050"/>
                </a:fgClr>
                <a:bgClr>
                  <a:srgbClr val="F6FDED"/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76200">
                  <a:srgbClr val="36590B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25-466E-AF0B-F9497E1F0322}"/>
              </c:ext>
            </c:extLst>
          </c:dPt>
          <c:dPt>
            <c:idx val="1"/>
            <c:invertIfNegative val="0"/>
            <c:bubble3D val="0"/>
            <c:spPr>
              <a:pattFill prst="ltDnDiag">
                <a:fgClr>
                  <a:srgbClr val="FF0000"/>
                </a:fgClr>
                <a:bgClr>
                  <a:srgbClr val="FDECE9"/>
                </a:bgClr>
              </a:pattFill>
              <a:ln>
                <a:solidFill>
                  <a:schemeClr val="accent1"/>
                </a:solidFill>
              </a:ln>
              <a:effectLst>
                <a:innerShdw blurRad="76200">
                  <a:schemeClr val="accent6">
                    <a:lumMod val="50000"/>
                  </a:scheme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725-466E-AF0B-F9497E1F0322}"/>
              </c:ext>
            </c:extLst>
          </c:dPt>
          <c:dLbls>
            <c:dLbl>
              <c:idx val="0"/>
              <c:numFmt formatCode="#&quot; ед.&quot;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&quot; ед.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 штату</c:v>
                </c:pt>
                <c:pt idx="1">
                  <c:v>по списку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1076</c:v>
                </c:pt>
                <c:pt idx="1">
                  <c:v>888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725-466E-AF0B-F9497E1F0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169299328"/>
        <c:axId val="169301120"/>
      </c:barChart>
      <c:catAx>
        <c:axId val="169299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9301120"/>
        <c:crosses val="autoZero"/>
        <c:auto val="1"/>
        <c:lblAlgn val="ctr"/>
        <c:lblOffset val="100"/>
        <c:noMultiLvlLbl val="0"/>
      </c:catAx>
      <c:valAx>
        <c:axId val="169301120"/>
        <c:scaling>
          <c:orientation val="minMax"/>
          <c:max val="1300"/>
          <c:min val="0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692993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10032517709512292"/>
          <c:w val="0.78957353560463372"/>
          <c:h val="0.71503024535381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единиц</c:v>
                </c:pt>
              </c:strCache>
            </c:strRef>
          </c:tx>
          <c:spPr>
            <a:pattFill prst="dkDnDiag">
              <a:fgClr>
                <a:srgbClr val="00B050"/>
              </a:fgClr>
              <a:bgClr>
                <a:schemeClr val="accent3">
                  <a:lumMod val="20000"/>
                  <a:lumOff val="80000"/>
                </a:schemeClr>
              </a:bgClr>
            </a:pattFill>
            <a:effectLst>
              <a:innerShdw blurRad="76200">
                <a:srgbClr val="36590B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rgbClr val="00B050"/>
                </a:fgClr>
                <a:bgClr>
                  <a:srgbClr val="F6FDED"/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76200">
                  <a:srgbClr val="36590B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25-466E-AF0B-F9497E1F0322}"/>
              </c:ext>
            </c:extLst>
          </c:dPt>
          <c:dPt>
            <c:idx val="1"/>
            <c:invertIfNegative val="0"/>
            <c:bubble3D val="0"/>
            <c:spPr>
              <a:pattFill prst="ltDnDiag">
                <a:fgClr>
                  <a:srgbClr val="FF0000"/>
                </a:fgClr>
                <a:bgClr>
                  <a:srgbClr val="FDECE9"/>
                </a:bgClr>
              </a:pattFill>
              <a:ln>
                <a:solidFill>
                  <a:schemeClr val="accent1"/>
                </a:solidFill>
              </a:ln>
              <a:effectLst>
                <a:innerShdw blurRad="76200">
                  <a:schemeClr val="accent6">
                    <a:lumMod val="50000"/>
                  </a:scheme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725-466E-AF0B-F9497E1F0322}"/>
              </c:ext>
            </c:extLst>
          </c:dPt>
          <c:dLbls>
            <c:numFmt formatCode="#&quot; ед.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 штату</c:v>
                </c:pt>
                <c:pt idx="1">
                  <c:v>по списку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663</c:v>
                </c:pt>
                <c:pt idx="1">
                  <c:v>537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725-466E-AF0B-F9497E1F0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169216640"/>
        <c:axId val="169226624"/>
      </c:barChart>
      <c:catAx>
        <c:axId val="169216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9226624"/>
        <c:crosses val="autoZero"/>
        <c:auto val="1"/>
        <c:lblAlgn val="ctr"/>
        <c:lblOffset val="100"/>
        <c:noMultiLvlLbl val="0"/>
      </c:catAx>
      <c:valAx>
        <c:axId val="169226624"/>
        <c:scaling>
          <c:orientation val="minMax"/>
          <c:max val="1000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69216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10032517709512292"/>
          <c:w val="0.78957353560463372"/>
          <c:h val="0.71503024535381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единиц</c:v>
                </c:pt>
              </c:strCache>
            </c:strRef>
          </c:tx>
          <c:spPr>
            <a:pattFill prst="dkDnDiag">
              <a:fgClr>
                <a:srgbClr val="00B050"/>
              </a:fgClr>
              <a:bgClr>
                <a:schemeClr val="accent3">
                  <a:lumMod val="20000"/>
                  <a:lumOff val="80000"/>
                </a:schemeClr>
              </a:bgClr>
            </a:pattFill>
            <a:effectLst>
              <a:innerShdw blurRad="76200">
                <a:srgbClr val="36590B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rgbClr val="00B050"/>
                </a:fgClr>
                <a:bgClr>
                  <a:srgbClr val="F6FDED"/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76200">
                  <a:srgbClr val="36590B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25-466E-AF0B-F9497E1F0322}"/>
              </c:ext>
            </c:extLst>
          </c:dPt>
          <c:dPt>
            <c:idx val="1"/>
            <c:invertIfNegative val="0"/>
            <c:bubble3D val="0"/>
            <c:spPr>
              <a:pattFill prst="ltDnDiag">
                <a:fgClr>
                  <a:srgbClr val="FF0000"/>
                </a:fgClr>
                <a:bgClr>
                  <a:srgbClr val="FDECE9"/>
                </a:bgClr>
              </a:pattFill>
              <a:ln>
                <a:solidFill>
                  <a:schemeClr val="accent1"/>
                </a:solidFill>
              </a:ln>
              <a:effectLst>
                <a:innerShdw blurRad="76200">
                  <a:schemeClr val="accent6">
                    <a:lumMod val="50000"/>
                  </a:scheme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725-466E-AF0B-F9497E1F0322}"/>
              </c:ext>
            </c:extLst>
          </c:dPt>
          <c:dLbls>
            <c:numFmt formatCode="#&quot; ед.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 штату</c:v>
                </c:pt>
                <c:pt idx="1">
                  <c:v>по списку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113</c:v>
                </c:pt>
                <c:pt idx="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725-466E-AF0B-F9497E1F0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169686912"/>
        <c:axId val="169688448"/>
      </c:barChart>
      <c:catAx>
        <c:axId val="169686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9688448"/>
        <c:crosses val="autoZero"/>
        <c:auto val="1"/>
        <c:lblAlgn val="ctr"/>
        <c:lblOffset val="100"/>
        <c:noMultiLvlLbl val="0"/>
      </c:catAx>
      <c:valAx>
        <c:axId val="169688448"/>
        <c:scaling>
          <c:orientation val="minMax"/>
          <c:min val="70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696869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433020937694189E-2"/>
          <c:y val="0.10032517709512292"/>
          <c:w val="0.78957353560463372"/>
          <c:h val="0.715030245353810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единиц</c:v>
                </c:pt>
              </c:strCache>
            </c:strRef>
          </c:tx>
          <c:spPr>
            <a:pattFill prst="dkDnDiag">
              <a:fgClr>
                <a:srgbClr val="00B050"/>
              </a:fgClr>
              <a:bgClr>
                <a:schemeClr val="accent3">
                  <a:lumMod val="20000"/>
                  <a:lumOff val="80000"/>
                </a:schemeClr>
              </a:bgClr>
            </a:pattFill>
            <a:effectLst>
              <a:innerShdw blurRad="76200">
                <a:srgbClr val="36590B"/>
              </a:innerShdw>
            </a:effectLst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rgbClr val="00B050"/>
                </a:fgClr>
                <a:bgClr>
                  <a:srgbClr val="F6FDED"/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>
                <a:innerShdw blurRad="76200">
                  <a:srgbClr val="36590B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725-466E-AF0B-F9497E1F0322}"/>
              </c:ext>
            </c:extLst>
          </c:dPt>
          <c:dPt>
            <c:idx val="1"/>
            <c:invertIfNegative val="0"/>
            <c:bubble3D val="0"/>
            <c:spPr>
              <a:pattFill prst="ltDnDiag">
                <a:fgClr>
                  <a:srgbClr val="FF0000"/>
                </a:fgClr>
                <a:bgClr>
                  <a:srgbClr val="FDECE9"/>
                </a:bgClr>
              </a:pattFill>
              <a:ln>
                <a:solidFill>
                  <a:schemeClr val="accent1"/>
                </a:solidFill>
              </a:ln>
              <a:effectLst>
                <a:innerShdw blurRad="76200">
                  <a:schemeClr val="accent6">
                    <a:lumMod val="50000"/>
                  </a:schemeClr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725-466E-AF0B-F9497E1F0322}"/>
              </c:ext>
            </c:extLst>
          </c:dPt>
          <c:dLbls>
            <c:numFmt formatCode="#&quot; ед.&quot;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 b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по штату</c:v>
                </c:pt>
                <c:pt idx="1">
                  <c:v>по списку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300</c:v>
                </c:pt>
                <c:pt idx="1">
                  <c:v>251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725-466E-AF0B-F9497E1F0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3"/>
        <c:axId val="169346560"/>
        <c:axId val="169348096"/>
      </c:barChart>
      <c:catAx>
        <c:axId val="169346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9348096"/>
        <c:crosses val="autoZero"/>
        <c:auto val="1"/>
        <c:lblAlgn val="ctr"/>
        <c:lblOffset val="100"/>
        <c:noMultiLvlLbl val="0"/>
      </c:catAx>
      <c:valAx>
        <c:axId val="169348096"/>
        <c:scaling>
          <c:orientation val="minMax"/>
          <c:min val="100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693465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6972603118747068"/>
          <c:y val="9.451598282271123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rgbClr val="954ECA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4076807855851958"/>
          <c:y val="0.15110446330160027"/>
          <c:w val="0.82165459102759686"/>
          <c:h val="0.670495104702999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Болезни системы кровообращения</c:v>
                </c:pt>
              </c:strCache>
            </c:strRef>
          </c:tx>
          <c:spPr>
            <a:pattFill prst="dkUpDiag">
              <a:fgClr>
                <a:srgbClr val="954ECA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rgbClr val="7030A0">
                  <a:alpha val="98000"/>
                </a:srgb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Гипертоническая болезнь</c:v>
                </c:pt>
                <c:pt idx="1">
                  <c:v>Ишемическая болезнь сердца</c:v>
                </c:pt>
                <c:pt idx="2">
                  <c:v>другие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0.65600000000000003</c:v>
                </c:pt>
                <c:pt idx="1">
                  <c:v>0.109</c:v>
                </c:pt>
                <c:pt idx="2">
                  <c:v>0.23499999999999999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overlap val="-66"/>
        <c:axId val="158585216"/>
        <c:axId val="158586752"/>
      </c:barChart>
      <c:catAx>
        <c:axId val="15858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8586752"/>
        <c:crosses val="autoZero"/>
        <c:auto val="1"/>
        <c:lblAlgn val="ctr"/>
        <c:lblOffset val="100"/>
        <c:noMultiLvlLbl val="0"/>
      </c:catAx>
      <c:valAx>
        <c:axId val="158586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8585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alpha val="34000"/>
      </a:schemeClr>
    </a:solidFill>
    <a:ln>
      <a:solidFill>
        <a:srgbClr val="7030A0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Количество лицензий</a:t>
            </a:r>
          </a:p>
        </c:rich>
      </c:tx>
      <c:layout>
        <c:manualLayout>
          <c:xMode val="edge"/>
          <c:yMode val="edge"/>
          <c:x val="0.32416662325692019"/>
          <c:y val="3.9447997237604816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523526602415363E-2"/>
          <c:y val="0.12903535247988104"/>
          <c:w val="0.93906621634021969"/>
          <c:h val="0.6116564858559245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2020-2021</c:v>
                </c:pt>
              </c:strCache>
            </c:strRef>
          </c:tx>
          <c:spPr>
            <a:pattFill prst="ltDnDiag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9525">
              <a:solidFill>
                <a:srgbClr val="D66754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Лист1!$A$2:$A$7</c:f>
              <c:strCache>
                <c:ptCount val="6"/>
                <c:pt idx="0">
                  <c:v>ФКУ,ФГБУ (кроме СВФ и ВУЗов), ФАУ и др.</c:v>
                </c:pt>
                <c:pt idx="1">
                  <c:v>СЦ</c:v>
                </c:pt>
                <c:pt idx="2">
                  <c:v>АСЦ</c:v>
                </c:pt>
                <c:pt idx="3">
                  <c:v>ВУЗы</c:v>
                </c:pt>
                <c:pt idx="4">
                  <c:v>РПСО</c:v>
                </c:pt>
                <c:pt idx="5">
                  <c:v>Территориальные органы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</c:v>
                </c:pt>
                <c:pt idx="1">
                  <c:v>11</c:v>
                </c:pt>
                <c:pt idx="2">
                  <c:v>2</c:v>
                </c:pt>
                <c:pt idx="3">
                  <c:v>6</c:v>
                </c:pt>
                <c:pt idx="4">
                  <c:v>7</c:v>
                </c:pt>
                <c:pt idx="5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815-42FB-92FA-57727908819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pattFill prst="dkDnDiag">
              <a:fgClr>
                <a:srgbClr val="00B0F0"/>
              </a:fgClr>
              <a:bgClr>
                <a:schemeClr val="bg1"/>
              </a:bgClr>
            </a:pattFill>
            <a:ln w="3175">
              <a:solidFill>
                <a:srgbClr val="01B2F2"/>
              </a:solidFill>
            </a:ln>
          </c:spPr>
          <c:invertIfNegative val="0"/>
          <c:dLbls>
            <c:dLbl>
              <c:idx val="0"/>
              <c:layout>
                <c:manualLayout>
                  <c:x val="5.5537205623087407E-2"/>
                  <c:y val="-7.07284624656130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044221499977383E-2"/>
                  <c:y val="-3.7426889861471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815-42FB-92FA-57727908819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9008280974530307E-2"/>
                  <c:y val="-5.98471605478265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707480488044163E-2"/>
                  <c:y val="-3.2873331031337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815-42FB-92FA-57727908819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Лист1!$A$2:$A$7</c:f>
              <c:strCache>
                <c:ptCount val="6"/>
                <c:pt idx="0">
                  <c:v>ФКУ,ФГБУ (кроме СВФ и ВУЗов), ФАУ и др.</c:v>
                </c:pt>
                <c:pt idx="1">
                  <c:v>СЦ</c:v>
                </c:pt>
                <c:pt idx="2">
                  <c:v>АСЦ</c:v>
                </c:pt>
                <c:pt idx="3">
                  <c:v>ВУЗы</c:v>
                </c:pt>
                <c:pt idx="4">
                  <c:v>РПСО</c:v>
                </c:pt>
                <c:pt idx="5">
                  <c:v>Территориальные органы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1</c:v>
                </c:pt>
                <c:pt idx="2">
                  <c:v>1</c:v>
                </c:pt>
                <c:pt idx="5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815-42FB-92FA-57727908819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pattFill prst="dkDnDiag">
              <a:fgClr>
                <a:schemeClr val="accent3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rgbClr val="8FD932"/>
              </a:solidFill>
            </a:ln>
          </c:spPr>
          <c:invertIfNegative val="0"/>
          <c:dLbls>
            <c:dLbl>
              <c:idx val="0"/>
              <c:layout>
                <c:manualLayout>
                  <c:x val="1.7355376757214815E-3"/>
                  <c:y val="-1.9042278356126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00680044367656E-2"/>
                  <c:y val="-3.94479972376048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815-42FB-92FA-57727908819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413226054328826E-2"/>
                  <c:y val="-1.6321952876680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Лист1!$A$2:$A$7</c:f>
              <c:strCache>
                <c:ptCount val="6"/>
                <c:pt idx="0">
                  <c:v>ФКУ,ФГБУ (кроме СВФ и ВУЗов), ФАУ и др.</c:v>
                </c:pt>
                <c:pt idx="1">
                  <c:v>СЦ</c:v>
                </c:pt>
                <c:pt idx="2">
                  <c:v>АСЦ</c:v>
                </c:pt>
                <c:pt idx="3">
                  <c:v>ВУЗы</c:v>
                </c:pt>
                <c:pt idx="4">
                  <c:v>РПСО</c:v>
                </c:pt>
                <c:pt idx="5">
                  <c:v>Территориальные органы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1</c:v>
                </c:pt>
                <c:pt idx="2">
                  <c:v>2</c:v>
                </c:pt>
                <c:pt idx="5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815-42FB-92FA-5772790881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"/>
        <c:gapDepth val="0"/>
        <c:shape val="box"/>
        <c:axId val="169875328"/>
        <c:axId val="169876864"/>
        <c:axId val="0"/>
      </c:bar3DChart>
      <c:catAx>
        <c:axId val="169875328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69876864"/>
        <c:crosses val="autoZero"/>
        <c:auto val="1"/>
        <c:lblAlgn val="ctr"/>
        <c:lblOffset val="100"/>
        <c:noMultiLvlLbl val="0"/>
      </c:catAx>
      <c:valAx>
        <c:axId val="16987686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698753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7172862422288568"/>
          <c:y val="0.84676698639064107"/>
          <c:w val="0.44183864774557075"/>
          <c:h val="8.0777539697782785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latin typeface="Cambria" panose="02040503050406030204" pitchFamily="18" charset="0"/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cap="all" spc="150" baseline="0">
                <a:solidFill>
                  <a:srgbClr val="0033CC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r>
              <a:rPr lang="ru-RU" dirty="0"/>
              <a:t>количество лицензий</a:t>
            </a:r>
          </a:p>
        </c:rich>
      </c:tx>
      <c:layout>
        <c:manualLayout>
          <c:xMode val="edge"/>
          <c:yMode val="edge"/>
          <c:x val="0.26416785714285712"/>
          <c:y val="5.9432145570650546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85D8FA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289977039588181E-2"/>
          <c:y val="0.16824779126681724"/>
          <c:w val="0.90726184744904892"/>
          <c:h val="0.494294948568464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Получено количество лицензий</c:v>
                </c:pt>
              </c:strCache>
            </c:strRef>
          </c:tx>
          <c:spPr>
            <a:pattFill prst="ltDnDiag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invertIfNegative val="0"/>
          <c:dPt>
            <c:idx val="0"/>
            <c:invertIfNegative val="0"/>
            <c:bubble3D val="0"/>
            <c:spPr>
              <a:pattFill prst="dkDnDiag">
                <a:fgClr>
                  <a:schemeClr val="bg1"/>
                </a:fgClr>
                <a:bgClr>
                  <a:schemeClr val="bg2">
                    <a:lumMod val="75000"/>
                  </a:schemeClr>
                </a:bgClr>
              </a:pattFill>
              <a:ln>
                <a:solidFill>
                  <a:schemeClr val="accent2">
                    <a:lumMod val="75000"/>
                  </a:schemeClr>
                </a:solidFill>
              </a:ln>
              <a:effectLst/>
              <a:sp3d>
                <a:contourClr>
                  <a:schemeClr val="accent2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BDE-4D39-98D8-C16B25D44774}"/>
              </c:ext>
            </c:extLst>
          </c:dPt>
          <c:dPt>
            <c:idx val="1"/>
            <c:invertIfNegative val="0"/>
            <c:bubble3D val="0"/>
            <c:spPr>
              <a:pattFill prst="dkDnDiag">
                <a:fgClr>
                  <a:schemeClr val="bg1"/>
                </a:fgClr>
                <a:bgClr>
                  <a:srgbClr val="85D61F"/>
                </a:bgClr>
              </a:patt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effectLst/>
              <a:sp3d>
                <a:contourClr>
                  <a:schemeClr val="accent3">
                    <a:lumMod val="60000"/>
                    <a:lumOff val="4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BDE-4D39-98D8-C16B25D44774}"/>
              </c:ext>
            </c:extLst>
          </c:dPt>
          <c:dLbls>
            <c:dLbl>
              <c:idx val="0"/>
              <c:layout>
                <c:manualLayout>
                  <c:x val="6.4251190476190476E-2"/>
                  <c:y val="-1.69806130201859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ln>
                        <a:noFill/>
                      </a:ln>
                      <a:solidFill>
                        <a:srgbClr val="0033CC"/>
                      </a:solidFill>
                      <a:latin typeface="Cambria" panose="0204050305040603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BDE-4D39-98D8-C16B25D4477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dLbl>
              <c:idx val="1"/>
              <c:layout>
                <c:manualLayout>
                  <c:x val="7.1266269841269839E-2"/>
                  <c:y val="-2.250432621228373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ln>
                        <a:noFill/>
                      </a:ln>
                      <a:solidFill>
                        <a:srgbClr val="0033CC"/>
                      </a:solidFill>
                      <a:latin typeface="Cambria" panose="0204050305040603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BDE-4D39-98D8-C16B25D4477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ln>
                      <a:noFill/>
                    </a:ln>
                    <a:solidFill>
                      <a:srgbClr val="0033CC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60</c:v>
                </c:pt>
                <c:pt idx="1">
                  <c:v>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DE-4D39-98D8-C16B25D44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gapDepth val="0"/>
        <c:shape val="box"/>
        <c:axId val="171249664"/>
        <c:axId val="171251200"/>
        <c:axId val="0"/>
      </c:bar3DChart>
      <c:catAx>
        <c:axId val="17124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rgbClr val="0033CC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ru-RU"/>
          </a:p>
        </c:txPr>
        <c:crossAx val="171251200"/>
        <c:crosses val="autoZero"/>
        <c:auto val="1"/>
        <c:lblAlgn val="ctr"/>
        <c:lblOffset val="100"/>
        <c:noMultiLvlLbl val="0"/>
      </c:catAx>
      <c:valAx>
        <c:axId val="171251200"/>
        <c:scaling>
          <c:orientation val="minMax"/>
          <c:max val="70"/>
          <c:min val="39"/>
        </c:scaling>
        <c:delete val="1"/>
        <c:axPos val="l"/>
        <c:numFmt formatCode="General" sourceLinked="1"/>
        <c:majorTickMark val="out"/>
        <c:minorTickMark val="none"/>
        <c:tickLblPos val="nextTo"/>
        <c:crossAx val="171249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softEdge rad="0"/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2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369046335758312E-2"/>
          <c:y val="0.14609637089495578"/>
          <c:w val="0.77065460399757757"/>
          <c:h val="0.7367445018604141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spPr>
    <a:effectLst>
      <a:softEdge rad="63500"/>
    </a:effectLst>
    <a:scene3d>
      <a:camera prst="orthographicFront"/>
      <a:lightRig rig="threePt" dir="t"/>
    </a:scene3d>
  </c:spPr>
  <c:txPr>
    <a:bodyPr/>
    <a:lstStyle/>
    <a:p>
      <a:pPr>
        <a:defRPr sz="1600">
          <a:latin typeface="Cambria" panose="02040503050406030204" pitchFamily="18" charset="0"/>
        </a:defRPr>
      </a:pPr>
      <a:endParaRPr lang="ru-RU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layout>
        <c:manualLayout>
          <c:xMode val="edge"/>
          <c:yMode val="edge"/>
          <c:x val="0.15368553935466464"/>
          <c:y val="2.1200810919014965E-2"/>
        </c:manualLayout>
      </c:layout>
      <c:overlay val="0"/>
      <c:txPr>
        <a:bodyPr/>
        <a:lstStyle/>
        <a:p>
          <a:pPr>
            <a:defRPr sz="2400"/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584214876394471E-2"/>
          <c:y val="0.14572002086912125"/>
          <c:w val="0.39116497142425155"/>
          <c:h val="0.6165171315414639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13A-4BA3-9A04-D877A6DD788A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466-4DF8-A074-1F2CCECA5C3D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466-4DF8-A074-1F2CCECA5C3D}"/>
              </c:ext>
            </c:extLst>
          </c:dPt>
          <c:dLbls>
            <c:dLbl>
              <c:idx val="0"/>
              <c:layout>
                <c:manualLayout>
                  <c:x val="9.3823867573445185E-2"/>
                  <c:y val="-8.1028099843207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1410338396407846E-3"/>
                  <c:y val="1.62056199686414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На медицинские осмотры</c:v>
                </c:pt>
                <c:pt idx="1">
                  <c:v>Возмещение медицинским организациям </c:v>
                </c:pt>
                <c:pt idx="2">
                  <c:v>Субсидии на выполнение гос. задания</c:v>
                </c:pt>
                <c:pt idx="3">
                  <c:v>Субсидии на иные цели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136.4</c:v>
                </c:pt>
                <c:pt idx="1">
                  <c:v>328.6</c:v>
                </c:pt>
                <c:pt idx="2">
                  <c:v>1935.5</c:v>
                </c:pt>
                <c:pt idx="3">
                  <c:v>222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13A-4BA3-9A04-D877A6DD78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layout>
        <c:manualLayout>
          <c:xMode val="edge"/>
          <c:yMode val="edge"/>
          <c:x val="1.7993618438742913E-2"/>
          <c:y val="0.78917349743118592"/>
          <c:w val="0.95501595390314276"/>
          <c:h val="9.9412865284403851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Cambria" panose="02040503050406030204" pitchFamily="18" charset="0"/>
        </a:defRPr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layout>
        <c:manualLayout>
          <c:xMode val="edge"/>
          <c:yMode val="edge"/>
          <c:x val="0.35885218764027882"/>
          <c:y val="4.0212580320648013E-2"/>
        </c:manualLayout>
      </c:layout>
      <c:overlay val="0"/>
      <c:txPr>
        <a:bodyPr/>
        <a:lstStyle/>
        <a:p>
          <a:pPr>
            <a:defRPr sz="2400">
              <a:latin typeface="Cambria" panose="02040503050406030204" pitchFamily="18" charset="0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C2A-4CFE-9992-0AA9E5C5C481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BD6-4E1E-A804-EB545CE0082D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BD6-4E1E-A804-EB545CE0082D}"/>
              </c:ext>
            </c:extLst>
          </c:dPt>
          <c:dLbls>
            <c:dLbl>
              <c:idx val="0"/>
              <c:layout>
                <c:manualLayout>
                  <c:x val="0.1827900736416839"/>
                  <c:y val="-9.522261188656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C2A-4CFE-9992-0AA9E5C5C481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5035235534907625E-2"/>
                  <c:y val="9.29001091576282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BD6-4E1E-A804-EB545CE0082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9473945061601693E-3"/>
                  <c:y val="-4.64500545788132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221292175425069"/>
                      <c:h val="0.20299844246017776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12450918059650933"/>
                  <c:y val="-0.111480130989153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BD6-4E1E-A804-EB545CE0082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>
                    <a:latin typeface="Cambria" panose="020405030504060302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На медицинские осмотры</c:v>
                </c:pt>
                <c:pt idx="1">
                  <c:v>Возмещение медицинским организациям </c:v>
                </c:pt>
                <c:pt idx="2">
                  <c:v>Субсидии на выполнение гос. Задания</c:v>
                </c:pt>
                <c:pt idx="3">
                  <c:v>Субсидии на иные цели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194.4</c:v>
                </c:pt>
                <c:pt idx="1">
                  <c:v>357.3</c:v>
                </c:pt>
                <c:pt idx="2" formatCode="#,##0.00">
                  <c:v>2774.02</c:v>
                </c:pt>
                <c:pt idx="3">
                  <c:v>60.4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C2A-4CFE-9992-0AA9E5C5C4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594028367750934E-2"/>
          <c:y val="6.0418685091403322E-2"/>
          <c:w val="0.96059482927634265"/>
          <c:h val="0.7017979682446490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gradFill flip="none" rotWithShape="1">
              <a:gsLst>
                <a:gs pos="0">
                  <a:schemeClr val="bg2">
                    <a:lumMod val="50000"/>
                  </a:schemeClr>
                </a:gs>
                <a:gs pos="100000">
                  <a:srgbClr val="25C6FF"/>
                </a:gs>
              </a:gsLst>
              <a:lin ang="16200000" scaled="1"/>
              <a:tileRect/>
            </a:gradFill>
            <a:ln w="3175">
              <a:noFill/>
            </a:ln>
          </c:spPr>
          <c:invertIfNegative val="0"/>
          <c:dLbls>
            <c:dLbl>
              <c:idx val="0"/>
              <c:layout>
                <c:manualLayout>
                  <c:x val="1.1629046244230116E-2"/>
                  <c:y val="-1.3521653410743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336929994871215E-2"/>
                  <c:y val="-1.3521653410743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336929994871215E-2"/>
                  <c:y val="-1.3521653410743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336929994871166E-2"/>
                  <c:y val="-1.69020667634298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336929994871215E-2"/>
                  <c:y val="-1.0141240058057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162904624423002E-2"/>
                  <c:y val="-3.38041335268591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0336929994871119E-2"/>
                  <c:y val="-6.76082670537195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6.4605812467944139E-3"/>
                  <c:y val="-1.0141240058057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ДФО</c:v>
                </c:pt>
                <c:pt idx="1">
                  <c:v>СФО</c:v>
                </c:pt>
                <c:pt idx="2">
                  <c:v>УФО</c:v>
                </c:pt>
                <c:pt idx="3">
                  <c:v>ПФО</c:v>
                </c:pt>
                <c:pt idx="4">
                  <c:v>СЗФО</c:v>
                </c:pt>
                <c:pt idx="5">
                  <c:v>ЮФО</c:v>
                </c:pt>
                <c:pt idx="6">
                  <c:v>СКФО</c:v>
                </c:pt>
                <c:pt idx="7">
                  <c:v>ЦФО</c:v>
                </c:pt>
                <c:pt idx="8">
                  <c:v>Новые регионы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</c:v>
                </c:pt>
                <c:pt idx="1">
                  <c:v>7</c:v>
                </c:pt>
                <c:pt idx="2">
                  <c:v>1</c:v>
                </c:pt>
                <c:pt idx="3">
                  <c:v>11</c:v>
                </c:pt>
                <c:pt idx="4">
                  <c:v>4</c:v>
                </c:pt>
                <c:pt idx="5">
                  <c:v>6</c:v>
                </c:pt>
                <c:pt idx="6">
                  <c:v>6</c:v>
                </c:pt>
                <c:pt idx="7">
                  <c:v>11</c:v>
                </c:pt>
                <c:pt idx="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AB0-430D-83E9-C5FA60A020F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gradFill>
              <a:gsLst>
                <a:gs pos="0">
                  <a:srgbClr val="00B050"/>
                </a:gs>
                <a:gs pos="100000">
                  <a:srgbClr val="98F2B6"/>
                </a:gs>
              </a:gsLst>
              <a:lin ang="16200000" scaled="1"/>
            </a:gradFill>
          </c:spPr>
          <c:invertIfNegative val="0"/>
          <c:dLbls>
            <c:dLbl>
              <c:idx val="0"/>
              <c:layout>
                <c:manualLayout>
                  <c:x val="1.0336929994871191E-2"/>
                  <c:y val="-6.76082670537201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0448137455123121E-3"/>
                  <c:y val="-6.76082670537207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7526974961533634E-3"/>
                  <c:y val="-1.3521653410743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0336929994871215E-2"/>
                  <c:y val="-1.0141240058057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336929994871119E-2"/>
                  <c:y val="-6.76082670537195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1629046244230116E-2"/>
                  <c:y val="-1.3521653410743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1629046244230211E-2"/>
                  <c:y val="-1.0141240058057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1.1629046244230116E-2"/>
                  <c:y val="-6.76082670537195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ДФО</c:v>
                </c:pt>
                <c:pt idx="1">
                  <c:v>СФО</c:v>
                </c:pt>
                <c:pt idx="2">
                  <c:v>УФО</c:v>
                </c:pt>
                <c:pt idx="3">
                  <c:v>ПФО</c:v>
                </c:pt>
                <c:pt idx="4">
                  <c:v>СЗФО</c:v>
                </c:pt>
                <c:pt idx="5">
                  <c:v>ЮФО</c:v>
                </c:pt>
                <c:pt idx="6">
                  <c:v>СКФО</c:v>
                </c:pt>
                <c:pt idx="7">
                  <c:v>ЦФО</c:v>
                </c:pt>
                <c:pt idx="8">
                  <c:v>Новые регионы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6</c:v>
                </c:pt>
                <c:pt idx="1">
                  <c:v>14</c:v>
                </c:pt>
                <c:pt idx="2">
                  <c:v>12</c:v>
                </c:pt>
                <c:pt idx="3">
                  <c:v>23</c:v>
                </c:pt>
                <c:pt idx="4">
                  <c:v>11</c:v>
                </c:pt>
                <c:pt idx="5">
                  <c:v>10</c:v>
                </c:pt>
                <c:pt idx="6">
                  <c:v>4</c:v>
                </c:pt>
                <c:pt idx="7">
                  <c:v>22</c:v>
                </c:pt>
                <c:pt idx="8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gapDepth val="56"/>
        <c:shape val="box"/>
        <c:axId val="174726528"/>
        <c:axId val="174744704"/>
        <c:axId val="0"/>
      </c:bar3DChart>
      <c:catAx>
        <c:axId val="1747265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174744704"/>
        <c:crosses val="autoZero"/>
        <c:auto val="1"/>
        <c:lblAlgn val="ctr"/>
        <c:lblOffset val="100"/>
        <c:noMultiLvlLbl val="0"/>
      </c:catAx>
      <c:valAx>
        <c:axId val="174744704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747265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0019676035674442"/>
          <c:y val="0.89891234760565553"/>
          <c:w val="0.2848100052506311"/>
          <c:h val="8.3064741303886649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>
          <a:latin typeface="Cambria" panose="02040503050406030204" pitchFamily="18" charset="0"/>
        </a:defRPr>
      </a:pPr>
      <a:endParaRPr lang="ru-RU"/>
    </a:p>
  </c:txPr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0760290870115586"/>
          <c:y val="0.83668342761909753"/>
        </c:manualLayout>
      </c:layout>
      <c:overlay val="0"/>
      <c:txPr>
        <a:bodyPr/>
        <a:lstStyle/>
        <a:p>
          <a:pPr>
            <a:defRPr sz="2000" b="0"/>
          </a:pPr>
          <a:endParaRPr lang="ru-RU"/>
        </a:p>
      </c:txPr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71017388453349"/>
          <c:y val="0.18718890139732722"/>
          <c:w val="0.81491859157914093"/>
          <c:h val="0.499559498453103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Территориальные органы</c:v>
                </c:pt>
              </c:strCache>
            </c:strRef>
          </c:tx>
          <c:spPr>
            <a:gradFill flip="none" rotWithShape="1">
              <a:gsLst>
                <a:gs pos="0">
                  <a:schemeClr val="bg2">
                    <a:lumMod val="50000"/>
                  </a:schemeClr>
                </a:gs>
                <a:gs pos="100000">
                  <a:srgbClr val="25C6FF"/>
                </a:gs>
              </a:gsLst>
              <a:lin ang="16200000" scaled="1"/>
              <a:tileRect/>
            </a:gradFill>
            <a:ln w="3175">
              <a:solidFill>
                <a:schemeClr val="accent2">
                  <a:lumMod val="60000"/>
                  <a:lumOff val="40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2.5312728041893561E-2"/>
                  <c:y val="-3.749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AB0-430D-83E9-C5FA60A020F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402500528801823E-2"/>
                  <c:y val="-3.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AB0-430D-83E9-C5FA60A020F2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238409523565127E-2"/>
                  <c:y val="-3.4375000000000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AB0-430D-83E9-C5FA60A020F2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2148637036656808E-2"/>
                  <c:y val="-3.43750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AB0-430D-83E9-C5FA60A020F2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8984482847452466E-2"/>
                  <c:y val="-4.1102837989098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AB0-430D-83E9-C5FA60A020F2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820455026183476E-2"/>
                  <c:y val="-3.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AB0-430D-83E9-C5FA60A020F2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2.056659153403852E-2"/>
                  <c:y val="-3.1250246062992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4AB0-430D-83E9-C5FA60A020F2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2.6894773544511908E-2"/>
                  <c:y val="-3.43750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AB0-430D-83E9-C5FA60A020F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Лист1!$A$2:$A$13</c:f>
              <c:strCache>
                <c:ptCount val="12"/>
                <c:pt idx="0">
                  <c:v>ДФО</c:v>
                </c:pt>
                <c:pt idx="1">
                  <c:v>СФО</c:v>
                </c:pt>
                <c:pt idx="2">
                  <c:v>УФО</c:v>
                </c:pt>
                <c:pt idx="3">
                  <c:v>ПФО</c:v>
                </c:pt>
                <c:pt idx="4">
                  <c:v>СЗФО</c:v>
                </c:pt>
                <c:pt idx="5">
                  <c:v>СКФО</c:v>
                </c:pt>
                <c:pt idx="6">
                  <c:v>ЮФО</c:v>
                </c:pt>
                <c:pt idx="7">
                  <c:v>ЦФО</c:v>
                </c:pt>
                <c:pt idx="8">
                  <c:v>ДНР</c:v>
                </c:pt>
                <c:pt idx="9">
                  <c:v>ЛНР</c:v>
                </c:pt>
                <c:pt idx="10">
                  <c:v>ЗО</c:v>
                </c:pt>
                <c:pt idx="11">
                  <c:v>ХО</c:v>
                </c:pt>
              </c:strCache>
            </c:strRef>
          </c:cat>
          <c:val>
            <c:numRef>
              <c:f>Лист1!$B$2:$B$13</c:f>
              <c:numCache>
                <c:formatCode>0.0%</c:formatCode>
                <c:ptCount val="12"/>
                <c:pt idx="0">
                  <c:v>0.9852201737010513</c:v>
                </c:pt>
                <c:pt idx="1">
                  <c:v>0.99890421311165689</c:v>
                </c:pt>
                <c:pt idx="2">
                  <c:v>0.98299284455045111</c:v>
                </c:pt>
                <c:pt idx="3">
                  <c:v>0.996221733491231</c:v>
                </c:pt>
                <c:pt idx="4">
                  <c:v>0.99359686377000977</c:v>
                </c:pt>
                <c:pt idx="5">
                  <c:v>0.9956645870783547</c:v>
                </c:pt>
                <c:pt idx="6">
                  <c:v>0.98934840226033904</c:v>
                </c:pt>
                <c:pt idx="7">
                  <c:v>0.99312204989885366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AB0-430D-83E9-C5FA60A020F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9"/>
        <c:gapDepth val="51"/>
        <c:shape val="box"/>
        <c:axId val="175219456"/>
        <c:axId val="175222144"/>
        <c:axId val="0"/>
      </c:bar3DChart>
      <c:catAx>
        <c:axId val="175219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3240000"/>
          <a:lstStyle/>
          <a:p>
            <a:pPr>
              <a:defRPr/>
            </a:pPr>
            <a:endParaRPr lang="ru-RU"/>
          </a:p>
        </c:txPr>
        <c:crossAx val="175222144"/>
        <c:crosses val="autoZero"/>
        <c:auto val="1"/>
        <c:lblAlgn val="ctr"/>
        <c:lblOffset val="100"/>
        <c:noMultiLvlLbl val="0"/>
      </c:catAx>
      <c:valAx>
        <c:axId val="175222144"/>
        <c:scaling>
          <c:orientation val="minMax"/>
          <c:min val="0.60000000000000009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5219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Cambria" panose="02040503050406030204" pitchFamily="18" charset="0"/>
        </a:defRPr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71017388453349"/>
          <c:y val="0.18718890139732722"/>
          <c:w val="0.81491859157914093"/>
          <c:h val="0.486882476822511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Учреждения МЧС России</c:v>
                </c:pt>
              </c:strCache>
            </c:strRef>
          </c:tx>
          <c:spPr>
            <a:gradFill flip="none" rotWithShape="1">
              <a:gsLst>
                <a:gs pos="0">
                  <a:schemeClr val="bg2">
                    <a:lumMod val="50000"/>
                  </a:schemeClr>
                </a:gs>
                <a:gs pos="100000">
                  <a:srgbClr val="25C6FF"/>
                </a:gs>
              </a:gsLst>
              <a:lin ang="16200000" scaled="1"/>
              <a:tileRect/>
            </a:gradFill>
            <a:ln w="3175">
              <a:solidFill>
                <a:schemeClr val="accent2">
                  <a:lumMod val="60000"/>
                  <a:lumOff val="40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2.5312728041893561E-2"/>
                  <c:y val="-3.7499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385-4C01-9AC2-928CA661290E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402500528801823E-2"/>
                  <c:y val="-3.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385-4C01-9AC2-928CA661290E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238409523565127E-2"/>
                  <c:y val="-3.43750000000000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385-4C01-9AC2-928CA661290E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2148637036656808E-2"/>
                  <c:y val="-3.43750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385-4C01-9AC2-928CA661290E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8984482847452466E-2"/>
                  <c:y val="-4.1102837989098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385-4C01-9AC2-928CA661290E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820455026183476E-2"/>
                  <c:y val="-3.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385-4C01-9AC2-928CA661290E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2.056659153403852E-2"/>
                  <c:y val="-3.1250246062992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2385-4C01-9AC2-928CA661290E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1.6720306049917574E-2"/>
                  <c:y val="-9.02104844758391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385-4C01-9AC2-928CA661290E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017442530019061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2385-4C01-9AC2-928CA661290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Лист1!$A$2:$A$11</c:f>
              <c:strCache>
                <c:ptCount val="10"/>
                <c:pt idx="0">
                  <c:v>СЦ</c:v>
                </c:pt>
                <c:pt idx="1">
                  <c:v>АСЦ</c:v>
                </c:pt>
                <c:pt idx="2">
                  <c:v>ВУЗы</c:v>
                </c:pt>
                <c:pt idx="3">
                  <c:v>РПСО</c:v>
                </c:pt>
                <c:pt idx="4">
                  <c:v>УЦ ФПС</c:v>
                </c:pt>
                <c:pt idx="5">
                  <c:v>СУ ФПС</c:v>
                </c:pt>
                <c:pt idx="6">
                  <c:v>СЭУ ИПЛ ФПС</c:v>
                </c:pt>
                <c:pt idx="7">
                  <c:v>Договорные</c:v>
                </c:pt>
                <c:pt idx="8">
                  <c:v>Противофонтанные ВЧ</c:v>
                </c:pt>
                <c:pt idx="9">
                  <c:v>Другие</c:v>
                </c:pt>
              </c:strCache>
            </c:strRef>
          </c:cat>
          <c:val>
            <c:numRef>
              <c:f>Лист1!$B$2:$B$11</c:f>
              <c:numCache>
                <c:formatCode>0.0%</c:formatCode>
                <c:ptCount val="10"/>
                <c:pt idx="0">
                  <c:v>0.9934134056567222</c:v>
                </c:pt>
                <c:pt idx="1">
                  <c:v>0.98266351457840817</c:v>
                </c:pt>
                <c:pt idx="2">
                  <c:v>0.95524827152734126</c:v>
                </c:pt>
                <c:pt idx="3">
                  <c:v>0.99895688456189147</c:v>
                </c:pt>
                <c:pt idx="4">
                  <c:v>0.96613545816733071</c:v>
                </c:pt>
                <c:pt idx="5">
                  <c:v>0.96938830503907303</c:v>
                </c:pt>
                <c:pt idx="6">
                  <c:v>0.92974848222029494</c:v>
                </c:pt>
                <c:pt idx="7">
                  <c:v>0.99821095208462973</c:v>
                </c:pt>
                <c:pt idx="8">
                  <c:v>1</c:v>
                </c:pt>
                <c:pt idx="9">
                  <c:v>0.94116869381279744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2385-4C01-9AC2-928CA66129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9"/>
        <c:gapDepth val="51"/>
        <c:shape val="box"/>
        <c:axId val="176462464"/>
        <c:axId val="176465408"/>
        <c:axId val="0"/>
      </c:bar3DChart>
      <c:catAx>
        <c:axId val="1764624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3180000"/>
          <a:lstStyle/>
          <a:p>
            <a:pPr>
              <a:defRPr/>
            </a:pPr>
            <a:endParaRPr lang="ru-RU"/>
          </a:p>
        </c:txPr>
        <c:crossAx val="176465408"/>
        <c:crosses val="autoZero"/>
        <c:auto val="1"/>
        <c:lblAlgn val="ctr"/>
        <c:lblOffset val="100"/>
        <c:noMultiLvlLbl val="0"/>
      </c:catAx>
      <c:valAx>
        <c:axId val="176465408"/>
        <c:scaling>
          <c:orientation val="minMax"/>
          <c:min val="0.60000000000000009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6462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Cambria" panose="02040503050406030204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6972587681988113"/>
          <c:y val="3.34961395797605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966709915273169"/>
          <c:y val="0.15110446330160027"/>
          <c:w val="0.7657515419336417"/>
          <c:h val="0.640566495713374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Болезни органов пищеварения</c:v>
                </c:pt>
              </c:strCache>
            </c:strRef>
          </c:tx>
          <c:spPr>
            <a:pattFill prst="dkUpDiag">
              <a:fgClr>
                <a:srgbClr val="00B050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solidFill>
                <a:srgbClr val="00B050">
                  <a:alpha val="98000"/>
                </a:srgb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Болезни пищевода, желудка…</c:v>
                </c:pt>
                <c:pt idx="1">
                  <c:v>Болезни кишечника</c:v>
                </c:pt>
                <c:pt idx="2">
                  <c:v>Болезни желчного пузыря…</c:v>
                </c:pt>
                <c:pt idx="3">
                  <c:v>Болезни печени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0.47899999999999998</c:v>
                </c:pt>
                <c:pt idx="1">
                  <c:v>0.3</c:v>
                </c:pt>
                <c:pt idx="2">
                  <c:v>0.14399999999999999</c:v>
                </c:pt>
                <c:pt idx="3">
                  <c:v>7.6999999999999999E-2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overlap val="-66"/>
        <c:axId val="158943104"/>
        <c:axId val="158944640"/>
      </c:barChart>
      <c:catAx>
        <c:axId val="158943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8944640"/>
        <c:crosses val="autoZero"/>
        <c:auto val="1"/>
        <c:lblAlgn val="ctr"/>
        <c:lblOffset val="100"/>
        <c:noMultiLvlLbl val="0"/>
      </c:catAx>
      <c:valAx>
        <c:axId val="158944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8943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alpha val="34000"/>
      </a:schemeClr>
    </a:solidFill>
    <a:ln>
      <a:solidFill>
        <a:srgbClr val="00B050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6972587681988113"/>
          <c:y val="3.34961395797605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rgbClr val="00B0F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966709915273169"/>
          <c:y val="0.19688965584647602"/>
          <c:w val="0.7657515419336417"/>
          <c:h val="0.594781216802780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Заболевания костно-мышечной системы</c:v>
                </c:pt>
              </c:strCache>
            </c:strRef>
          </c:tx>
          <c:spPr>
            <a:pattFill prst="dkUpDiag">
              <a:fgClr>
                <a:srgbClr val="00B0F0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solidFill>
                <a:srgbClr val="00B0F0">
                  <a:alpha val="98000"/>
                </a:srgb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Остеохондроз, сколиоз</c:v>
                </c:pt>
                <c:pt idx="1">
                  <c:v>Грыжи межпозвоночных дисков</c:v>
                </c:pt>
                <c:pt idx="2">
                  <c:v>Артрозы, артриты…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0.46</c:v>
                </c:pt>
                <c:pt idx="1">
                  <c:v>9.6000000000000002E-2</c:v>
                </c:pt>
                <c:pt idx="2">
                  <c:v>0.27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overlap val="-66"/>
        <c:axId val="158961024"/>
        <c:axId val="159351936"/>
      </c:barChart>
      <c:catAx>
        <c:axId val="158961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9351936"/>
        <c:crosses val="autoZero"/>
        <c:auto val="1"/>
        <c:lblAlgn val="ctr"/>
        <c:lblOffset val="100"/>
        <c:noMultiLvlLbl val="0"/>
      </c:catAx>
      <c:valAx>
        <c:axId val="159351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8961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alpha val="34000"/>
      </a:schemeClr>
    </a:solidFill>
    <a:ln>
      <a:solidFill>
        <a:srgbClr val="00B0F0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6972587681988113"/>
          <c:y val="3.34961395797605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rgbClr val="FF5B5B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966709915273169"/>
          <c:y val="0.19688965584647602"/>
          <c:w val="0.7657515419336417"/>
          <c:h val="0.594781216802780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Болезни органов дыхания</c:v>
                </c:pt>
              </c:strCache>
            </c:strRef>
          </c:tx>
          <c:spPr>
            <a:pattFill prst="dkUpDiag">
              <a:fgClr>
                <a:srgbClr val="FF5B5B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rgbClr val="FF5B5B">
                  <a:alpha val="98000"/>
                </a:srgb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ОРВИ верхних дых. путей</c:v>
                </c:pt>
                <c:pt idx="1">
                  <c:v>ОРВИ нижних дых. путей</c:v>
                </c:pt>
                <c:pt idx="2">
                  <c:v>грипп, пневмонии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0.76</c:v>
                </c:pt>
                <c:pt idx="1">
                  <c:v>0.11</c:v>
                </c:pt>
                <c:pt idx="2">
                  <c:v>2.8000000000000001E-2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overlap val="-66"/>
        <c:axId val="159372416"/>
        <c:axId val="159373952"/>
      </c:barChart>
      <c:catAx>
        <c:axId val="159372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9373952"/>
        <c:crosses val="autoZero"/>
        <c:auto val="1"/>
        <c:lblAlgn val="ctr"/>
        <c:lblOffset val="100"/>
        <c:noMultiLvlLbl val="0"/>
      </c:catAx>
      <c:valAx>
        <c:axId val="159373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9372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alpha val="34000"/>
      </a:schemeClr>
    </a:solidFill>
    <a:ln>
      <a:solidFill>
        <a:srgbClr val="FF5B5B"/>
      </a:solidFill>
    </a:ln>
    <a:effectLst/>
  </c:spPr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0"/>
      <c:depthPercent val="100"/>
      <c:rAngAx val="0"/>
      <c:perspective val="3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52972945131958"/>
          <c:y val="9.3086863130828229E-2"/>
          <c:w val="0.67171113206722488"/>
          <c:h val="0.6413932335979355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Население РФ</c:v>
                </c:pt>
              </c:strCache>
            </c:strRef>
          </c:tx>
          <c:spPr>
            <a:pattFill prst="dkDnDiag">
              <a:fgClr>
                <a:schemeClr val="accent1">
                  <a:lumMod val="40000"/>
                  <a:lumOff val="60000"/>
                </a:schemeClr>
              </a:fgClr>
              <a:bgClr>
                <a:schemeClr val="bg1"/>
              </a:bgClr>
            </a:patt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invertIfNegative val="0"/>
          <c:dLbls>
            <c:dLbl>
              <c:idx val="0"/>
              <c:layout>
                <c:manualLayout>
                  <c:x val="-2.2484545858205019E-3"/>
                  <c:y val="6.7935171069171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05F-4B5A-9C71-6AC9B3FD62E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5834578220436163E-3"/>
                  <c:y val="2.34259210583351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05F-4B5A-9C71-6AC9B3FD62E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5.85648026458378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05F-4B5A-9C71-6AC9B3FD62E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6.32499868575048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05F-4B5A-9C71-6AC9B3FD62E9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4969091716410038E-3"/>
                  <c:y val="6.0907394751671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05F-4B5A-9C71-6AC9B3FD62E9}"/>
                </c:ext>
                <c:ext xmlns:c15="http://schemas.microsoft.com/office/drawing/2012/chart" uri="{CE6537A1-D6FC-4f65-9D91-7224C49458BB}"/>
              </c:extLst>
            </c:dLbl>
            <c:numFmt formatCode="0&quot; чел.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Наземным транспортом</c:v>
                </c:pt>
                <c:pt idx="1">
                  <c:v>Авиационным транспортом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192</c:v>
                </c:pt>
                <c:pt idx="1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05F-4B5A-9C71-6AC9B3FD62E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Личный состав МЧС России</c:v>
                </c:pt>
              </c:strCache>
            </c:strRef>
          </c:tx>
          <c:spPr>
            <a:pattFill prst="ltDnDiag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solidFill>
                <a:schemeClr val="accent2"/>
              </a:solidFill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dLbl>
              <c:idx val="1"/>
              <c:layout>
                <c:manualLayout>
                  <c:x val="-7.9436480526073831E-3"/>
                  <c:y val="-3.27962894816692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&quot; чел.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Наземным транспортом</c:v>
                </c:pt>
                <c:pt idx="1">
                  <c:v>Авиационным транспортом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11</c:v>
                </c:pt>
                <c:pt idx="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05F-4B5A-9C71-6AC9B3FD62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gapDepth val="58"/>
        <c:shape val="box"/>
        <c:axId val="160469760"/>
        <c:axId val="160471296"/>
        <c:axId val="0"/>
      </c:bar3DChart>
      <c:catAx>
        <c:axId val="1604697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ru-RU"/>
          </a:p>
        </c:txPr>
        <c:crossAx val="160471296"/>
        <c:crosses val="autoZero"/>
        <c:auto val="1"/>
        <c:lblAlgn val="ctr"/>
        <c:lblOffset val="100"/>
        <c:noMultiLvlLbl val="0"/>
      </c:catAx>
      <c:valAx>
        <c:axId val="160471296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ru-RU"/>
          </a:p>
        </c:txPr>
        <c:crossAx val="160469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1871041858438359E-2"/>
          <c:y val="0.86579787857072366"/>
          <c:w val="0.68414533331526384"/>
          <c:h val="0.12248916090010874"/>
        </c:manualLayout>
      </c:layout>
      <c:overlay val="0"/>
      <c:spPr>
        <a:solidFill>
          <a:schemeClr val="accent3">
            <a:lumMod val="20000"/>
            <a:lumOff val="80000"/>
          </a:schemeClr>
        </a:solidFill>
        <a:ln>
          <a:solidFill>
            <a:schemeClr val="bg1">
              <a:lumMod val="85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mbria" panose="02040503050406030204" pitchFamily="18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85D8FA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84009691096305E-2"/>
          <c:y val="0.19605531835635687"/>
          <c:w val="0.90726184744904892"/>
          <c:h val="0.592401207717927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Подлежало</c:v>
                </c:pt>
              </c:strCache>
            </c:strRef>
          </c:tx>
          <c:spPr>
            <a:pattFill prst="ltDnDiag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invertIfNegative val="0"/>
          <c:dPt>
            <c:idx val="0"/>
            <c:invertIfNegative val="0"/>
            <c:bubble3D val="0"/>
            <c:spPr>
              <a:pattFill prst="dkDnDiag">
                <a:fgClr>
                  <a:schemeClr val="bg1"/>
                </a:fgClr>
                <a:bgClr>
                  <a:schemeClr val="bg2">
                    <a:lumMod val="90000"/>
                  </a:schemeClr>
                </a:bgClr>
              </a:pattFill>
              <a:ln>
                <a:solidFill>
                  <a:schemeClr val="bg2">
                    <a:lumMod val="90000"/>
                  </a:schemeClr>
                </a:solidFill>
              </a:ln>
              <a:effectLst/>
              <a:sp3d>
                <a:contourClr>
                  <a:schemeClr val="bg2">
                    <a:lumMod val="9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BDE-4D39-98D8-C16B25D44774}"/>
              </c:ext>
            </c:extLst>
          </c:dPt>
          <c:dPt>
            <c:idx val="1"/>
            <c:invertIfNegative val="0"/>
            <c:bubble3D val="0"/>
            <c:spPr>
              <a:pattFill prst="dkDnDiag">
                <a:fgClr>
                  <a:schemeClr val="bg1"/>
                </a:fgClr>
                <a:bgClr>
                  <a:schemeClr val="accent3">
                    <a:lumMod val="75000"/>
                  </a:schemeClr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/>
              <a:sp3d>
                <a:contourClr>
                  <a:schemeClr val="accent3">
                    <a:lumMod val="50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BDE-4D39-98D8-C16B25D44774}"/>
              </c:ext>
            </c:extLst>
          </c:dPt>
          <c:dLbls>
            <c:dLbl>
              <c:idx val="0"/>
              <c:layout>
                <c:manualLayout>
                  <c:x val="4.8649808197052296E-3"/>
                  <c:y val="0.11384483863095164"/>
                </c:manualLayout>
              </c:layout>
              <c:numFmt formatCode="0&quot; чел.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ln>
                        <a:noFill/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ambria" panose="0204050305040603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550642002519609"/>
                      <c:h val="0.1370491076497533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1.949790420044746E-3"/>
                  <c:y val="0.10959718119903851"/>
                </c:manualLayout>
              </c:layout>
              <c:numFmt formatCode="0&quot; чел.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ln>
                        <a:noFill/>
                      </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ambria" panose="0204050305040603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BDE-4D39-98D8-C16B25D44774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196957533252808"/>
                      <c:h val="0.13704910764975331"/>
                    </c:manualLayout>
                  </c15:layout>
                </c:ext>
              </c:extLst>
            </c:dLbl>
            <c:numFmt formatCode="0&quot; чел.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Личный состав МЧС России</c:v>
                </c:pt>
                <c:pt idx="1">
                  <c:v>Члены семей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1121</c:v>
                </c:pt>
                <c:pt idx="1">
                  <c:v>609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DE-4D39-98D8-C16B25D4477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Получили</c:v>
                </c:pt>
              </c:strCache>
            </c:strRef>
          </c:tx>
          <c:spPr>
            <a:pattFill prst="ltDnDiag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solidFill>
                <a:schemeClr val="accent2"/>
              </a:solidFill>
            </a:ln>
            <a:effectLst/>
            <a:sp3d>
              <a:contourClr>
                <a:schemeClr val="accent2"/>
              </a:contourClr>
            </a:sp3d>
          </c:spPr>
          <c:invertIfNegative val="0"/>
          <c:dPt>
            <c:idx val="0"/>
            <c:invertIfNegative val="0"/>
            <c:bubble3D val="0"/>
            <c:spPr>
              <a:pattFill prst="dkDnDiag">
                <a:fgClr>
                  <a:schemeClr val="bg1"/>
                </a:fgClr>
                <a:bgClr>
                  <a:schemeClr val="bg2">
                    <a:lumMod val="90000"/>
                  </a:schemeClr>
                </a:bgClr>
              </a:pattFill>
              <a:ln>
                <a:solidFill>
                  <a:schemeClr val="accent2"/>
                </a:solidFill>
              </a:ln>
              <a:effectLst/>
              <a:sp3d>
                <a:contourClr>
                  <a:schemeClr val="accent2"/>
                </a:contourClr>
              </a:sp3d>
            </c:spPr>
          </c:dPt>
          <c:dPt>
            <c:idx val="1"/>
            <c:invertIfNegative val="0"/>
            <c:bubble3D val="0"/>
            <c:spPr>
              <a:pattFill prst="dkDnDiag">
                <a:fgClr>
                  <a:schemeClr val="bg1"/>
                </a:fgClr>
                <a:bgClr>
                  <a:schemeClr val="accent3">
                    <a:lumMod val="75000"/>
                  </a:schemeClr>
                </a:bgClr>
              </a:pattFill>
              <a:ln>
                <a:solidFill>
                  <a:schemeClr val="accent3">
                    <a:lumMod val="50000"/>
                  </a:schemeClr>
                </a:solidFill>
              </a:ln>
              <a:effectLst/>
              <a:sp3d>
                <a:contourClr>
                  <a:schemeClr val="accent3">
                    <a:lumMod val="50000"/>
                  </a:schemeClr>
                </a:contourClr>
              </a:sp3d>
            </c:spPr>
          </c:dPt>
          <c:dLbls>
            <c:dLbl>
              <c:idx val="0"/>
              <c:layout>
                <c:manualLayout>
                  <c:x val="-1.5773268726024631E-3"/>
                  <c:y val="8.0707555847512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2758933979406416E-3"/>
                  <c:y val="8.3958311815648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&quot; чел.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600" b="1" i="0" u="none" strike="noStrike" kern="1200" baseline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Личный состав МЧС России</c:v>
                </c:pt>
                <c:pt idx="1">
                  <c:v>Члены семей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856</c:v>
                </c:pt>
                <c:pt idx="1">
                  <c:v>476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gapDepth val="4"/>
        <c:shape val="box"/>
        <c:axId val="160372608"/>
        <c:axId val="160374144"/>
        <c:axId val="0"/>
      </c:bar3DChart>
      <c:catAx>
        <c:axId val="160372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pPr>
            <a:endParaRPr lang="ru-RU"/>
          </a:p>
        </c:txPr>
        <c:crossAx val="160374144"/>
        <c:crosses val="autoZero"/>
        <c:auto val="1"/>
        <c:lblAlgn val="ctr"/>
        <c:lblOffset val="100"/>
        <c:noMultiLvlLbl val="0"/>
      </c:catAx>
      <c:valAx>
        <c:axId val="160374144"/>
        <c:scaling>
          <c:orientation val="minMax"/>
          <c:max val="1500"/>
        </c:scaling>
        <c:delete val="1"/>
        <c:axPos val="l"/>
        <c:numFmt formatCode="0" sourceLinked="1"/>
        <c:majorTickMark val="out"/>
        <c:minorTickMark val="none"/>
        <c:tickLblPos val="nextTo"/>
        <c:crossAx val="160372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>
      <a:softEdge rad="0"/>
    </a:effectLst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40"/>
      <c:rotY val="282"/>
      <c:rAngAx val="0"/>
      <c:perspective val="30"/>
    </c:view3D>
    <c:floor>
      <c:thickness val="0"/>
      <c:spPr>
        <a:noFill/>
        <a:ln w="9525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Итог прохождения личным составом УМО в территориальных органах и учреждениях</c:v>
                </c:pt>
              </c:strCache>
            </c:strRef>
          </c:tx>
          <c:spPr>
            <a:scene3d>
              <a:camera prst="orthographicFront"/>
              <a:lightRig rig="twoPt" dir="tl"/>
            </a:scene3d>
            <a:sp3d prstMaterial="metal">
              <a:bevelT w="19050" h="31750" prst="angle"/>
            </a:sp3d>
          </c:spPr>
          <c:explosion val="11"/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44450" dist="13970" dir="5400000" algn="ctr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l"/>
              </a:scene3d>
              <a:sp3d prstMaterial="metal">
                <a:bevelT w="19050" h="3175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0AC-41EB-9BBA-10B034C1CE4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44450" dist="13970" dir="5400000" algn="ctr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l"/>
              </a:scene3d>
              <a:sp3d prstMaterial="metal">
                <a:bevelT w="19050" h="3175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0AC-41EB-9BBA-10B034C1CE48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44450" dist="13970" dir="5400000" algn="ctr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l"/>
              </a:scene3d>
              <a:sp3d prstMaterial="metal">
                <a:bevelT w="19050" h="3175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0AC-41EB-9BBA-10B034C1CE48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44450" dist="13970" dir="5400000" algn="ctr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l"/>
              </a:scene3d>
              <a:sp3d prstMaterial="metal">
                <a:bevelT w="19050" h="3175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0AC-41EB-9BBA-10B034C1CE48}"/>
              </c:ext>
            </c:extLst>
          </c:dPt>
          <c:dPt>
            <c:idx val="4"/>
            <c:bubble3D val="0"/>
            <c:explosion val="28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13970" dir="5400000" algn="ctr" rotWithShape="0">
                  <a:srgbClr val="000000">
                    <a:alpha val="45000"/>
                  </a:srgbClr>
                </a:outerShdw>
              </a:effectLst>
              <a:scene3d>
                <a:camera prst="orthographicFront"/>
                <a:lightRig rig="twoPt" dir="tl"/>
              </a:scene3d>
              <a:sp3d prstMaterial="metal">
                <a:bevelT w="19050" h="3175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0AC-41EB-9BBA-10B034C1CE48}"/>
              </c:ext>
            </c:extLst>
          </c:dPt>
          <c:dLbls>
            <c:dLbl>
              <c:idx val="2"/>
              <c:layout>
                <c:manualLayout>
                  <c:x val="-0.11578080310054702"/>
                  <c:y val="-0.1277123967790355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0AC-41EB-9BBA-10B034C1CE4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2780395908455369"/>
                  <c:y val="-0.1642978408590379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0AC-41EB-9BBA-10B034C1CE4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Cambria" panose="0204050305040603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0.93700000000000006</c:v>
                </c:pt>
                <c:pt idx="1">
                  <c:v>0.72599999999999998</c:v>
                </c:pt>
                <c:pt idx="2">
                  <c:v>0.88100000000000001</c:v>
                </c:pt>
                <c:pt idx="3">
                  <c:v>0.97699999999999998</c:v>
                </c:pt>
                <c:pt idx="4">
                  <c:v>0.98799999999999999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7FD1-436E-946E-6F726167C1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>
      <a:softEdge rad="63500"/>
    </a:effectLst>
  </c:spPr>
  <c:txPr>
    <a:bodyPr/>
    <a:lstStyle/>
    <a:p>
      <a:pPr>
        <a:defRPr sz="1600">
          <a:latin typeface="Cambria" panose="02040503050406030204" pitchFamily="18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523526602415363E-2"/>
          <c:y val="0.12903535247988104"/>
          <c:w val="0.93906621634021969"/>
          <c:h val="0.6116564858559245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человек, прошедших очно-заочное обучение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Лист1!$A$2:$A$8</c:f>
              <c:strCache>
                <c:ptCount val="7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  <c:pt idx="5">
                  <c:v>2022 год</c:v>
                </c:pt>
                <c:pt idx="6">
                  <c:v>2023 год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169</c:v>
                </c:pt>
                <c:pt idx="1">
                  <c:v>187</c:v>
                </c:pt>
                <c:pt idx="2">
                  <c:v>226</c:v>
                </c:pt>
                <c:pt idx="3">
                  <c:v>270</c:v>
                </c:pt>
                <c:pt idx="4">
                  <c:v>161</c:v>
                </c:pt>
                <c:pt idx="5">
                  <c:v>47</c:v>
                </c:pt>
                <c:pt idx="6">
                  <c:v>639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76-413B-BD57-B1823F3D47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человек, прошедших заочное обучение</c:v>
                </c:pt>
              </c:strCache>
            </c:strRef>
          </c:tx>
          <c:spPr>
            <a:pattFill prst="dkDnDiag">
              <a:fgClr>
                <a:srgbClr val="00B0F0"/>
              </a:fgClr>
              <a:bgClr>
                <a:schemeClr val="bg1"/>
              </a:bgClr>
            </a:patt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Лист1!$A$2:$A$8</c:f>
              <c:strCache>
                <c:ptCount val="7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  <c:pt idx="5">
                  <c:v>2022 год</c:v>
                </c:pt>
                <c:pt idx="6">
                  <c:v>2023 год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4">
                  <c:v>604</c:v>
                </c:pt>
                <c:pt idx="5">
                  <c:v>662</c:v>
                </c:pt>
                <c:pt idx="6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376-413B-BD57-B1823F3D47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gapDepth val="0"/>
        <c:shape val="box"/>
        <c:axId val="163359360"/>
        <c:axId val="163369344"/>
        <c:axId val="0"/>
      </c:bar3DChart>
      <c:catAx>
        <c:axId val="1633593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63369344"/>
        <c:crosses val="autoZero"/>
        <c:auto val="1"/>
        <c:lblAlgn val="ctr"/>
        <c:lblOffset val="100"/>
        <c:noMultiLvlLbl val="0"/>
      </c:catAx>
      <c:valAx>
        <c:axId val="16336934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6335936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600">
          <a:latin typeface="Cambria" panose="02040503050406030204" pitchFamily="18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126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C87801-1059-4E4B-8F18-0767BF489FC8}" type="doc">
      <dgm:prSet loTypeId="urn:microsoft.com/office/officeart/2005/8/layout/hierarchy4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0B62927-46E2-4049-ACC5-E5797B03BF06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следующие нормативно-правовые акты</a:t>
          </a:r>
          <a:endParaRPr lang="ru-RU" b="1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16E02518-69F1-4AC5-B994-58420A3F112D}" type="parTrans" cxnId="{A458A2A8-4BED-4595-B04F-54672D542317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D5D62315-A161-44E8-981F-FCBCB843D9E2}" type="sibTrans" cxnId="{A458A2A8-4BED-4595-B04F-54672D542317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DDDA6516-EAEC-483F-9D55-D3CB089B649E}">
      <dgm:prSet phldrT="[Текст]" custT="1"/>
      <dgm:spPr>
        <a:solidFill>
          <a:srgbClr val="92D050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1 Федеральный закон;</a:t>
          </a:r>
        </a:p>
        <a:p>
          <a:r>
            <a:rPr lang="ru-RU" sz="1600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2 постановления </a:t>
          </a:r>
          <a:r>
            <a:rPr lang="ru-RU" sz="1600" b="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Правительства Российской </a:t>
          </a:r>
          <a:r>
            <a:rPr lang="ru-RU" sz="1600" b="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Федерации;</a:t>
          </a:r>
        </a:p>
        <a:p>
          <a:r>
            <a:rPr lang="ru-RU" sz="1600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1 распоряжение </a:t>
          </a:r>
          <a:r>
            <a:rPr lang="ru-RU" sz="1600" b="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Правительства Российской Федерации</a:t>
          </a:r>
        </a:p>
      </dgm:t>
    </dgm:pt>
    <dgm:pt modelId="{12F2F6A3-D111-424E-AD9D-2881F054FC63}" type="parTrans" cxnId="{7E781940-69C8-464E-B22D-D1F82FA01ABC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A89CF336-4C1B-4E00-8C18-23EE0370B3D4}" type="sibTrans" cxnId="{7E781940-69C8-464E-B22D-D1F82FA01ABC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C71C6F33-4BDC-4D53-B762-E3427CA90A6F}">
      <dgm:prSet phldrT="[Текст]"/>
      <dgm:spPr>
        <a:solidFill>
          <a:srgbClr val="92D050"/>
        </a:solidFill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64 приказа </a:t>
          </a:r>
          <a:endParaRPr lang="ru-RU" b="1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  <a:p>
          <a:r>
            <a:rPr lang="ru-RU" b="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МЧС России</a:t>
          </a:r>
        </a:p>
      </dgm:t>
    </dgm:pt>
    <dgm:pt modelId="{EE399A6C-74ED-4BA8-8129-6DE2DFF94005}" type="parTrans" cxnId="{B0ED1886-EA45-48B3-A23E-15FBC79292A2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1FDD4847-E5D6-4E84-9D58-31EBC83F2BC0}" type="sibTrans" cxnId="{B0ED1886-EA45-48B3-A23E-15FBC79292A2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DD5D0F2C-1B29-4838-9FE3-889BB51669DF}">
      <dgm:prSet phldrT="[Текст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b="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из них </a:t>
          </a:r>
          <a:r>
            <a:rPr lang="ru-RU" b="1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16 </a:t>
          </a:r>
          <a:r>
            <a:rPr lang="ru-RU" b="1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приказов </a:t>
          </a:r>
        </a:p>
        <a:p>
          <a:r>
            <a:rPr lang="ru-RU" b="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МЧС России </a:t>
          </a:r>
          <a:r>
            <a:rPr lang="ru-RU" b="1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зарегистрированы Министерством юстиции </a:t>
          </a:r>
          <a:r>
            <a:rPr lang="ru-RU" b="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Российской Федерации</a:t>
          </a:r>
        </a:p>
      </dgm:t>
    </dgm:pt>
    <dgm:pt modelId="{E11AEB78-F094-413E-A9E6-A735919194E4}" type="parTrans" cxnId="{844F7791-BBFF-4C46-9919-2EC08D364B50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2D0FA052-3DE2-4DF7-B5D6-0FC3795357AA}" type="sibTrans" cxnId="{844F7791-BBFF-4C46-9919-2EC08D364B50}">
      <dgm:prSet/>
      <dgm:spPr/>
      <dgm:t>
        <a:bodyPr/>
        <a:lstStyle/>
        <a:p>
          <a:endParaRPr lang="ru-RU" b="0">
            <a:solidFill>
              <a:schemeClr val="tx1"/>
            </a:solidFill>
            <a:effectLst/>
            <a:latin typeface="Cambria" panose="02040503050406030204" pitchFamily="18" charset="0"/>
          </a:endParaRPr>
        </a:p>
      </dgm:t>
    </dgm:pt>
    <dgm:pt modelId="{2DFFF8DD-68A4-4014-A5FA-F5EBF6A18084}" type="pres">
      <dgm:prSet presAssocID="{A7C87801-1059-4E4B-8F18-0767BF489FC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B5F6528-8A75-47BD-8AD0-D4523B18CFCA}" type="pres">
      <dgm:prSet presAssocID="{B0B62927-46E2-4049-ACC5-E5797B03BF06}" presName="vertOne" presStyleCnt="0"/>
      <dgm:spPr/>
    </dgm:pt>
    <dgm:pt modelId="{EE3E5736-FBAC-4F35-92A4-1250ABFBE24D}" type="pres">
      <dgm:prSet presAssocID="{B0B62927-46E2-4049-ACC5-E5797B03BF06}" presName="txOne" presStyleLbl="node0" presStyleIdx="0" presStyleCnt="1" custScaleY="22435" custLinFactNeighborX="19" custLinFactNeighborY="-321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4A5609D-1A6D-4E6D-99F1-6D0E8ACD3741}" type="pres">
      <dgm:prSet presAssocID="{B0B62927-46E2-4049-ACC5-E5797B03BF06}" presName="parTransOne" presStyleCnt="0"/>
      <dgm:spPr/>
    </dgm:pt>
    <dgm:pt modelId="{4DBF9283-985C-476B-BCAB-9227099F4597}" type="pres">
      <dgm:prSet presAssocID="{B0B62927-46E2-4049-ACC5-E5797B03BF06}" presName="horzOne" presStyleCnt="0"/>
      <dgm:spPr/>
    </dgm:pt>
    <dgm:pt modelId="{5D6AFEE1-F504-4500-895F-BF169E9AA99A}" type="pres">
      <dgm:prSet presAssocID="{DDDA6516-EAEC-483F-9D55-D3CB089B649E}" presName="vertTwo" presStyleCnt="0"/>
      <dgm:spPr/>
    </dgm:pt>
    <dgm:pt modelId="{FD9DF41D-3398-4C57-98C3-33B6EE37311F}" type="pres">
      <dgm:prSet presAssocID="{DDDA6516-EAEC-483F-9D55-D3CB089B649E}" presName="txTwo" presStyleLbl="node2" presStyleIdx="0" presStyleCnt="3" custScaleY="53403" custLinFactNeighborY="-32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3847050-558A-4313-8CAB-BAF17ED46469}" type="pres">
      <dgm:prSet presAssocID="{DDDA6516-EAEC-483F-9D55-D3CB089B649E}" presName="horzTwo" presStyleCnt="0"/>
      <dgm:spPr/>
    </dgm:pt>
    <dgm:pt modelId="{67586D62-B7FB-4ADC-A22A-5FB4257F9528}" type="pres">
      <dgm:prSet presAssocID="{A89CF336-4C1B-4E00-8C18-23EE0370B3D4}" presName="sibSpaceTwo" presStyleCnt="0"/>
      <dgm:spPr/>
    </dgm:pt>
    <dgm:pt modelId="{567F6817-4ACA-42D1-8DA1-210AD0F539ED}" type="pres">
      <dgm:prSet presAssocID="{C71C6F33-4BDC-4D53-B762-E3427CA90A6F}" presName="vertTwo" presStyleCnt="0"/>
      <dgm:spPr/>
    </dgm:pt>
    <dgm:pt modelId="{76B6C66A-B2A8-4F3D-B427-8E400391EE71}" type="pres">
      <dgm:prSet presAssocID="{C71C6F33-4BDC-4D53-B762-E3427CA90A6F}" presName="txTwo" presStyleLbl="node2" presStyleIdx="1" presStyleCnt="3" custScaleX="69416" custScaleY="53403" custLinFactNeighborY="-32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5DF27D-0E07-4CA9-8CA8-A2B41C3B54B6}" type="pres">
      <dgm:prSet presAssocID="{C71C6F33-4BDC-4D53-B762-E3427CA90A6F}" presName="horzTwo" presStyleCnt="0"/>
      <dgm:spPr/>
    </dgm:pt>
    <dgm:pt modelId="{EA309B42-8E4D-4845-A666-AB171A5D4811}" type="pres">
      <dgm:prSet presAssocID="{1FDD4847-E5D6-4E84-9D58-31EBC83F2BC0}" presName="sibSpaceTwo" presStyleCnt="0"/>
      <dgm:spPr/>
    </dgm:pt>
    <dgm:pt modelId="{D20C7CA2-9F6E-469E-BD10-4F98891458FC}" type="pres">
      <dgm:prSet presAssocID="{DD5D0F2C-1B29-4838-9FE3-889BB51669DF}" presName="vertTwo" presStyleCnt="0"/>
      <dgm:spPr/>
    </dgm:pt>
    <dgm:pt modelId="{14F7D394-70AF-401E-AB42-783B85D27044}" type="pres">
      <dgm:prSet presAssocID="{DD5D0F2C-1B29-4838-9FE3-889BB51669DF}" presName="txTwo" presStyleLbl="node2" presStyleIdx="2" presStyleCnt="3" custScaleY="53403" custLinFactNeighborY="-32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88A23A-0745-4AFF-9755-7D4799AA33AC}" type="pres">
      <dgm:prSet presAssocID="{DD5D0F2C-1B29-4838-9FE3-889BB51669DF}" presName="horzTwo" presStyleCnt="0"/>
      <dgm:spPr/>
    </dgm:pt>
  </dgm:ptLst>
  <dgm:cxnLst>
    <dgm:cxn modelId="{7E781940-69C8-464E-B22D-D1F82FA01ABC}" srcId="{B0B62927-46E2-4049-ACC5-E5797B03BF06}" destId="{DDDA6516-EAEC-483F-9D55-D3CB089B649E}" srcOrd="0" destOrd="0" parTransId="{12F2F6A3-D111-424E-AD9D-2881F054FC63}" sibTransId="{A89CF336-4C1B-4E00-8C18-23EE0370B3D4}"/>
    <dgm:cxn modelId="{A458A2A8-4BED-4595-B04F-54672D542317}" srcId="{A7C87801-1059-4E4B-8F18-0767BF489FC8}" destId="{B0B62927-46E2-4049-ACC5-E5797B03BF06}" srcOrd="0" destOrd="0" parTransId="{16E02518-69F1-4AC5-B994-58420A3F112D}" sibTransId="{D5D62315-A161-44E8-981F-FCBCB843D9E2}"/>
    <dgm:cxn modelId="{B0ED1886-EA45-48B3-A23E-15FBC79292A2}" srcId="{B0B62927-46E2-4049-ACC5-E5797B03BF06}" destId="{C71C6F33-4BDC-4D53-B762-E3427CA90A6F}" srcOrd="1" destOrd="0" parTransId="{EE399A6C-74ED-4BA8-8129-6DE2DFF94005}" sibTransId="{1FDD4847-E5D6-4E84-9D58-31EBC83F2BC0}"/>
    <dgm:cxn modelId="{5C728AE8-EB23-4D49-AD6D-793C2C7B8101}" type="presOf" srcId="{DD5D0F2C-1B29-4838-9FE3-889BB51669DF}" destId="{14F7D394-70AF-401E-AB42-783B85D27044}" srcOrd="0" destOrd="0" presId="urn:microsoft.com/office/officeart/2005/8/layout/hierarchy4"/>
    <dgm:cxn modelId="{CBF1A062-88A5-4AA8-9C7F-84BF53E8E5A7}" type="presOf" srcId="{A7C87801-1059-4E4B-8F18-0767BF489FC8}" destId="{2DFFF8DD-68A4-4014-A5FA-F5EBF6A18084}" srcOrd="0" destOrd="0" presId="urn:microsoft.com/office/officeart/2005/8/layout/hierarchy4"/>
    <dgm:cxn modelId="{920E0674-5FD8-4F69-A485-60997A4730C8}" type="presOf" srcId="{DDDA6516-EAEC-483F-9D55-D3CB089B649E}" destId="{FD9DF41D-3398-4C57-98C3-33B6EE37311F}" srcOrd="0" destOrd="0" presId="urn:microsoft.com/office/officeart/2005/8/layout/hierarchy4"/>
    <dgm:cxn modelId="{844F7791-BBFF-4C46-9919-2EC08D364B50}" srcId="{B0B62927-46E2-4049-ACC5-E5797B03BF06}" destId="{DD5D0F2C-1B29-4838-9FE3-889BB51669DF}" srcOrd="2" destOrd="0" parTransId="{E11AEB78-F094-413E-A9E6-A735919194E4}" sibTransId="{2D0FA052-3DE2-4DF7-B5D6-0FC3795357AA}"/>
    <dgm:cxn modelId="{EABB626E-8FBD-4BDA-985B-2E0156089229}" type="presOf" srcId="{B0B62927-46E2-4049-ACC5-E5797B03BF06}" destId="{EE3E5736-FBAC-4F35-92A4-1250ABFBE24D}" srcOrd="0" destOrd="0" presId="urn:microsoft.com/office/officeart/2005/8/layout/hierarchy4"/>
    <dgm:cxn modelId="{A42A1FD4-9D0D-4508-921F-268E6221720F}" type="presOf" srcId="{C71C6F33-4BDC-4D53-B762-E3427CA90A6F}" destId="{76B6C66A-B2A8-4F3D-B427-8E400391EE71}" srcOrd="0" destOrd="0" presId="urn:microsoft.com/office/officeart/2005/8/layout/hierarchy4"/>
    <dgm:cxn modelId="{D3B2885D-32D7-40A8-8549-51F4404E6616}" type="presParOf" srcId="{2DFFF8DD-68A4-4014-A5FA-F5EBF6A18084}" destId="{4B5F6528-8A75-47BD-8AD0-D4523B18CFCA}" srcOrd="0" destOrd="0" presId="urn:microsoft.com/office/officeart/2005/8/layout/hierarchy4"/>
    <dgm:cxn modelId="{E61FFDA9-54FC-48E9-8BF5-8D9EC9D0F079}" type="presParOf" srcId="{4B5F6528-8A75-47BD-8AD0-D4523B18CFCA}" destId="{EE3E5736-FBAC-4F35-92A4-1250ABFBE24D}" srcOrd="0" destOrd="0" presId="urn:microsoft.com/office/officeart/2005/8/layout/hierarchy4"/>
    <dgm:cxn modelId="{83EE8550-7778-4A8A-9BD5-2C769063FE87}" type="presParOf" srcId="{4B5F6528-8A75-47BD-8AD0-D4523B18CFCA}" destId="{04A5609D-1A6D-4E6D-99F1-6D0E8ACD3741}" srcOrd="1" destOrd="0" presId="urn:microsoft.com/office/officeart/2005/8/layout/hierarchy4"/>
    <dgm:cxn modelId="{04620B18-A2D1-43DE-958A-59C46E694D45}" type="presParOf" srcId="{4B5F6528-8A75-47BD-8AD0-D4523B18CFCA}" destId="{4DBF9283-985C-476B-BCAB-9227099F4597}" srcOrd="2" destOrd="0" presId="urn:microsoft.com/office/officeart/2005/8/layout/hierarchy4"/>
    <dgm:cxn modelId="{8F4E931F-5773-4C0C-ACB4-CF78578AC780}" type="presParOf" srcId="{4DBF9283-985C-476B-BCAB-9227099F4597}" destId="{5D6AFEE1-F504-4500-895F-BF169E9AA99A}" srcOrd="0" destOrd="0" presId="urn:microsoft.com/office/officeart/2005/8/layout/hierarchy4"/>
    <dgm:cxn modelId="{32436773-9CF8-49CE-BFFF-726C79FDDE58}" type="presParOf" srcId="{5D6AFEE1-F504-4500-895F-BF169E9AA99A}" destId="{FD9DF41D-3398-4C57-98C3-33B6EE37311F}" srcOrd="0" destOrd="0" presId="urn:microsoft.com/office/officeart/2005/8/layout/hierarchy4"/>
    <dgm:cxn modelId="{AAC78680-9800-4F8C-A60E-18696A41D71F}" type="presParOf" srcId="{5D6AFEE1-F504-4500-895F-BF169E9AA99A}" destId="{A3847050-558A-4313-8CAB-BAF17ED46469}" srcOrd="1" destOrd="0" presId="urn:microsoft.com/office/officeart/2005/8/layout/hierarchy4"/>
    <dgm:cxn modelId="{DF33E7BB-B23F-428E-AA1D-8015C2A03A00}" type="presParOf" srcId="{4DBF9283-985C-476B-BCAB-9227099F4597}" destId="{67586D62-B7FB-4ADC-A22A-5FB4257F9528}" srcOrd="1" destOrd="0" presId="urn:microsoft.com/office/officeart/2005/8/layout/hierarchy4"/>
    <dgm:cxn modelId="{35E288A1-3004-41A9-A6BB-42E0966B4026}" type="presParOf" srcId="{4DBF9283-985C-476B-BCAB-9227099F4597}" destId="{567F6817-4ACA-42D1-8DA1-210AD0F539ED}" srcOrd="2" destOrd="0" presId="urn:microsoft.com/office/officeart/2005/8/layout/hierarchy4"/>
    <dgm:cxn modelId="{FBBAD87B-E1B3-44CD-A32E-AC1BA9265322}" type="presParOf" srcId="{567F6817-4ACA-42D1-8DA1-210AD0F539ED}" destId="{76B6C66A-B2A8-4F3D-B427-8E400391EE71}" srcOrd="0" destOrd="0" presId="urn:microsoft.com/office/officeart/2005/8/layout/hierarchy4"/>
    <dgm:cxn modelId="{C14E7FF1-72A2-45E4-AE8F-E2139C25A818}" type="presParOf" srcId="{567F6817-4ACA-42D1-8DA1-210AD0F539ED}" destId="{AC5DF27D-0E07-4CA9-8CA8-A2B41C3B54B6}" srcOrd="1" destOrd="0" presId="urn:microsoft.com/office/officeart/2005/8/layout/hierarchy4"/>
    <dgm:cxn modelId="{18523148-FBB9-4F44-92C8-B6235E4028C2}" type="presParOf" srcId="{4DBF9283-985C-476B-BCAB-9227099F4597}" destId="{EA309B42-8E4D-4845-A666-AB171A5D4811}" srcOrd="3" destOrd="0" presId="urn:microsoft.com/office/officeart/2005/8/layout/hierarchy4"/>
    <dgm:cxn modelId="{2154699E-B1CA-4461-AB5E-6044E18132DF}" type="presParOf" srcId="{4DBF9283-985C-476B-BCAB-9227099F4597}" destId="{D20C7CA2-9F6E-469E-BD10-4F98891458FC}" srcOrd="4" destOrd="0" presId="urn:microsoft.com/office/officeart/2005/8/layout/hierarchy4"/>
    <dgm:cxn modelId="{126F57EC-3857-47D6-9CD7-CA8CB0FC83D8}" type="presParOf" srcId="{D20C7CA2-9F6E-469E-BD10-4F98891458FC}" destId="{14F7D394-70AF-401E-AB42-783B85D27044}" srcOrd="0" destOrd="0" presId="urn:microsoft.com/office/officeart/2005/8/layout/hierarchy4"/>
    <dgm:cxn modelId="{0E68466C-B902-42E9-8FF9-44963B491997}" type="presParOf" srcId="{D20C7CA2-9F6E-469E-BD10-4F98891458FC}" destId="{3A88A23A-0745-4AFF-9755-7D4799AA33AC}" srcOrd="1" destOrd="0" presId="urn:microsoft.com/office/officeart/2005/8/layout/hierarchy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09BD04-7AE4-4E00-8EAA-0ADB393A7987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5838F52-C4E2-425B-81AB-B59C86FA262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indent="0"/>
          <a:r>
            <a:rPr lang="ru-RU" sz="1400" b="1" dirty="0">
              <a:solidFill>
                <a:schemeClr val="tx1"/>
              </a:solidFill>
              <a:latin typeface="Cambria" panose="02040503050406030204" pitchFamily="18" charset="0"/>
            </a:rPr>
            <a:t>Заказчик</a:t>
          </a:r>
          <a:r>
            <a:rPr lang="ru-RU" sz="14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dirty="0">
              <a:solidFill>
                <a:srgbClr val="0000FF"/>
              </a:solidFill>
              <a:latin typeface="Cambria" panose="02040503050406030204" pitchFamily="18" charset="0"/>
            </a:rPr>
            <a:t>Управление медико-психологического обеспечения</a:t>
          </a:r>
          <a:endParaRPr lang="ru-RU" sz="1400" dirty="0">
            <a:latin typeface="Cambria" panose="02040503050406030204" pitchFamily="18" charset="0"/>
          </a:endParaRPr>
        </a:p>
      </dgm:t>
    </dgm:pt>
    <dgm:pt modelId="{058F60BE-6A59-4494-B4E9-0567D0272791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indent="0"/>
          <a:r>
            <a:rPr lang="ru-RU" sz="1600" i="1" dirty="0">
              <a:solidFill>
                <a:schemeClr val="tx1"/>
              </a:solidFill>
              <a:latin typeface="Cambria" panose="02040503050406030204" pitchFamily="18" charset="0"/>
            </a:rPr>
            <a:t>«Медицинская эвакуация пострадавших в чрезвычайных ситуациях и тяжелобольных с проведением экстракорпоральной мембранной </a:t>
          </a:r>
          <a:r>
            <a:rPr lang="ru-RU" sz="1600" i="1" dirty="0" err="1">
              <a:solidFill>
                <a:schemeClr val="tx1"/>
              </a:solidFill>
              <a:latin typeface="Cambria" panose="02040503050406030204" pitchFamily="18" charset="0"/>
            </a:rPr>
            <a:t>оксигенации</a:t>
          </a:r>
          <a:r>
            <a:rPr lang="ru-RU" sz="1600" i="1" dirty="0">
              <a:solidFill>
                <a:schemeClr val="tx1"/>
              </a:solidFill>
              <a:latin typeface="Cambria" panose="02040503050406030204" pitchFamily="18" charset="0"/>
            </a:rPr>
            <a:t>»</a:t>
          </a:r>
          <a:endParaRPr lang="ru-RU" sz="1600" dirty="0">
            <a:latin typeface="Cambria" panose="02040503050406030204" pitchFamily="18" charset="0"/>
          </a:endParaRPr>
        </a:p>
      </dgm:t>
    </dgm:pt>
    <dgm:pt modelId="{CA8D8A9A-2CF3-4820-A097-65A6C533665D}" type="sibTrans" cxnId="{E5E31274-6E49-4EB5-80CF-0B25E7C25402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5B1FC189-4C28-4604-AC05-B5C1AA6C82CC}" type="parTrans" cxnId="{E5E31274-6E49-4EB5-80CF-0B25E7C25402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DE101983-8635-4901-9FBB-40F73CEC3CD0}" type="sibTrans" cxnId="{2C9E3493-1A2A-406F-8183-6F100F457436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9D70D058-6C1B-482B-964C-498987B2371F}" type="parTrans" cxnId="{2C9E3493-1A2A-406F-8183-6F100F457436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7266E0E2-8CEB-4E83-ACC8-05CE41709962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marL="0" indent="0"/>
          <a:r>
            <a:rPr lang="ru-RU" sz="1400" b="1" dirty="0">
              <a:solidFill>
                <a:schemeClr val="tx1"/>
              </a:solidFill>
              <a:latin typeface="Cambria" panose="02040503050406030204" pitchFamily="18" charset="0"/>
            </a:rPr>
            <a:t>Исполнитель</a:t>
          </a:r>
          <a:r>
            <a:rPr lang="ru-RU" sz="14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dirty="0">
              <a:solidFill>
                <a:srgbClr val="0000FF"/>
              </a:solidFill>
              <a:latin typeface="Cambria" panose="02040503050406030204" pitchFamily="18" charset="0"/>
            </a:rPr>
            <a:t>ФГБУ ВЦЭРМ им. А.М. Никифорова МЧС России</a:t>
          </a:r>
          <a:endParaRPr lang="ru-RU" sz="1400" dirty="0">
            <a:latin typeface="Cambria" panose="02040503050406030204" pitchFamily="18" charset="0"/>
          </a:endParaRPr>
        </a:p>
      </dgm:t>
    </dgm:pt>
    <dgm:pt modelId="{28B60EF2-87F6-4746-A55F-E8FDA9079A11}" type="parTrans" cxnId="{3338C129-9BF6-44B4-948D-0DB52BF75D2B}">
      <dgm:prSet/>
      <dgm:spPr/>
      <dgm:t>
        <a:bodyPr/>
        <a:lstStyle/>
        <a:p>
          <a:endParaRPr lang="ru-RU" sz="1400"/>
        </a:p>
      </dgm:t>
    </dgm:pt>
    <dgm:pt modelId="{2B651EC5-6CB6-4420-B382-C2029EC0C329}" type="sibTrans" cxnId="{3338C129-9BF6-44B4-948D-0DB52BF75D2B}">
      <dgm:prSet/>
      <dgm:spPr/>
      <dgm:t>
        <a:bodyPr/>
        <a:lstStyle/>
        <a:p>
          <a:endParaRPr lang="ru-RU" sz="1400"/>
        </a:p>
      </dgm:t>
    </dgm:pt>
    <dgm:pt modelId="{67E37128-807F-4F12-AA77-0F52D1486FCD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indent="0"/>
          <a:r>
            <a:rPr lang="ru-RU" sz="1400" b="1" dirty="0">
              <a:solidFill>
                <a:schemeClr val="tx1"/>
              </a:solidFill>
              <a:latin typeface="Cambria" panose="02040503050406030204" pitchFamily="18" charset="0"/>
            </a:rPr>
            <a:t>Исполнитель</a:t>
          </a:r>
          <a:r>
            <a:rPr lang="ru-RU" sz="14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dirty="0">
              <a:solidFill>
                <a:srgbClr val="0000FF"/>
              </a:solidFill>
              <a:latin typeface="Cambria" panose="02040503050406030204" pitchFamily="18" charset="0"/>
            </a:rPr>
            <a:t>ФГБУ ВЦЭРМ им. А.М. Никифорова МЧС России</a:t>
          </a:r>
          <a:endParaRPr lang="ru-RU" sz="1400" dirty="0">
            <a:latin typeface="Cambria" panose="02040503050406030204" pitchFamily="18" charset="0"/>
          </a:endParaRPr>
        </a:p>
      </dgm:t>
    </dgm:pt>
    <dgm:pt modelId="{204BEC77-31D0-4BAE-92EE-BFFCC83EA9E6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indent="0"/>
          <a:r>
            <a:rPr lang="ru-RU" sz="1400" b="1" dirty="0">
              <a:solidFill>
                <a:schemeClr val="tx1"/>
              </a:solidFill>
              <a:latin typeface="Cambria" panose="02040503050406030204" pitchFamily="18" charset="0"/>
            </a:rPr>
            <a:t>Заказчик</a:t>
          </a:r>
          <a:r>
            <a:rPr lang="ru-RU" sz="14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dirty="0">
              <a:solidFill>
                <a:srgbClr val="0000FF"/>
              </a:solidFill>
              <a:latin typeface="Cambria" panose="02040503050406030204" pitchFamily="18" charset="0"/>
            </a:rPr>
            <a:t>Управление медико-психологического обеспечения</a:t>
          </a:r>
          <a:endParaRPr lang="ru-RU" sz="1400" dirty="0">
            <a:latin typeface="Cambria" panose="02040503050406030204" pitchFamily="18" charset="0"/>
          </a:endParaRPr>
        </a:p>
      </dgm:t>
    </dgm:pt>
    <dgm:pt modelId="{DDA3AC38-616C-4505-9B75-B02C8889F229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0" indent="0"/>
          <a:r>
            <a:rPr lang="ru-RU" sz="1600" i="1" dirty="0">
              <a:solidFill>
                <a:schemeClr val="tx1"/>
              </a:solidFill>
              <a:latin typeface="Cambria" panose="02040503050406030204" pitchFamily="18" charset="0"/>
            </a:rPr>
            <a:t>«Разработка учебно-методических комплексов для повышения квалификации медицинского персонала МЧС России с применением электронного обучения и дистанционных образовательных технологий»</a:t>
          </a:r>
        </a:p>
      </dgm:t>
    </dgm:pt>
    <dgm:pt modelId="{FDD0153F-C87E-4315-B4E1-71171BC50E61}" type="sibTrans" cxnId="{12BCE873-9868-4420-9074-AD693003C963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AA8221E8-BF2E-4B07-A3E1-3AA09FFFD88D}" type="parTrans" cxnId="{12BCE873-9868-4420-9074-AD693003C963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9D660706-8EC9-4EBB-AFDC-905F30E733BF}" type="sibTrans" cxnId="{548249AB-505E-48E1-A0C1-75CF8F10F724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EFC4E27F-4FA3-4FBC-A8F9-306B7F9E1C1B}" type="parTrans" cxnId="{548249AB-505E-48E1-A0C1-75CF8F10F724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A7C975B9-1B50-49FF-9303-57D7512F6A52}" type="sibTrans" cxnId="{02835F5B-6F61-44E5-B6C1-0EE8C8EDB16B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BBD7E50D-DC6C-4069-AF8C-36A3B8C1A6E2}" type="parTrans" cxnId="{02835F5B-6F61-44E5-B6C1-0EE8C8EDB16B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9423598F-AF49-4F5A-B0DB-CE4D23E955EC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marL="0" indent="0"/>
          <a:r>
            <a:rPr lang="ru-RU" sz="1600" i="1" dirty="0">
              <a:solidFill>
                <a:schemeClr val="tx1"/>
              </a:solidFill>
              <a:latin typeface="Cambria" panose="02040503050406030204" pitchFamily="18" charset="0"/>
            </a:rPr>
            <a:t>«Комплексная оценка опорно-двигательной системы, заболеваемости, травматизма и оказания специализированной медицинской помощи по профилю «травматология-ортопедия» сотрудникам ФПС ГПС МЧС России»</a:t>
          </a:r>
          <a:endParaRPr lang="ru-RU" sz="1600" dirty="0">
            <a:latin typeface="Cambria" panose="02040503050406030204" pitchFamily="18" charset="0"/>
          </a:endParaRPr>
        </a:p>
      </dgm:t>
    </dgm:pt>
    <dgm:pt modelId="{D5B28345-5536-4625-AF46-269A6DBD94DC}" type="parTrans" cxnId="{41FC4406-6D8F-4AD8-B780-D8E2E1AE1B97}">
      <dgm:prSet/>
      <dgm:spPr/>
      <dgm:t>
        <a:bodyPr/>
        <a:lstStyle/>
        <a:p>
          <a:endParaRPr lang="ru-RU" sz="1400"/>
        </a:p>
      </dgm:t>
    </dgm:pt>
    <dgm:pt modelId="{FB7F5B67-FFE4-46E1-8FB8-56B43785A41D}" type="sibTrans" cxnId="{41FC4406-6D8F-4AD8-B780-D8E2E1AE1B97}">
      <dgm:prSet/>
      <dgm:spPr/>
      <dgm:t>
        <a:bodyPr/>
        <a:lstStyle/>
        <a:p>
          <a:endParaRPr lang="ru-RU" sz="1400"/>
        </a:p>
      </dgm:t>
    </dgm:pt>
    <dgm:pt modelId="{88F2ED09-ED70-4109-85A4-4A6F78735F52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marL="0" indent="0"/>
          <a:r>
            <a:rPr lang="ru-RU" sz="1400" b="1" dirty="0">
              <a:solidFill>
                <a:schemeClr val="tx1"/>
              </a:solidFill>
              <a:latin typeface="Cambria" panose="02040503050406030204" pitchFamily="18" charset="0"/>
            </a:rPr>
            <a:t>Заказчик</a:t>
          </a:r>
          <a:r>
            <a:rPr lang="ru-RU" sz="14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dirty="0">
              <a:solidFill>
                <a:srgbClr val="0000FF"/>
              </a:solidFill>
              <a:latin typeface="Cambria" panose="02040503050406030204" pitchFamily="18" charset="0"/>
            </a:rPr>
            <a:t>Управление медико-психологического обеспечения</a:t>
          </a:r>
          <a:endParaRPr lang="ru-RU" sz="1400" dirty="0">
            <a:latin typeface="Cambria" panose="02040503050406030204" pitchFamily="18" charset="0"/>
          </a:endParaRPr>
        </a:p>
      </dgm:t>
    </dgm:pt>
    <dgm:pt modelId="{82AA5B5F-DD16-4918-B942-B481B3019683}" type="parTrans" cxnId="{EA94BA3D-D66B-46DB-842E-BC24E0AF1EFF}">
      <dgm:prSet/>
      <dgm:spPr/>
      <dgm:t>
        <a:bodyPr/>
        <a:lstStyle/>
        <a:p>
          <a:endParaRPr lang="ru-RU" sz="1400"/>
        </a:p>
      </dgm:t>
    </dgm:pt>
    <dgm:pt modelId="{8D41011E-0CA7-4C4A-8090-D5C8F381B712}" type="sibTrans" cxnId="{EA94BA3D-D66B-46DB-842E-BC24E0AF1EFF}">
      <dgm:prSet/>
      <dgm:spPr/>
      <dgm:t>
        <a:bodyPr/>
        <a:lstStyle/>
        <a:p>
          <a:endParaRPr lang="ru-RU" sz="1400"/>
        </a:p>
      </dgm:t>
    </dgm:pt>
    <dgm:pt modelId="{EC39F1B4-538C-446B-B0AF-0F4F052FBE8B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marL="0" indent="0"/>
          <a:r>
            <a:rPr lang="ru-RU" sz="1400" b="1" dirty="0">
              <a:solidFill>
                <a:schemeClr val="tx1"/>
              </a:solidFill>
              <a:latin typeface="Cambria" panose="02040503050406030204" pitchFamily="18" charset="0"/>
            </a:rPr>
            <a:t>Исполнитель</a:t>
          </a:r>
          <a:r>
            <a:rPr lang="ru-RU" sz="14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dirty="0">
              <a:solidFill>
                <a:srgbClr val="0000FF"/>
              </a:solidFill>
              <a:latin typeface="Cambria" panose="02040503050406030204" pitchFamily="18" charset="0"/>
            </a:rPr>
            <a:t>ФГБУ ВЦЭРМ им. А.М. Никифорова МЧС России</a:t>
          </a:r>
          <a:endParaRPr lang="ru-RU" sz="1400" dirty="0">
            <a:latin typeface="Cambria" panose="02040503050406030204" pitchFamily="18" charset="0"/>
          </a:endParaRPr>
        </a:p>
      </dgm:t>
    </dgm:pt>
    <dgm:pt modelId="{A4A74FFB-EBAC-4D2E-87AC-BE5AB6D451F4}" type="parTrans" cxnId="{D9EAB804-D571-4FF0-BF18-14E9DA89DA7E}">
      <dgm:prSet/>
      <dgm:spPr/>
      <dgm:t>
        <a:bodyPr/>
        <a:lstStyle/>
        <a:p>
          <a:endParaRPr lang="ru-RU" sz="1400"/>
        </a:p>
      </dgm:t>
    </dgm:pt>
    <dgm:pt modelId="{E49A13B0-1066-45AE-AF39-6872445619A1}" type="sibTrans" cxnId="{D9EAB804-D571-4FF0-BF18-14E9DA89DA7E}">
      <dgm:prSet/>
      <dgm:spPr/>
      <dgm:t>
        <a:bodyPr/>
        <a:lstStyle/>
        <a:p>
          <a:endParaRPr lang="ru-RU" sz="1400"/>
        </a:p>
      </dgm:t>
    </dgm:pt>
    <dgm:pt modelId="{A58D1317-4C2A-4B84-BCBE-54D993109786}" type="pres">
      <dgm:prSet presAssocID="{9409BD04-7AE4-4E00-8EAA-0ADB393A798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AB0FDD-416D-4CA7-BC09-7BB11745CCF1}" type="pres">
      <dgm:prSet presAssocID="{DDA3AC38-616C-4505-9B75-B02C8889F229}" presName="comp" presStyleCnt="0"/>
      <dgm:spPr/>
    </dgm:pt>
    <dgm:pt modelId="{65122C2B-664C-4652-92E8-CD9524E63C00}" type="pres">
      <dgm:prSet presAssocID="{DDA3AC38-616C-4505-9B75-B02C8889F229}" presName="box" presStyleLbl="node1" presStyleIdx="0" presStyleCnt="3" custScaleY="95037"/>
      <dgm:spPr/>
      <dgm:t>
        <a:bodyPr/>
        <a:lstStyle/>
        <a:p>
          <a:endParaRPr lang="ru-RU"/>
        </a:p>
      </dgm:t>
    </dgm:pt>
    <dgm:pt modelId="{D419ABE8-0CA6-4A55-8302-61AF87CEF652}" type="pres">
      <dgm:prSet presAssocID="{DDA3AC38-616C-4505-9B75-B02C8889F229}" presName="img" presStyleLbl="fgImgPlace1" presStyleIdx="0" presStyleCnt="3" custScaleX="80364"/>
      <dgm:spPr/>
    </dgm:pt>
    <dgm:pt modelId="{6FF252A1-A0DB-44A8-BA05-4E3B5A46E7EF}" type="pres">
      <dgm:prSet presAssocID="{DDA3AC38-616C-4505-9B75-B02C8889F22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A0502C-6B5E-4A33-91C1-E5CF166D4470}" type="pres">
      <dgm:prSet presAssocID="{FDD0153F-C87E-4315-B4E1-71171BC50E61}" presName="spacer" presStyleCnt="0"/>
      <dgm:spPr/>
    </dgm:pt>
    <dgm:pt modelId="{951A6C4E-ED66-4E58-9620-0E7C0426DA51}" type="pres">
      <dgm:prSet presAssocID="{058F60BE-6A59-4494-B4E9-0567D0272791}" presName="comp" presStyleCnt="0"/>
      <dgm:spPr/>
    </dgm:pt>
    <dgm:pt modelId="{31400757-2FA0-4988-9309-09CB92909DC3}" type="pres">
      <dgm:prSet presAssocID="{058F60BE-6A59-4494-B4E9-0567D0272791}" presName="box" presStyleLbl="node1" presStyleIdx="1" presStyleCnt="3" custScaleY="101386" custLinFactNeighborX="0" custLinFactNeighborY="542"/>
      <dgm:spPr/>
      <dgm:t>
        <a:bodyPr/>
        <a:lstStyle/>
        <a:p>
          <a:endParaRPr lang="ru-RU"/>
        </a:p>
      </dgm:t>
    </dgm:pt>
    <dgm:pt modelId="{ED304B06-6A52-4EFB-BA65-A1515BA409E1}" type="pres">
      <dgm:prSet presAssocID="{058F60BE-6A59-4494-B4E9-0567D0272791}" presName="img" presStyleLbl="fgImgPlace1" presStyleIdx="1" presStyleCnt="3" custScaleX="80364"/>
      <dgm:spPr/>
    </dgm:pt>
    <dgm:pt modelId="{68DBCA1A-F3DE-4274-A17C-FC714479A705}" type="pres">
      <dgm:prSet presAssocID="{058F60BE-6A59-4494-B4E9-0567D0272791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141CAF-AD1E-4B08-BCB0-1A65E4192B79}" type="pres">
      <dgm:prSet presAssocID="{CA8D8A9A-2CF3-4820-A097-65A6C533665D}" presName="spacer" presStyleCnt="0"/>
      <dgm:spPr/>
    </dgm:pt>
    <dgm:pt modelId="{79EBC751-6A9D-43CC-A1C1-C2C474E8425B}" type="pres">
      <dgm:prSet presAssocID="{9423598F-AF49-4F5A-B0DB-CE4D23E955EC}" presName="comp" presStyleCnt="0"/>
      <dgm:spPr/>
    </dgm:pt>
    <dgm:pt modelId="{5377080C-4C98-444D-867B-9FD9139E9D14}" type="pres">
      <dgm:prSet presAssocID="{9423598F-AF49-4F5A-B0DB-CE4D23E955EC}" presName="box" presStyleLbl="node1" presStyleIdx="2" presStyleCnt="3" custLinFactNeighborX="6019" custLinFactNeighborY="2962"/>
      <dgm:spPr/>
      <dgm:t>
        <a:bodyPr/>
        <a:lstStyle/>
        <a:p>
          <a:endParaRPr lang="ru-RU"/>
        </a:p>
      </dgm:t>
    </dgm:pt>
    <dgm:pt modelId="{AD6168CA-984E-4C88-B1CF-490976682BB8}" type="pres">
      <dgm:prSet presAssocID="{9423598F-AF49-4F5A-B0DB-CE4D23E955EC}" presName="img" presStyleLbl="fgImgPlace1" presStyleIdx="2" presStyleCnt="3" custScaleX="80364"/>
      <dgm:spPr/>
    </dgm:pt>
    <dgm:pt modelId="{B0092212-8529-4AB3-81DA-D092A1F66124}" type="pres">
      <dgm:prSet presAssocID="{9423598F-AF49-4F5A-B0DB-CE4D23E955E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94BA3D-D66B-46DB-842E-BC24E0AF1EFF}" srcId="{9423598F-AF49-4F5A-B0DB-CE4D23E955EC}" destId="{88F2ED09-ED70-4109-85A4-4A6F78735F52}" srcOrd="0" destOrd="0" parTransId="{82AA5B5F-DD16-4918-B942-B481B3019683}" sibTransId="{8D41011E-0CA7-4C4A-8090-D5C8F381B712}"/>
    <dgm:cxn modelId="{12BCE873-9868-4420-9074-AD693003C963}" srcId="{9409BD04-7AE4-4E00-8EAA-0ADB393A7987}" destId="{DDA3AC38-616C-4505-9B75-B02C8889F229}" srcOrd="0" destOrd="0" parTransId="{AA8221E8-BF2E-4B07-A3E1-3AA09FFFD88D}" sibTransId="{FDD0153F-C87E-4315-B4E1-71171BC50E61}"/>
    <dgm:cxn modelId="{548249AB-505E-48E1-A0C1-75CF8F10F724}" srcId="{DDA3AC38-616C-4505-9B75-B02C8889F229}" destId="{67E37128-807F-4F12-AA77-0F52D1486FCD}" srcOrd="1" destOrd="0" parTransId="{EFC4E27F-4FA3-4FBC-A8F9-306B7F9E1C1B}" sibTransId="{9D660706-8EC9-4EBB-AFDC-905F30E733BF}"/>
    <dgm:cxn modelId="{7E743864-62ED-4A6C-B85D-2EF6239748EC}" type="presOf" srcId="{7266E0E2-8CEB-4E83-ACC8-05CE41709962}" destId="{68DBCA1A-F3DE-4274-A17C-FC714479A705}" srcOrd="1" destOrd="2" presId="urn:microsoft.com/office/officeart/2005/8/layout/vList4"/>
    <dgm:cxn modelId="{236CFE92-8388-4A54-9791-95C6C61FDCB0}" type="presOf" srcId="{EC39F1B4-538C-446B-B0AF-0F4F052FBE8B}" destId="{B0092212-8529-4AB3-81DA-D092A1F66124}" srcOrd="1" destOrd="2" presId="urn:microsoft.com/office/officeart/2005/8/layout/vList4"/>
    <dgm:cxn modelId="{4ADBDED1-B0D3-4CEE-AD1A-DC54426B2238}" type="presOf" srcId="{67E37128-807F-4F12-AA77-0F52D1486FCD}" destId="{6FF252A1-A0DB-44A8-BA05-4E3B5A46E7EF}" srcOrd="1" destOrd="2" presId="urn:microsoft.com/office/officeart/2005/8/layout/vList4"/>
    <dgm:cxn modelId="{9970AA30-753A-4487-845F-D37F596594D6}" type="presOf" srcId="{EC39F1B4-538C-446B-B0AF-0F4F052FBE8B}" destId="{5377080C-4C98-444D-867B-9FD9139E9D14}" srcOrd="0" destOrd="2" presId="urn:microsoft.com/office/officeart/2005/8/layout/vList4"/>
    <dgm:cxn modelId="{6974F7E9-85AF-4D5A-AB67-E893DB4D17DF}" type="presOf" srcId="{058F60BE-6A59-4494-B4E9-0567D0272791}" destId="{31400757-2FA0-4988-9309-09CB92909DC3}" srcOrd="0" destOrd="0" presId="urn:microsoft.com/office/officeart/2005/8/layout/vList4"/>
    <dgm:cxn modelId="{06DC3840-6CD5-484C-A453-1325C6AD723C}" type="presOf" srcId="{88F2ED09-ED70-4109-85A4-4A6F78735F52}" destId="{B0092212-8529-4AB3-81DA-D092A1F66124}" srcOrd="1" destOrd="1" presId="urn:microsoft.com/office/officeart/2005/8/layout/vList4"/>
    <dgm:cxn modelId="{69DD754B-568B-41A4-BE86-A5E62919B5AD}" type="presOf" srcId="{DDA3AC38-616C-4505-9B75-B02C8889F229}" destId="{65122C2B-664C-4652-92E8-CD9524E63C00}" srcOrd="0" destOrd="0" presId="urn:microsoft.com/office/officeart/2005/8/layout/vList4"/>
    <dgm:cxn modelId="{41FC4406-6D8F-4AD8-B780-D8E2E1AE1B97}" srcId="{9409BD04-7AE4-4E00-8EAA-0ADB393A7987}" destId="{9423598F-AF49-4F5A-B0DB-CE4D23E955EC}" srcOrd="2" destOrd="0" parTransId="{D5B28345-5536-4625-AF46-269A6DBD94DC}" sibTransId="{FB7F5B67-FFE4-46E1-8FB8-56B43785A41D}"/>
    <dgm:cxn modelId="{B9817203-E772-49C7-BE1C-07C6DB976279}" type="presOf" srcId="{DDA3AC38-616C-4505-9B75-B02C8889F229}" destId="{6FF252A1-A0DB-44A8-BA05-4E3B5A46E7EF}" srcOrd="1" destOrd="0" presId="urn:microsoft.com/office/officeart/2005/8/layout/vList4"/>
    <dgm:cxn modelId="{E5E31274-6E49-4EB5-80CF-0B25E7C25402}" srcId="{9409BD04-7AE4-4E00-8EAA-0ADB393A7987}" destId="{058F60BE-6A59-4494-B4E9-0567D0272791}" srcOrd="1" destOrd="0" parTransId="{5B1FC189-4C28-4604-AC05-B5C1AA6C82CC}" sibTransId="{CA8D8A9A-2CF3-4820-A097-65A6C533665D}"/>
    <dgm:cxn modelId="{374E321D-1193-447C-84DC-8ECCA573B779}" type="presOf" srcId="{204BEC77-31D0-4BAE-92EE-BFFCC83EA9E6}" destId="{6FF252A1-A0DB-44A8-BA05-4E3B5A46E7EF}" srcOrd="1" destOrd="1" presId="urn:microsoft.com/office/officeart/2005/8/layout/vList4"/>
    <dgm:cxn modelId="{713072E2-5BD2-45BC-BF1E-3537970BE5AA}" type="presOf" srcId="{05838F52-C4E2-425B-81AB-B59C86FA2621}" destId="{31400757-2FA0-4988-9309-09CB92909DC3}" srcOrd="0" destOrd="1" presId="urn:microsoft.com/office/officeart/2005/8/layout/vList4"/>
    <dgm:cxn modelId="{C9A5E88B-0918-4EFF-BB85-3B291A471B90}" type="presOf" srcId="{88F2ED09-ED70-4109-85A4-4A6F78735F52}" destId="{5377080C-4C98-444D-867B-9FD9139E9D14}" srcOrd="0" destOrd="1" presId="urn:microsoft.com/office/officeart/2005/8/layout/vList4"/>
    <dgm:cxn modelId="{420D87F9-300B-4394-8BFF-64E826184461}" type="presOf" srcId="{67E37128-807F-4F12-AA77-0F52D1486FCD}" destId="{65122C2B-664C-4652-92E8-CD9524E63C00}" srcOrd="0" destOrd="2" presId="urn:microsoft.com/office/officeart/2005/8/layout/vList4"/>
    <dgm:cxn modelId="{2C9E3493-1A2A-406F-8183-6F100F457436}" srcId="{058F60BE-6A59-4494-B4E9-0567D0272791}" destId="{05838F52-C4E2-425B-81AB-B59C86FA2621}" srcOrd="0" destOrd="0" parTransId="{9D70D058-6C1B-482B-964C-498987B2371F}" sibTransId="{DE101983-8635-4901-9FBB-40F73CEC3CD0}"/>
    <dgm:cxn modelId="{7714A8F1-304C-4A59-A45A-937FA0E1A419}" type="presOf" srcId="{9423598F-AF49-4F5A-B0DB-CE4D23E955EC}" destId="{5377080C-4C98-444D-867B-9FD9139E9D14}" srcOrd="0" destOrd="0" presId="urn:microsoft.com/office/officeart/2005/8/layout/vList4"/>
    <dgm:cxn modelId="{02835F5B-6F61-44E5-B6C1-0EE8C8EDB16B}" srcId="{DDA3AC38-616C-4505-9B75-B02C8889F229}" destId="{204BEC77-31D0-4BAE-92EE-BFFCC83EA9E6}" srcOrd="0" destOrd="0" parTransId="{BBD7E50D-DC6C-4069-AF8C-36A3B8C1A6E2}" sibTransId="{A7C975B9-1B50-49FF-9303-57D7512F6A52}"/>
    <dgm:cxn modelId="{C30FE5B0-B9F5-4452-BBFA-9E53F1F5658D}" type="presOf" srcId="{7266E0E2-8CEB-4E83-ACC8-05CE41709962}" destId="{31400757-2FA0-4988-9309-09CB92909DC3}" srcOrd="0" destOrd="2" presId="urn:microsoft.com/office/officeart/2005/8/layout/vList4"/>
    <dgm:cxn modelId="{36FB9059-E440-4B7B-9620-A89203BB0A49}" type="presOf" srcId="{058F60BE-6A59-4494-B4E9-0567D0272791}" destId="{68DBCA1A-F3DE-4274-A17C-FC714479A705}" srcOrd="1" destOrd="0" presId="urn:microsoft.com/office/officeart/2005/8/layout/vList4"/>
    <dgm:cxn modelId="{C7AEEC16-B009-4910-98B5-175B47AF1356}" type="presOf" srcId="{9409BD04-7AE4-4E00-8EAA-0ADB393A7987}" destId="{A58D1317-4C2A-4B84-BCBE-54D993109786}" srcOrd="0" destOrd="0" presId="urn:microsoft.com/office/officeart/2005/8/layout/vList4"/>
    <dgm:cxn modelId="{3338C129-9BF6-44B4-948D-0DB52BF75D2B}" srcId="{058F60BE-6A59-4494-B4E9-0567D0272791}" destId="{7266E0E2-8CEB-4E83-ACC8-05CE41709962}" srcOrd="1" destOrd="0" parTransId="{28B60EF2-87F6-4746-A55F-E8FDA9079A11}" sibTransId="{2B651EC5-6CB6-4420-B382-C2029EC0C329}"/>
    <dgm:cxn modelId="{9B0C6E99-BF52-4B31-85D4-53D94393EBB3}" type="presOf" srcId="{05838F52-C4E2-425B-81AB-B59C86FA2621}" destId="{68DBCA1A-F3DE-4274-A17C-FC714479A705}" srcOrd="1" destOrd="1" presId="urn:microsoft.com/office/officeart/2005/8/layout/vList4"/>
    <dgm:cxn modelId="{3FFFA597-86B1-46D9-8996-AC5B757E8C38}" type="presOf" srcId="{204BEC77-31D0-4BAE-92EE-BFFCC83EA9E6}" destId="{65122C2B-664C-4652-92E8-CD9524E63C00}" srcOrd="0" destOrd="1" presId="urn:microsoft.com/office/officeart/2005/8/layout/vList4"/>
    <dgm:cxn modelId="{8896D760-DB5B-46B0-A8E4-A438B8DDC1CB}" type="presOf" srcId="{9423598F-AF49-4F5A-B0DB-CE4D23E955EC}" destId="{B0092212-8529-4AB3-81DA-D092A1F66124}" srcOrd="1" destOrd="0" presId="urn:microsoft.com/office/officeart/2005/8/layout/vList4"/>
    <dgm:cxn modelId="{D9EAB804-D571-4FF0-BF18-14E9DA89DA7E}" srcId="{9423598F-AF49-4F5A-B0DB-CE4D23E955EC}" destId="{EC39F1B4-538C-446B-B0AF-0F4F052FBE8B}" srcOrd="1" destOrd="0" parTransId="{A4A74FFB-EBAC-4D2E-87AC-BE5AB6D451F4}" sibTransId="{E49A13B0-1066-45AE-AF39-6872445619A1}"/>
    <dgm:cxn modelId="{3D91EE19-0B7E-408B-B885-1C5940E20115}" type="presParOf" srcId="{A58D1317-4C2A-4B84-BCBE-54D993109786}" destId="{39AB0FDD-416D-4CA7-BC09-7BB11745CCF1}" srcOrd="0" destOrd="0" presId="urn:microsoft.com/office/officeart/2005/8/layout/vList4"/>
    <dgm:cxn modelId="{BCC00487-8517-43BA-840F-A96460BFCA81}" type="presParOf" srcId="{39AB0FDD-416D-4CA7-BC09-7BB11745CCF1}" destId="{65122C2B-664C-4652-92E8-CD9524E63C00}" srcOrd="0" destOrd="0" presId="urn:microsoft.com/office/officeart/2005/8/layout/vList4"/>
    <dgm:cxn modelId="{B9D58F9A-9D35-40B5-A680-B2CCFBA44B78}" type="presParOf" srcId="{39AB0FDD-416D-4CA7-BC09-7BB11745CCF1}" destId="{D419ABE8-0CA6-4A55-8302-61AF87CEF652}" srcOrd="1" destOrd="0" presId="urn:microsoft.com/office/officeart/2005/8/layout/vList4"/>
    <dgm:cxn modelId="{C7117E27-85EB-4737-A32D-4F48C9ECFDBE}" type="presParOf" srcId="{39AB0FDD-416D-4CA7-BC09-7BB11745CCF1}" destId="{6FF252A1-A0DB-44A8-BA05-4E3B5A46E7EF}" srcOrd="2" destOrd="0" presId="urn:microsoft.com/office/officeart/2005/8/layout/vList4"/>
    <dgm:cxn modelId="{FD77A02C-6E0F-452A-B4A6-F2B0154007A1}" type="presParOf" srcId="{A58D1317-4C2A-4B84-BCBE-54D993109786}" destId="{BAA0502C-6B5E-4A33-91C1-E5CF166D4470}" srcOrd="1" destOrd="0" presId="urn:microsoft.com/office/officeart/2005/8/layout/vList4"/>
    <dgm:cxn modelId="{83CA1BB0-83A5-474A-B2E9-02872B8F39DA}" type="presParOf" srcId="{A58D1317-4C2A-4B84-BCBE-54D993109786}" destId="{951A6C4E-ED66-4E58-9620-0E7C0426DA51}" srcOrd="2" destOrd="0" presId="urn:microsoft.com/office/officeart/2005/8/layout/vList4"/>
    <dgm:cxn modelId="{A392DB46-1483-41E5-92D3-1DB056506837}" type="presParOf" srcId="{951A6C4E-ED66-4E58-9620-0E7C0426DA51}" destId="{31400757-2FA0-4988-9309-09CB92909DC3}" srcOrd="0" destOrd="0" presId="urn:microsoft.com/office/officeart/2005/8/layout/vList4"/>
    <dgm:cxn modelId="{04523DBC-3D14-48D6-BD69-BF743283C862}" type="presParOf" srcId="{951A6C4E-ED66-4E58-9620-0E7C0426DA51}" destId="{ED304B06-6A52-4EFB-BA65-A1515BA409E1}" srcOrd="1" destOrd="0" presId="urn:microsoft.com/office/officeart/2005/8/layout/vList4"/>
    <dgm:cxn modelId="{619335D1-2E8B-435D-AD45-2FE386FAA91A}" type="presParOf" srcId="{951A6C4E-ED66-4E58-9620-0E7C0426DA51}" destId="{68DBCA1A-F3DE-4274-A17C-FC714479A705}" srcOrd="2" destOrd="0" presId="urn:microsoft.com/office/officeart/2005/8/layout/vList4"/>
    <dgm:cxn modelId="{14AC1445-45BE-4874-9C29-39A454D8C36C}" type="presParOf" srcId="{A58D1317-4C2A-4B84-BCBE-54D993109786}" destId="{A1141CAF-AD1E-4B08-BCB0-1A65E4192B79}" srcOrd="3" destOrd="0" presId="urn:microsoft.com/office/officeart/2005/8/layout/vList4"/>
    <dgm:cxn modelId="{120F8973-E105-4A4F-AC84-D4A95C3E9909}" type="presParOf" srcId="{A58D1317-4C2A-4B84-BCBE-54D993109786}" destId="{79EBC751-6A9D-43CC-A1C1-C2C474E8425B}" srcOrd="4" destOrd="0" presId="urn:microsoft.com/office/officeart/2005/8/layout/vList4"/>
    <dgm:cxn modelId="{D2AB10B7-3369-410E-8973-50C7DE870A81}" type="presParOf" srcId="{79EBC751-6A9D-43CC-A1C1-C2C474E8425B}" destId="{5377080C-4C98-444D-867B-9FD9139E9D14}" srcOrd="0" destOrd="0" presId="urn:microsoft.com/office/officeart/2005/8/layout/vList4"/>
    <dgm:cxn modelId="{C51F4891-AE0A-4A61-9AB2-E6329FBD8FD8}" type="presParOf" srcId="{79EBC751-6A9D-43CC-A1C1-C2C474E8425B}" destId="{AD6168CA-984E-4C88-B1CF-490976682BB8}" srcOrd="1" destOrd="0" presId="urn:microsoft.com/office/officeart/2005/8/layout/vList4"/>
    <dgm:cxn modelId="{116BDBFA-B3F0-4B69-AA35-64033087B11C}" type="presParOf" srcId="{79EBC751-6A9D-43CC-A1C1-C2C474E8425B}" destId="{B0092212-8529-4AB3-81DA-D092A1F6612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09BD04-7AE4-4E00-8EAA-0ADB393A7987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5838F52-C4E2-425B-81AB-B59C86FA2621}">
      <dgm:prSet phldrT="[Текст]" custT="1"/>
      <dgm:spPr>
        <a:solidFill>
          <a:srgbClr val="A7AFD5"/>
        </a:solidFill>
      </dgm:spPr>
      <dgm:t>
        <a:bodyPr/>
        <a:lstStyle/>
        <a:p>
          <a:pPr marL="0" indent="0"/>
          <a:r>
            <a:rPr lang="ru-RU" sz="1400" b="1" dirty="0">
              <a:solidFill>
                <a:schemeClr val="tx1"/>
              </a:solidFill>
              <a:latin typeface="Cambria" panose="02040503050406030204" pitchFamily="18" charset="0"/>
            </a:rPr>
            <a:t>Заказчик</a:t>
          </a:r>
          <a:r>
            <a:rPr lang="ru-RU" sz="14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dirty="0">
              <a:solidFill>
                <a:srgbClr val="0000FF"/>
              </a:solidFill>
              <a:latin typeface="Cambria" panose="02040503050406030204" pitchFamily="18" charset="0"/>
            </a:rPr>
            <a:t>Управление медико-психологического обеспечения</a:t>
          </a:r>
        </a:p>
      </dgm:t>
    </dgm:pt>
    <dgm:pt modelId="{058F60BE-6A59-4494-B4E9-0567D0272791}">
      <dgm:prSet phldrT="[Текст]" custT="1"/>
      <dgm:spPr>
        <a:solidFill>
          <a:srgbClr val="A7AFD5"/>
        </a:solidFill>
      </dgm:spPr>
      <dgm:t>
        <a:bodyPr/>
        <a:lstStyle/>
        <a:p>
          <a:pPr marL="0" indent="0"/>
          <a:r>
            <a:rPr lang="ru-RU" sz="1600" i="1" dirty="0" smtClean="0">
              <a:solidFill>
                <a:schemeClr val="tx1"/>
              </a:solidFill>
              <a:latin typeface="Cambria" panose="02040503050406030204" pitchFamily="18" charset="0"/>
            </a:rPr>
            <a:t>«Физиолого-гигиеническая характеристика профессиональной деятельности личного состава дежурных караулов  ПСЧ ФПС ГПС МЧС России, принимающих непосредственное участие в тушении пожаров, и обоснование мероприятий по сохранению их профессионального здоровья и работоспособности»</a:t>
          </a:r>
          <a:endParaRPr lang="ru-RU" sz="1600" dirty="0">
            <a:latin typeface="Cambria" panose="02040503050406030204" pitchFamily="18" charset="0"/>
          </a:endParaRPr>
        </a:p>
      </dgm:t>
    </dgm:pt>
    <dgm:pt modelId="{CA8D8A9A-2CF3-4820-A097-65A6C533665D}" type="sibTrans" cxnId="{E5E31274-6E49-4EB5-80CF-0B25E7C25402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5B1FC189-4C28-4604-AC05-B5C1AA6C82CC}" type="parTrans" cxnId="{E5E31274-6E49-4EB5-80CF-0B25E7C25402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DE101983-8635-4901-9FBB-40F73CEC3CD0}" type="sibTrans" cxnId="{2C9E3493-1A2A-406F-8183-6F100F457436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9D70D058-6C1B-482B-964C-498987B2371F}" type="parTrans" cxnId="{2C9E3493-1A2A-406F-8183-6F100F457436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7266E0E2-8CEB-4E83-ACC8-05CE41709962}">
      <dgm:prSet custT="1"/>
      <dgm:spPr>
        <a:solidFill>
          <a:srgbClr val="A7AFD5"/>
        </a:solidFill>
      </dgm:spPr>
      <dgm:t>
        <a:bodyPr/>
        <a:lstStyle/>
        <a:p>
          <a:pPr marL="0" indent="0"/>
          <a:r>
            <a:rPr lang="ru-RU" sz="1400" b="1" dirty="0">
              <a:solidFill>
                <a:schemeClr val="tx1"/>
              </a:solidFill>
              <a:latin typeface="Cambria" panose="02040503050406030204" pitchFamily="18" charset="0"/>
            </a:rPr>
            <a:t>Исполнитель</a:t>
          </a:r>
          <a:r>
            <a:rPr lang="ru-RU" sz="14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dirty="0">
              <a:solidFill>
                <a:srgbClr val="0000FF"/>
              </a:solidFill>
              <a:latin typeface="Cambria" panose="02040503050406030204" pitchFamily="18" charset="0"/>
            </a:rPr>
            <a:t>ФГБУ ВЦЭРМ им. А.М. Никифорова МЧС России</a:t>
          </a:r>
        </a:p>
      </dgm:t>
    </dgm:pt>
    <dgm:pt modelId="{28B60EF2-87F6-4746-A55F-E8FDA9079A11}" type="parTrans" cxnId="{3338C129-9BF6-44B4-948D-0DB52BF75D2B}">
      <dgm:prSet/>
      <dgm:spPr/>
      <dgm:t>
        <a:bodyPr/>
        <a:lstStyle/>
        <a:p>
          <a:endParaRPr lang="ru-RU" sz="1400"/>
        </a:p>
      </dgm:t>
    </dgm:pt>
    <dgm:pt modelId="{2B651EC5-6CB6-4420-B382-C2029EC0C329}" type="sibTrans" cxnId="{3338C129-9BF6-44B4-948D-0DB52BF75D2B}">
      <dgm:prSet/>
      <dgm:spPr/>
      <dgm:t>
        <a:bodyPr/>
        <a:lstStyle/>
        <a:p>
          <a:endParaRPr lang="ru-RU" sz="1400"/>
        </a:p>
      </dgm:t>
    </dgm:pt>
    <dgm:pt modelId="{67E37128-807F-4F12-AA77-0F52D1486FCD}">
      <dgm:prSet phldrT="[Текст]" custT="1"/>
      <dgm:spPr>
        <a:solidFill>
          <a:srgbClr val="A7AFD5"/>
        </a:solidFill>
      </dgm:spPr>
      <dgm:t>
        <a:bodyPr/>
        <a:lstStyle/>
        <a:p>
          <a:pPr marL="0" indent="0"/>
          <a:r>
            <a:rPr lang="ru-RU" sz="1400" b="1" dirty="0">
              <a:solidFill>
                <a:schemeClr val="tx1"/>
              </a:solidFill>
              <a:latin typeface="Cambria" panose="02040503050406030204" pitchFamily="18" charset="0"/>
            </a:rPr>
            <a:t>Исполнитель</a:t>
          </a:r>
          <a:r>
            <a:rPr lang="ru-RU" sz="14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dirty="0">
              <a:solidFill>
                <a:srgbClr val="0000FF"/>
              </a:solidFill>
              <a:latin typeface="Cambria" panose="02040503050406030204" pitchFamily="18" charset="0"/>
            </a:rPr>
            <a:t>ФГБУ ВЦЭРМ им. А.М. Никифорова МЧС России</a:t>
          </a:r>
        </a:p>
      </dgm:t>
    </dgm:pt>
    <dgm:pt modelId="{204BEC77-31D0-4BAE-92EE-BFFCC83EA9E6}">
      <dgm:prSet phldrT="[Текст]" custT="1"/>
      <dgm:spPr>
        <a:solidFill>
          <a:srgbClr val="A7AFD5"/>
        </a:solidFill>
      </dgm:spPr>
      <dgm:t>
        <a:bodyPr/>
        <a:lstStyle/>
        <a:p>
          <a:pPr marL="0" indent="0"/>
          <a:r>
            <a:rPr lang="ru-RU" sz="1400" b="1" dirty="0">
              <a:solidFill>
                <a:schemeClr val="tx1"/>
              </a:solidFill>
              <a:latin typeface="Cambria" panose="02040503050406030204" pitchFamily="18" charset="0"/>
            </a:rPr>
            <a:t>Заказчик</a:t>
          </a:r>
          <a:r>
            <a:rPr lang="ru-RU" sz="14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dirty="0">
              <a:solidFill>
                <a:srgbClr val="0000FF"/>
              </a:solidFill>
              <a:latin typeface="Cambria" panose="02040503050406030204" pitchFamily="18" charset="0"/>
            </a:rPr>
            <a:t>Управление медико-психологического обеспечения</a:t>
          </a:r>
        </a:p>
      </dgm:t>
    </dgm:pt>
    <dgm:pt modelId="{DDA3AC38-616C-4505-9B75-B02C8889F229}">
      <dgm:prSet phldrT="[Текст]" custT="1"/>
      <dgm:spPr>
        <a:solidFill>
          <a:srgbClr val="A7AFD5"/>
        </a:solidFill>
      </dgm:spPr>
      <dgm:t>
        <a:bodyPr/>
        <a:lstStyle/>
        <a:p>
          <a:pPr marL="0" indent="0"/>
          <a:r>
            <a:rPr lang="ru-RU" sz="1600" i="1" dirty="0" smtClean="0">
              <a:solidFill>
                <a:schemeClr val="tx1"/>
              </a:solidFill>
              <a:latin typeface="Cambria" panose="02040503050406030204" pitchFamily="18" charset="0"/>
            </a:rPr>
            <a:t>«Обоснование программы профилактики тромботических осложнений у отдельных категорий личного состава МЧС России с факторами риска сердечно-сосудистых заболеваний»</a:t>
          </a:r>
          <a:endParaRPr lang="ru-RU" sz="1600" i="1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FDD0153F-C87E-4315-B4E1-71171BC50E61}" type="sibTrans" cxnId="{12BCE873-9868-4420-9074-AD693003C963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AA8221E8-BF2E-4B07-A3E1-3AA09FFFD88D}" type="parTrans" cxnId="{12BCE873-9868-4420-9074-AD693003C963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9D660706-8EC9-4EBB-AFDC-905F30E733BF}" type="sibTrans" cxnId="{548249AB-505E-48E1-A0C1-75CF8F10F724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EFC4E27F-4FA3-4FBC-A8F9-306B7F9E1C1B}" type="parTrans" cxnId="{548249AB-505E-48E1-A0C1-75CF8F10F724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A7C975B9-1B50-49FF-9303-57D7512F6A52}" type="sibTrans" cxnId="{02835F5B-6F61-44E5-B6C1-0EE8C8EDB16B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BBD7E50D-DC6C-4069-AF8C-36A3B8C1A6E2}" type="parTrans" cxnId="{02835F5B-6F61-44E5-B6C1-0EE8C8EDB16B}">
      <dgm:prSet/>
      <dgm:spPr/>
      <dgm:t>
        <a:bodyPr/>
        <a:lstStyle/>
        <a:p>
          <a:endParaRPr lang="ru-RU" sz="1400">
            <a:latin typeface="Cambria" panose="02040503050406030204" pitchFamily="18" charset="0"/>
          </a:endParaRPr>
        </a:p>
      </dgm:t>
    </dgm:pt>
    <dgm:pt modelId="{9423598F-AF49-4F5A-B0DB-CE4D23E955EC}">
      <dgm:prSet phldrT="[Текст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marL="0" indent="0"/>
          <a:r>
            <a:rPr lang="ru-RU" sz="1600" i="1" dirty="0" smtClean="0">
              <a:solidFill>
                <a:schemeClr val="tx1"/>
              </a:solidFill>
              <a:latin typeface="Cambria" panose="02040503050406030204" pitchFamily="18" charset="0"/>
            </a:rPr>
            <a:t>«Разработка критериев оценки психологических характеристик при аттестационных мероприятиях»</a:t>
          </a:r>
          <a:endParaRPr lang="ru-RU" sz="1600" dirty="0">
            <a:latin typeface="Cambria" panose="02040503050406030204" pitchFamily="18" charset="0"/>
          </a:endParaRPr>
        </a:p>
      </dgm:t>
    </dgm:pt>
    <dgm:pt modelId="{D5B28345-5536-4625-AF46-269A6DBD94DC}" type="parTrans" cxnId="{41FC4406-6D8F-4AD8-B780-D8E2E1AE1B97}">
      <dgm:prSet/>
      <dgm:spPr/>
      <dgm:t>
        <a:bodyPr/>
        <a:lstStyle/>
        <a:p>
          <a:endParaRPr lang="ru-RU" sz="1400"/>
        </a:p>
      </dgm:t>
    </dgm:pt>
    <dgm:pt modelId="{FB7F5B67-FFE4-46E1-8FB8-56B43785A41D}" type="sibTrans" cxnId="{41FC4406-6D8F-4AD8-B780-D8E2E1AE1B97}">
      <dgm:prSet/>
      <dgm:spPr/>
      <dgm:t>
        <a:bodyPr/>
        <a:lstStyle/>
        <a:p>
          <a:endParaRPr lang="ru-RU" sz="1400"/>
        </a:p>
      </dgm:t>
    </dgm:pt>
    <dgm:pt modelId="{88F2ED09-ED70-4109-85A4-4A6F78735F52}">
      <dgm:prSet phldrT="[Текст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marL="0" indent="0"/>
          <a:r>
            <a:rPr lang="ru-RU" sz="1400" b="1" dirty="0">
              <a:solidFill>
                <a:schemeClr val="tx1"/>
              </a:solidFill>
              <a:latin typeface="Cambria" panose="02040503050406030204" pitchFamily="18" charset="0"/>
            </a:rPr>
            <a:t>Заказчик</a:t>
          </a:r>
          <a:r>
            <a:rPr lang="ru-RU" sz="14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dirty="0">
              <a:solidFill>
                <a:srgbClr val="0000FF"/>
              </a:solidFill>
              <a:latin typeface="Cambria" panose="02040503050406030204" pitchFamily="18" charset="0"/>
            </a:rPr>
            <a:t>Управление медико-психологического обеспечения</a:t>
          </a:r>
        </a:p>
      </dgm:t>
    </dgm:pt>
    <dgm:pt modelId="{82AA5B5F-DD16-4918-B942-B481B3019683}" type="parTrans" cxnId="{EA94BA3D-D66B-46DB-842E-BC24E0AF1EFF}">
      <dgm:prSet/>
      <dgm:spPr/>
      <dgm:t>
        <a:bodyPr/>
        <a:lstStyle/>
        <a:p>
          <a:endParaRPr lang="ru-RU" sz="1400"/>
        </a:p>
      </dgm:t>
    </dgm:pt>
    <dgm:pt modelId="{8D41011E-0CA7-4C4A-8090-D5C8F381B712}" type="sibTrans" cxnId="{EA94BA3D-D66B-46DB-842E-BC24E0AF1EFF}">
      <dgm:prSet/>
      <dgm:spPr/>
      <dgm:t>
        <a:bodyPr/>
        <a:lstStyle/>
        <a:p>
          <a:endParaRPr lang="ru-RU" sz="1400"/>
        </a:p>
      </dgm:t>
    </dgm:pt>
    <dgm:pt modelId="{EC39F1B4-538C-446B-B0AF-0F4F052FBE8B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marL="0" indent="0"/>
          <a:r>
            <a:rPr lang="ru-RU" sz="1400" b="1" dirty="0">
              <a:solidFill>
                <a:schemeClr val="tx1"/>
              </a:solidFill>
              <a:latin typeface="Cambria" panose="02040503050406030204" pitchFamily="18" charset="0"/>
            </a:rPr>
            <a:t>Исполнитель</a:t>
          </a:r>
          <a:r>
            <a:rPr lang="ru-RU" sz="14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dirty="0">
              <a:solidFill>
                <a:srgbClr val="0000FF"/>
              </a:solidFill>
              <a:latin typeface="Cambria" panose="02040503050406030204" pitchFamily="18" charset="0"/>
            </a:rPr>
            <a:t>ФГБУ </a:t>
          </a:r>
          <a:r>
            <a:rPr lang="ru-RU" sz="1400" dirty="0" smtClean="0">
              <a:solidFill>
                <a:srgbClr val="0000FF"/>
              </a:solidFill>
              <a:latin typeface="Cambria" panose="02040503050406030204" pitchFamily="18" charset="0"/>
            </a:rPr>
            <a:t>ЦЭПП МЧС России</a:t>
          </a:r>
          <a:endParaRPr lang="ru-RU" sz="1400" dirty="0">
            <a:solidFill>
              <a:srgbClr val="0000FF"/>
            </a:solidFill>
            <a:latin typeface="Cambria" panose="02040503050406030204" pitchFamily="18" charset="0"/>
          </a:endParaRPr>
        </a:p>
      </dgm:t>
    </dgm:pt>
    <dgm:pt modelId="{A4A74FFB-EBAC-4D2E-87AC-BE5AB6D451F4}" type="parTrans" cxnId="{D9EAB804-D571-4FF0-BF18-14E9DA89DA7E}">
      <dgm:prSet/>
      <dgm:spPr/>
      <dgm:t>
        <a:bodyPr/>
        <a:lstStyle/>
        <a:p>
          <a:endParaRPr lang="ru-RU" sz="1400"/>
        </a:p>
      </dgm:t>
    </dgm:pt>
    <dgm:pt modelId="{E49A13B0-1066-45AE-AF39-6872445619A1}" type="sibTrans" cxnId="{D9EAB804-D571-4FF0-BF18-14E9DA89DA7E}">
      <dgm:prSet/>
      <dgm:spPr/>
      <dgm:t>
        <a:bodyPr/>
        <a:lstStyle/>
        <a:p>
          <a:endParaRPr lang="ru-RU" sz="1400"/>
        </a:p>
      </dgm:t>
    </dgm:pt>
    <dgm:pt modelId="{3180DB40-D36E-40D4-A592-9863357469D3}">
      <dgm:prSet phldrT="[Текст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1600" i="1" dirty="0" smtClean="0">
              <a:solidFill>
                <a:schemeClr val="tx1"/>
              </a:solidFill>
              <a:latin typeface="Cambria" panose="02040503050406030204" pitchFamily="18" charset="0"/>
            </a:rPr>
            <a:t>«Разработка критериев оценки результатов </a:t>
          </a:r>
          <a:r>
            <a:rPr lang="ru-RU" sz="1600" i="1" dirty="0" err="1" smtClean="0">
              <a:solidFill>
                <a:schemeClr val="tx1"/>
              </a:solidFill>
              <a:latin typeface="Cambria" panose="02040503050406030204" pitchFamily="18" charset="0"/>
            </a:rPr>
            <a:t>постэкспедиционного</a:t>
          </a:r>
          <a:r>
            <a:rPr lang="ru-RU" sz="1600" i="1" dirty="0" smtClean="0">
              <a:solidFill>
                <a:schemeClr val="tx1"/>
              </a:solidFill>
              <a:latin typeface="Cambria" panose="02040503050406030204" pitchFamily="18" charset="0"/>
            </a:rPr>
            <a:t> психодиагностического обследования»</a:t>
          </a:r>
          <a:endParaRPr lang="ru-RU" sz="1600" dirty="0">
            <a:latin typeface="Cambria" panose="02040503050406030204" pitchFamily="18" charset="0"/>
          </a:endParaRPr>
        </a:p>
      </dgm:t>
    </dgm:pt>
    <dgm:pt modelId="{9EBBBA8E-5D0B-4003-80B9-E761185E1EB6}" type="parTrans" cxnId="{376FA854-6E10-4C74-947D-87E7D0724753}">
      <dgm:prSet/>
      <dgm:spPr/>
      <dgm:t>
        <a:bodyPr/>
        <a:lstStyle/>
        <a:p>
          <a:endParaRPr lang="ru-RU"/>
        </a:p>
      </dgm:t>
    </dgm:pt>
    <dgm:pt modelId="{C23AB330-B937-42CB-8ED9-3BA1A7ED5984}" type="sibTrans" cxnId="{376FA854-6E10-4C74-947D-87E7D0724753}">
      <dgm:prSet/>
      <dgm:spPr/>
      <dgm:t>
        <a:bodyPr/>
        <a:lstStyle/>
        <a:p>
          <a:endParaRPr lang="ru-RU"/>
        </a:p>
      </dgm:t>
    </dgm:pt>
    <dgm:pt modelId="{40B40D3C-8763-42FD-A17B-353C0071A524}">
      <dgm:prSet phldrT="[Текст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Cambria" panose="02040503050406030204" pitchFamily="18" charset="0"/>
            </a:rPr>
            <a:t>Заказчик</a:t>
          </a:r>
          <a:r>
            <a:rPr lang="ru-RU" sz="14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dirty="0">
              <a:solidFill>
                <a:srgbClr val="0000FF"/>
              </a:solidFill>
              <a:latin typeface="Cambria" panose="02040503050406030204" pitchFamily="18" charset="0"/>
            </a:rPr>
            <a:t>Управление медико-психологического обеспечения</a:t>
          </a:r>
          <a:endParaRPr lang="ru-RU" sz="1400" dirty="0">
            <a:latin typeface="Cambria" panose="02040503050406030204" pitchFamily="18" charset="0"/>
          </a:endParaRPr>
        </a:p>
      </dgm:t>
    </dgm:pt>
    <dgm:pt modelId="{ECAC0047-8C85-4191-91B7-D9BF1C88597E}" type="parTrans" cxnId="{19C07034-CD16-4E3F-8BDA-9F96380A2C85}">
      <dgm:prSet/>
      <dgm:spPr/>
      <dgm:t>
        <a:bodyPr/>
        <a:lstStyle/>
        <a:p>
          <a:endParaRPr lang="ru-RU"/>
        </a:p>
      </dgm:t>
    </dgm:pt>
    <dgm:pt modelId="{768AEF0C-75B6-4638-84FA-6D679BC3E948}" type="sibTrans" cxnId="{19C07034-CD16-4E3F-8BDA-9F96380A2C85}">
      <dgm:prSet/>
      <dgm:spPr/>
      <dgm:t>
        <a:bodyPr/>
        <a:lstStyle/>
        <a:p>
          <a:endParaRPr lang="ru-RU"/>
        </a:p>
      </dgm:t>
    </dgm:pt>
    <dgm:pt modelId="{EEC42835-716D-4B1A-A86F-D9EC6575D30E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  <a:latin typeface="Cambria" panose="02040503050406030204" pitchFamily="18" charset="0"/>
            </a:rPr>
            <a:t>Исполнитель</a:t>
          </a:r>
          <a:r>
            <a:rPr lang="ru-RU" sz="14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dirty="0" smtClean="0">
              <a:solidFill>
                <a:srgbClr val="0000FF"/>
              </a:solidFill>
              <a:latin typeface="Cambria" panose="02040503050406030204" pitchFamily="18" charset="0"/>
            </a:rPr>
            <a:t>ФГБУ ЦЭПП МЧС России</a:t>
          </a:r>
          <a:endParaRPr lang="ru-RU" sz="1400" dirty="0">
            <a:solidFill>
              <a:srgbClr val="0000FF"/>
            </a:solidFill>
            <a:latin typeface="Cambria" panose="02040503050406030204" pitchFamily="18" charset="0"/>
          </a:endParaRPr>
        </a:p>
      </dgm:t>
    </dgm:pt>
    <dgm:pt modelId="{C60B1C55-537C-4764-BDED-C1E1D4383326}" type="parTrans" cxnId="{FCB7BD02-C6DF-4E1A-85C7-027D14DA10B0}">
      <dgm:prSet/>
      <dgm:spPr/>
      <dgm:t>
        <a:bodyPr/>
        <a:lstStyle/>
        <a:p>
          <a:endParaRPr lang="ru-RU"/>
        </a:p>
      </dgm:t>
    </dgm:pt>
    <dgm:pt modelId="{A5E2E9D0-E142-4CCC-9AF8-1630A12D05E3}" type="sibTrans" cxnId="{FCB7BD02-C6DF-4E1A-85C7-027D14DA10B0}">
      <dgm:prSet/>
      <dgm:spPr/>
      <dgm:t>
        <a:bodyPr/>
        <a:lstStyle/>
        <a:p>
          <a:endParaRPr lang="ru-RU"/>
        </a:p>
      </dgm:t>
    </dgm:pt>
    <dgm:pt modelId="{A58D1317-4C2A-4B84-BCBE-54D993109786}" type="pres">
      <dgm:prSet presAssocID="{9409BD04-7AE4-4E00-8EAA-0ADB393A798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AB0FDD-416D-4CA7-BC09-7BB11745CCF1}" type="pres">
      <dgm:prSet presAssocID="{DDA3AC38-616C-4505-9B75-B02C8889F229}" presName="comp" presStyleCnt="0"/>
      <dgm:spPr/>
    </dgm:pt>
    <dgm:pt modelId="{65122C2B-664C-4652-92E8-CD9524E63C00}" type="pres">
      <dgm:prSet presAssocID="{DDA3AC38-616C-4505-9B75-B02C8889F229}" presName="box" presStyleLbl="node1" presStyleIdx="0" presStyleCnt="4" custScaleY="95037"/>
      <dgm:spPr/>
      <dgm:t>
        <a:bodyPr/>
        <a:lstStyle/>
        <a:p>
          <a:endParaRPr lang="ru-RU"/>
        </a:p>
      </dgm:t>
    </dgm:pt>
    <dgm:pt modelId="{D419ABE8-0CA6-4A55-8302-61AF87CEF652}" type="pres">
      <dgm:prSet presAssocID="{DDA3AC38-616C-4505-9B75-B02C8889F229}" presName="img" presStyleLbl="fgImgPlace1" presStyleIdx="0" presStyleCnt="4" custScaleX="80364"/>
      <dgm:spPr/>
    </dgm:pt>
    <dgm:pt modelId="{6FF252A1-A0DB-44A8-BA05-4E3B5A46E7EF}" type="pres">
      <dgm:prSet presAssocID="{DDA3AC38-616C-4505-9B75-B02C8889F229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A0502C-6B5E-4A33-91C1-E5CF166D4470}" type="pres">
      <dgm:prSet presAssocID="{FDD0153F-C87E-4315-B4E1-71171BC50E61}" presName="spacer" presStyleCnt="0"/>
      <dgm:spPr/>
    </dgm:pt>
    <dgm:pt modelId="{951A6C4E-ED66-4E58-9620-0E7C0426DA51}" type="pres">
      <dgm:prSet presAssocID="{058F60BE-6A59-4494-B4E9-0567D0272791}" presName="comp" presStyleCnt="0"/>
      <dgm:spPr/>
    </dgm:pt>
    <dgm:pt modelId="{31400757-2FA0-4988-9309-09CB92909DC3}" type="pres">
      <dgm:prSet presAssocID="{058F60BE-6A59-4494-B4E9-0567D0272791}" presName="box" presStyleLbl="node1" presStyleIdx="1" presStyleCnt="4" custScaleY="119835" custLinFactNeighborX="0" custLinFactNeighborY="542"/>
      <dgm:spPr/>
      <dgm:t>
        <a:bodyPr/>
        <a:lstStyle/>
        <a:p>
          <a:endParaRPr lang="ru-RU"/>
        </a:p>
      </dgm:t>
    </dgm:pt>
    <dgm:pt modelId="{ED304B06-6A52-4EFB-BA65-A1515BA409E1}" type="pres">
      <dgm:prSet presAssocID="{058F60BE-6A59-4494-B4E9-0567D0272791}" presName="img" presStyleLbl="fgImgPlace1" presStyleIdx="1" presStyleCnt="4" custScaleX="80364"/>
      <dgm:spPr/>
    </dgm:pt>
    <dgm:pt modelId="{68DBCA1A-F3DE-4274-A17C-FC714479A705}" type="pres">
      <dgm:prSet presAssocID="{058F60BE-6A59-4494-B4E9-0567D0272791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141CAF-AD1E-4B08-BCB0-1A65E4192B79}" type="pres">
      <dgm:prSet presAssocID="{CA8D8A9A-2CF3-4820-A097-65A6C533665D}" presName="spacer" presStyleCnt="0"/>
      <dgm:spPr/>
    </dgm:pt>
    <dgm:pt modelId="{79EBC751-6A9D-43CC-A1C1-C2C474E8425B}" type="pres">
      <dgm:prSet presAssocID="{9423598F-AF49-4F5A-B0DB-CE4D23E955EC}" presName="comp" presStyleCnt="0"/>
      <dgm:spPr/>
    </dgm:pt>
    <dgm:pt modelId="{5377080C-4C98-444D-867B-9FD9139E9D14}" type="pres">
      <dgm:prSet presAssocID="{9423598F-AF49-4F5A-B0DB-CE4D23E955EC}" presName="box" presStyleLbl="node1" presStyleIdx="2" presStyleCnt="4" custLinFactNeighborX="6019" custLinFactNeighborY="2962"/>
      <dgm:spPr/>
      <dgm:t>
        <a:bodyPr/>
        <a:lstStyle/>
        <a:p>
          <a:endParaRPr lang="ru-RU"/>
        </a:p>
      </dgm:t>
    </dgm:pt>
    <dgm:pt modelId="{AD6168CA-984E-4C88-B1CF-490976682BB8}" type="pres">
      <dgm:prSet presAssocID="{9423598F-AF49-4F5A-B0DB-CE4D23E955EC}" presName="img" presStyleLbl="fgImgPlace1" presStyleIdx="2" presStyleCnt="4" custScaleX="80364"/>
      <dgm:spPr/>
    </dgm:pt>
    <dgm:pt modelId="{B0092212-8529-4AB3-81DA-D092A1F66124}" type="pres">
      <dgm:prSet presAssocID="{9423598F-AF49-4F5A-B0DB-CE4D23E955EC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81642D-DFE4-44A2-A089-5CBB30768D64}" type="pres">
      <dgm:prSet presAssocID="{FB7F5B67-FFE4-46E1-8FB8-56B43785A41D}" presName="spacer" presStyleCnt="0"/>
      <dgm:spPr/>
    </dgm:pt>
    <dgm:pt modelId="{6889EC51-64A5-41F4-94D3-605A26092FF7}" type="pres">
      <dgm:prSet presAssocID="{3180DB40-D36E-40D4-A592-9863357469D3}" presName="comp" presStyleCnt="0"/>
      <dgm:spPr/>
    </dgm:pt>
    <dgm:pt modelId="{A7621ABB-3AE6-4A8C-B48D-15DC8A2E8A68}" type="pres">
      <dgm:prSet presAssocID="{3180DB40-D36E-40D4-A592-9863357469D3}" presName="box" presStyleLbl="node1" presStyleIdx="3" presStyleCnt="4" custLinFactNeighborX="6019" custLinFactNeighborY="2962"/>
      <dgm:spPr/>
      <dgm:t>
        <a:bodyPr/>
        <a:lstStyle/>
        <a:p>
          <a:endParaRPr lang="ru-RU"/>
        </a:p>
      </dgm:t>
    </dgm:pt>
    <dgm:pt modelId="{856B1D13-1E1E-4266-AC7F-1F69BA84DD6E}" type="pres">
      <dgm:prSet presAssocID="{3180DB40-D36E-40D4-A592-9863357469D3}" presName="img" presStyleLbl="fgImgPlace1" presStyleIdx="3" presStyleCnt="4" custScaleX="79311"/>
      <dgm:spPr/>
    </dgm:pt>
    <dgm:pt modelId="{CCA5F0E8-56D7-4587-9DD1-29E9109EE30B}" type="pres">
      <dgm:prSet presAssocID="{3180DB40-D36E-40D4-A592-9863357469D3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693E5A-52F8-499D-9677-0FFAB41A852C}" type="presOf" srcId="{EC39F1B4-538C-446B-B0AF-0F4F052FBE8B}" destId="{B0092212-8529-4AB3-81DA-D092A1F66124}" srcOrd="1" destOrd="2" presId="urn:microsoft.com/office/officeart/2005/8/layout/vList4"/>
    <dgm:cxn modelId="{41FC4406-6D8F-4AD8-B780-D8E2E1AE1B97}" srcId="{9409BD04-7AE4-4E00-8EAA-0ADB393A7987}" destId="{9423598F-AF49-4F5A-B0DB-CE4D23E955EC}" srcOrd="2" destOrd="0" parTransId="{D5B28345-5536-4625-AF46-269A6DBD94DC}" sibTransId="{FB7F5B67-FFE4-46E1-8FB8-56B43785A41D}"/>
    <dgm:cxn modelId="{FCB7BD02-C6DF-4E1A-85C7-027D14DA10B0}" srcId="{3180DB40-D36E-40D4-A592-9863357469D3}" destId="{EEC42835-716D-4B1A-A86F-D9EC6575D30E}" srcOrd="1" destOrd="0" parTransId="{C60B1C55-537C-4764-BDED-C1E1D4383326}" sibTransId="{A5E2E9D0-E142-4CCC-9AF8-1630A12D05E3}"/>
    <dgm:cxn modelId="{4E24FC58-8219-480D-B51C-DAE358D7961E}" type="presOf" srcId="{05838F52-C4E2-425B-81AB-B59C86FA2621}" destId="{31400757-2FA0-4988-9309-09CB92909DC3}" srcOrd="0" destOrd="1" presId="urn:microsoft.com/office/officeart/2005/8/layout/vList4"/>
    <dgm:cxn modelId="{9E93F1CB-ABBC-4039-8687-821463EA22FE}" type="presOf" srcId="{3180DB40-D36E-40D4-A592-9863357469D3}" destId="{CCA5F0E8-56D7-4587-9DD1-29E9109EE30B}" srcOrd="1" destOrd="0" presId="urn:microsoft.com/office/officeart/2005/8/layout/vList4"/>
    <dgm:cxn modelId="{19C07034-CD16-4E3F-8BDA-9F96380A2C85}" srcId="{3180DB40-D36E-40D4-A592-9863357469D3}" destId="{40B40D3C-8763-42FD-A17B-353C0071A524}" srcOrd="0" destOrd="0" parTransId="{ECAC0047-8C85-4191-91B7-D9BF1C88597E}" sibTransId="{768AEF0C-75B6-4638-84FA-6D679BC3E948}"/>
    <dgm:cxn modelId="{2C9E3493-1A2A-406F-8183-6F100F457436}" srcId="{058F60BE-6A59-4494-B4E9-0567D0272791}" destId="{05838F52-C4E2-425B-81AB-B59C86FA2621}" srcOrd="0" destOrd="0" parTransId="{9D70D058-6C1B-482B-964C-498987B2371F}" sibTransId="{DE101983-8635-4901-9FBB-40F73CEC3CD0}"/>
    <dgm:cxn modelId="{E5E31274-6E49-4EB5-80CF-0B25E7C25402}" srcId="{9409BD04-7AE4-4E00-8EAA-0ADB393A7987}" destId="{058F60BE-6A59-4494-B4E9-0567D0272791}" srcOrd="1" destOrd="0" parTransId="{5B1FC189-4C28-4604-AC05-B5C1AA6C82CC}" sibTransId="{CA8D8A9A-2CF3-4820-A097-65A6C533665D}"/>
    <dgm:cxn modelId="{DD9FAC39-A749-4967-A193-FD15C97039AD}" type="presOf" srcId="{EEC42835-716D-4B1A-A86F-D9EC6575D30E}" destId="{CCA5F0E8-56D7-4587-9DD1-29E9109EE30B}" srcOrd="1" destOrd="2" presId="urn:microsoft.com/office/officeart/2005/8/layout/vList4"/>
    <dgm:cxn modelId="{29669629-43A4-41B8-AFAE-9CF8F5C9777F}" type="presOf" srcId="{40B40D3C-8763-42FD-A17B-353C0071A524}" destId="{CCA5F0E8-56D7-4587-9DD1-29E9109EE30B}" srcOrd="1" destOrd="1" presId="urn:microsoft.com/office/officeart/2005/8/layout/vList4"/>
    <dgm:cxn modelId="{47E025FA-4CC9-4F54-B42A-BEB6FC473691}" type="presOf" srcId="{204BEC77-31D0-4BAE-92EE-BFFCC83EA9E6}" destId="{65122C2B-664C-4652-92E8-CD9524E63C00}" srcOrd="0" destOrd="1" presId="urn:microsoft.com/office/officeart/2005/8/layout/vList4"/>
    <dgm:cxn modelId="{ADD14759-4ABE-4E72-8AFB-301492FADD1F}" type="presOf" srcId="{7266E0E2-8CEB-4E83-ACC8-05CE41709962}" destId="{68DBCA1A-F3DE-4274-A17C-FC714479A705}" srcOrd="1" destOrd="2" presId="urn:microsoft.com/office/officeart/2005/8/layout/vList4"/>
    <dgm:cxn modelId="{0A0124AA-C30E-4388-B0B5-C393F78A8783}" type="presOf" srcId="{7266E0E2-8CEB-4E83-ACC8-05CE41709962}" destId="{31400757-2FA0-4988-9309-09CB92909DC3}" srcOrd="0" destOrd="2" presId="urn:microsoft.com/office/officeart/2005/8/layout/vList4"/>
    <dgm:cxn modelId="{5CD97AE6-A6A0-4E3A-8606-B5C0DF2CF3CB}" type="presOf" srcId="{204BEC77-31D0-4BAE-92EE-BFFCC83EA9E6}" destId="{6FF252A1-A0DB-44A8-BA05-4E3B5A46E7EF}" srcOrd="1" destOrd="1" presId="urn:microsoft.com/office/officeart/2005/8/layout/vList4"/>
    <dgm:cxn modelId="{3338C129-9BF6-44B4-948D-0DB52BF75D2B}" srcId="{058F60BE-6A59-4494-B4E9-0567D0272791}" destId="{7266E0E2-8CEB-4E83-ACC8-05CE41709962}" srcOrd="1" destOrd="0" parTransId="{28B60EF2-87F6-4746-A55F-E8FDA9079A11}" sibTransId="{2B651EC5-6CB6-4420-B382-C2029EC0C329}"/>
    <dgm:cxn modelId="{A7AEDC23-2731-4D40-8348-8BCB7A0B260F}" type="presOf" srcId="{EEC42835-716D-4B1A-A86F-D9EC6575D30E}" destId="{A7621ABB-3AE6-4A8C-B48D-15DC8A2E8A68}" srcOrd="0" destOrd="2" presId="urn:microsoft.com/office/officeart/2005/8/layout/vList4"/>
    <dgm:cxn modelId="{404D8DFF-AA2A-4E11-84EC-E966B514268B}" type="presOf" srcId="{058F60BE-6A59-4494-B4E9-0567D0272791}" destId="{68DBCA1A-F3DE-4274-A17C-FC714479A705}" srcOrd="1" destOrd="0" presId="urn:microsoft.com/office/officeart/2005/8/layout/vList4"/>
    <dgm:cxn modelId="{AE248987-8F1E-421A-8795-0CB4227CF88B}" type="presOf" srcId="{9423598F-AF49-4F5A-B0DB-CE4D23E955EC}" destId="{B0092212-8529-4AB3-81DA-D092A1F66124}" srcOrd="1" destOrd="0" presId="urn:microsoft.com/office/officeart/2005/8/layout/vList4"/>
    <dgm:cxn modelId="{376FA854-6E10-4C74-947D-87E7D0724753}" srcId="{9409BD04-7AE4-4E00-8EAA-0ADB393A7987}" destId="{3180DB40-D36E-40D4-A592-9863357469D3}" srcOrd="3" destOrd="0" parTransId="{9EBBBA8E-5D0B-4003-80B9-E761185E1EB6}" sibTransId="{C23AB330-B937-42CB-8ED9-3BA1A7ED5984}"/>
    <dgm:cxn modelId="{A74FDEA8-67D5-44B8-8F68-A4C20F629995}" type="presOf" srcId="{67E37128-807F-4F12-AA77-0F52D1486FCD}" destId="{65122C2B-664C-4652-92E8-CD9524E63C00}" srcOrd="0" destOrd="2" presId="urn:microsoft.com/office/officeart/2005/8/layout/vList4"/>
    <dgm:cxn modelId="{AA194394-2908-46E5-892C-530329971713}" type="presOf" srcId="{88F2ED09-ED70-4109-85A4-4A6F78735F52}" destId="{B0092212-8529-4AB3-81DA-D092A1F66124}" srcOrd="1" destOrd="1" presId="urn:microsoft.com/office/officeart/2005/8/layout/vList4"/>
    <dgm:cxn modelId="{A2BC0634-5B9E-4744-B7B7-88755594D046}" type="presOf" srcId="{058F60BE-6A59-4494-B4E9-0567D0272791}" destId="{31400757-2FA0-4988-9309-09CB92909DC3}" srcOrd="0" destOrd="0" presId="urn:microsoft.com/office/officeart/2005/8/layout/vList4"/>
    <dgm:cxn modelId="{D9EAB804-D571-4FF0-BF18-14E9DA89DA7E}" srcId="{9423598F-AF49-4F5A-B0DB-CE4D23E955EC}" destId="{EC39F1B4-538C-446B-B0AF-0F4F052FBE8B}" srcOrd="1" destOrd="0" parTransId="{A4A74FFB-EBAC-4D2E-87AC-BE5AB6D451F4}" sibTransId="{E49A13B0-1066-45AE-AF39-6872445619A1}"/>
    <dgm:cxn modelId="{16C23871-771C-4A25-9EF9-FDF44FA11F5E}" type="presOf" srcId="{9409BD04-7AE4-4E00-8EAA-0ADB393A7987}" destId="{A58D1317-4C2A-4B84-BCBE-54D993109786}" srcOrd="0" destOrd="0" presId="urn:microsoft.com/office/officeart/2005/8/layout/vList4"/>
    <dgm:cxn modelId="{DCD279CA-33DF-401E-A69F-2EF9BB95B5FB}" type="presOf" srcId="{40B40D3C-8763-42FD-A17B-353C0071A524}" destId="{A7621ABB-3AE6-4A8C-B48D-15DC8A2E8A68}" srcOrd="0" destOrd="1" presId="urn:microsoft.com/office/officeart/2005/8/layout/vList4"/>
    <dgm:cxn modelId="{548249AB-505E-48E1-A0C1-75CF8F10F724}" srcId="{DDA3AC38-616C-4505-9B75-B02C8889F229}" destId="{67E37128-807F-4F12-AA77-0F52D1486FCD}" srcOrd="1" destOrd="0" parTransId="{EFC4E27F-4FA3-4FBC-A8F9-306B7F9E1C1B}" sibTransId="{9D660706-8EC9-4EBB-AFDC-905F30E733BF}"/>
    <dgm:cxn modelId="{5B888051-231F-4AD3-ADDD-EEE8F33FB674}" type="presOf" srcId="{67E37128-807F-4F12-AA77-0F52D1486FCD}" destId="{6FF252A1-A0DB-44A8-BA05-4E3B5A46E7EF}" srcOrd="1" destOrd="2" presId="urn:microsoft.com/office/officeart/2005/8/layout/vList4"/>
    <dgm:cxn modelId="{6AB56751-D032-45BE-AC38-D58E2DD18491}" type="presOf" srcId="{DDA3AC38-616C-4505-9B75-B02C8889F229}" destId="{65122C2B-664C-4652-92E8-CD9524E63C00}" srcOrd="0" destOrd="0" presId="urn:microsoft.com/office/officeart/2005/8/layout/vList4"/>
    <dgm:cxn modelId="{12BCE873-9868-4420-9074-AD693003C963}" srcId="{9409BD04-7AE4-4E00-8EAA-0ADB393A7987}" destId="{DDA3AC38-616C-4505-9B75-B02C8889F229}" srcOrd="0" destOrd="0" parTransId="{AA8221E8-BF2E-4B07-A3E1-3AA09FFFD88D}" sibTransId="{FDD0153F-C87E-4315-B4E1-71171BC50E61}"/>
    <dgm:cxn modelId="{EB6D9A8B-AF8D-4064-AC0A-C63BAB59E431}" type="presOf" srcId="{88F2ED09-ED70-4109-85A4-4A6F78735F52}" destId="{5377080C-4C98-444D-867B-9FD9139E9D14}" srcOrd="0" destOrd="1" presId="urn:microsoft.com/office/officeart/2005/8/layout/vList4"/>
    <dgm:cxn modelId="{B9D34504-1FBF-4DBC-9A94-C9DA840FB0D3}" type="presOf" srcId="{9423598F-AF49-4F5A-B0DB-CE4D23E955EC}" destId="{5377080C-4C98-444D-867B-9FD9139E9D14}" srcOrd="0" destOrd="0" presId="urn:microsoft.com/office/officeart/2005/8/layout/vList4"/>
    <dgm:cxn modelId="{EA94BA3D-D66B-46DB-842E-BC24E0AF1EFF}" srcId="{9423598F-AF49-4F5A-B0DB-CE4D23E955EC}" destId="{88F2ED09-ED70-4109-85A4-4A6F78735F52}" srcOrd="0" destOrd="0" parTransId="{82AA5B5F-DD16-4918-B942-B481B3019683}" sibTransId="{8D41011E-0CA7-4C4A-8090-D5C8F381B712}"/>
    <dgm:cxn modelId="{FE9601B0-5582-45A9-8EA9-EAE1E5AC2587}" type="presOf" srcId="{DDA3AC38-616C-4505-9B75-B02C8889F229}" destId="{6FF252A1-A0DB-44A8-BA05-4E3B5A46E7EF}" srcOrd="1" destOrd="0" presId="urn:microsoft.com/office/officeart/2005/8/layout/vList4"/>
    <dgm:cxn modelId="{317C61CF-3088-44F2-8BFC-0F0582BA4E4D}" type="presOf" srcId="{3180DB40-D36E-40D4-A592-9863357469D3}" destId="{A7621ABB-3AE6-4A8C-B48D-15DC8A2E8A68}" srcOrd="0" destOrd="0" presId="urn:microsoft.com/office/officeart/2005/8/layout/vList4"/>
    <dgm:cxn modelId="{878B8F9A-3EBD-49A7-9CAE-6906944EA508}" type="presOf" srcId="{EC39F1B4-538C-446B-B0AF-0F4F052FBE8B}" destId="{5377080C-4C98-444D-867B-9FD9139E9D14}" srcOrd="0" destOrd="2" presId="urn:microsoft.com/office/officeart/2005/8/layout/vList4"/>
    <dgm:cxn modelId="{8F1AAF05-8A33-4AAA-B26A-CDBA89DCCCE8}" type="presOf" srcId="{05838F52-C4E2-425B-81AB-B59C86FA2621}" destId="{68DBCA1A-F3DE-4274-A17C-FC714479A705}" srcOrd="1" destOrd="1" presId="urn:microsoft.com/office/officeart/2005/8/layout/vList4"/>
    <dgm:cxn modelId="{02835F5B-6F61-44E5-B6C1-0EE8C8EDB16B}" srcId="{DDA3AC38-616C-4505-9B75-B02C8889F229}" destId="{204BEC77-31D0-4BAE-92EE-BFFCC83EA9E6}" srcOrd="0" destOrd="0" parTransId="{BBD7E50D-DC6C-4069-AF8C-36A3B8C1A6E2}" sibTransId="{A7C975B9-1B50-49FF-9303-57D7512F6A52}"/>
    <dgm:cxn modelId="{203C5295-3F78-4AC4-BE8E-7E5A93E7D743}" type="presParOf" srcId="{A58D1317-4C2A-4B84-BCBE-54D993109786}" destId="{39AB0FDD-416D-4CA7-BC09-7BB11745CCF1}" srcOrd="0" destOrd="0" presId="urn:microsoft.com/office/officeart/2005/8/layout/vList4"/>
    <dgm:cxn modelId="{E4B71EDD-281A-4B78-8F51-CB17C3913628}" type="presParOf" srcId="{39AB0FDD-416D-4CA7-BC09-7BB11745CCF1}" destId="{65122C2B-664C-4652-92E8-CD9524E63C00}" srcOrd="0" destOrd="0" presId="urn:microsoft.com/office/officeart/2005/8/layout/vList4"/>
    <dgm:cxn modelId="{2F4336C0-10C2-4028-9AA9-56265559B468}" type="presParOf" srcId="{39AB0FDD-416D-4CA7-BC09-7BB11745CCF1}" destId="{D419ABE8-0CA6-4A55-8302-61AF87CEF652}" srcOrd="1" destOrd="0" presId="urn:microsoft.com/office/officeart/2005/8/layout/vList4"/>
    <dgm:cxn modelId="{36184A59-78FD-4FDB-BF24-635283EB6D98}" type="presParOf" srcId="{39AB0FDD-416D-4CA7-BC09-7BB11745CCF1}" destId="{6FF252A1-A0DB-44A8-BA05-4E3B5A46E7EF}" srcOrd="2" destOrd="0" presId="urn:microsoft.com/office/officeart/2005/8/layout/vList4"/>
    <dgm:cxn modelId="{1445174E-FEC9-4302-A58F-389EC9018A1A}" type="presParOf" srcId="{A58D1317-4C2A-4B84-BCBE-54D993109786}" destId="{BAA0502C-6B5E-4A33-91C1-E5CF166D4470}" srcOrd="1" destOrd="0" presId="urn:microsoft.com/office/officeart/2005/8/layout/vList4"/>
    <dgm:cxn modelId="{D8830FB4-9B43-43FF-AAA0-EB27FFAB668E}" type="presParOf" srcId="{A58D1317-4C2A-4B84-BCBE-54D993109786}" destId="{951A6C4E-ED66-4E58-9620-0E7C0426DA51}" srcOrd="2" destOrd="0" presId="urn:microsoft.com/office/officeart/2005/8/layout/vList4"/>
    <dgm:cxn modelId="{9E7D7BB0-C880-4239-8DCE-922A08F11F4B}" type="presParOf" srcId="{951A6C4E-ED66-4E58-9620-0E7C0426DA51}" destId="{31400757-2FA0-4988-9309-09CB92909DC3}" srcOrd="0" destOrd="0" presId="urn:microsoft.com/office/officeart/2005/8/layout/vList4"/>
    <dgm:cxn modelId="{6CFBF9A5-E1F4-4C8B-9974-6F3A85252A43}" type="presParOf" srcId="{951A6C4E-ED66-4E58-9620-0E7C0426DA51}" destId="{ED304B06-6A52-4EFB-BA65-A1515BA409E1}" srcOrd="1" destOrd="0" presId="urn:microsoft.com/office/officeart/2005/8/layout/vList4"/>
    <dgm:cxn modelId="{C03B9A07-5C3F-4D07-BD2C-458C1C70FF36}" type="presParOf" srcId="{951A6C4E-ED66-4E58-9620-0E7C0426DA51}" destId="{68DBCA1A-F3DE-4274-A17C-FC714479A705}" srcOrd="2" destOrd="0" presId="urn:microsoft.com/office/officeart/2005/8/layout/vList4"/>
    <dgm:cxn modelId="{53F287B3-2C7A-4E0C-B645-653D8EFF5694}" type="presParOf" srcId="{A58D1317-4C2A-4B84-BCBE-54D993109786}" destId="{A1141CAF-AD1E-4B08-BCB0-1A65E4192B79}" srcOrd="3" destOrd="0" presId="urn:microsoft.com/office/officeart/2005/8/layout/vList4"/>
    <dgm:cxn modelId="{9D30FC82-7196-4148-A269-EA805852D6CD}" type="presParOf" srcId="{A58D1317-4C2A-4B84-BCBE-54D993109786}" destId="{79EBC751-6A9D-43CC-A1C1-C2C474E8425B}" srcOrd="4" destOrd="0" presId="urn:microsoft.com/office/officeart/2005/8/layout/vList4"/>
    <dgm:cxn modelId="{B0570E82-6B61-4E15-A9CD-2C05B2501B00}" type="presParOf" srcId="{79EBC751-6A9D-43CC-A1C1-C2C474E8425B}" destId="{5377080C-4C98-444D-867B-9FD9139E9D14}" srcOrd="0" destOrd="0" presId="urn:microsoft.com/office/officeart/2005/8/layout/vList4"/>
    <dgm:cxn modelId="{E6F37365-183F-4B4B-8AEF-FE765559D748}" type="presParOf" srcId="{79EBC751-6A9D-43CC-A1C1-C2C474E8425B}" destId="{AD6168CA-984E-4C88-B1CF-490976682BB8}" srcOrd="1" destOrd="0" presId="urn:microsoft.com/office/officeart/2005/8/layout/vList4"/>
    <dgm:cxn modelId="{375E6CBD-2FE8-4B7A-9263-1C63BE9B2BB6}" type="presParOf" srcId="{79EBC751-6A9D-43CC-A1C1-C2C474E8425B}" destId="{B0092212-8529-4AB3-81DA-D092A1F66124}" srcOrd="2" destOrd="0" presId="urn:microsoft.com/office/officeart/2005/8/layout/vList4"/>
    <dgm:cxn modelId="{71676A24-8A1D-47BA-9AF7-F619CEA1F9D7}" type="presParOf" srcId="{A58D1317-4C2A-4B84-BCBE-54D993109786}" destId="{A281642D-DFE4-44A2-A089-5CBB30768D64}" srcOrd="5" destOrd="0" presId="urn:microsoft.com/office/officeart/2005/8/layout/vList4"/>
    <dgm:cxn modelId="{9E22426B-0D27-49B7-B7D6-C0DBBC1B2F8C}" type="presParOf" srcId="{A58D1317-4C2A-4B84-BCBE-54D993109786}" destId="{6889EC51-64A5-41F4-94D3-605A26092FF7}" srcOrd="6" destOrd="0" presId="urn:microsoft.com/office/officeart/2005/8/layout/vList4"/>
    <dgm:cxn modelId="{78413E47-F8B0-48A6-8BF4-F5FEAD4DE026}" type="presParOf" srcId="{6889EC51-64A5-41F4-94D3-605A26092FF7}" destId="{A7621ABB-3AE6-4A8C-B48D-15DC8A2E8A68}" srcOrd="0" destOrd="0" presId="urn:microsoft.com/office/officeart/2005/8/layout/vList4"/>
    <dgm:cxn modelId="{576322F5-356F-4135-8D2C-AC03E26A626C}" type="presParOf" srcId="{6889EC51-64A5-41F4-94D3-605A26092FF7}" destId="{856B1D13-1E1E-4266-AC7F-1F69BA84DD6E}" srcOrd="1" destOrd="0" presId="urn:microsoft.com/office/officeart/2005/8/layout/vList4"/>
    <dgm:cxn modelId="{33A39C96-3FDC-4FC9-8E8A-5A092DFA4F6C}" type="presParOf" srcId="{6889EC51-64A5-41F4-94D3-605A26092FF7}" destId="{CCA5F0E8-56D7-4587-9DD1-29E9109EE30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1B8E69-4E20-4BF1-820F-D33A53FBE344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9162952-4F35-4F09-A6FF-3EF1971DE4FC}">
      <dgm:prSet phldrT="[Текст]" custT="1"/>
      <dgm:spPr>
        <a:solidFill>
          <a:schemeClr val="accent2"/>
        </a:solidFill>
        <a:ln w="6350"/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Cambria" panose="02040503050406030204" pitchFamily="18" charset="0"/>
            </a:rPr>
            <a:t>Сотрудники ФПС ГПС</a:t>
          </a:r>
          <a:endParaRPr lang="ru-RU" sz="2000" b="1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D831F025-AD59-4CF2-BB89-A3B36C2724C2}" type="parTrans" cxnId="{0EAD2D25-7AE5-4347-A622-3CD11A2761ED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72C03160-EE76-471A-8AD3-5DD277C3F7ED}" type="sibTrans" cxnId="{0EAD2D25-7AE5-4347-A622-3CD11A2761ED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28245AAD-F243-42E8-9C90-86B4AF6BDEE0}">
      <dgm:prSet phldrT="[Текст]" custT="1"/>
      <dgm:spPr>
        <a:solidFill>
          <a:schemeClr val="accent2">
            <a:lumMod val="20000"/>
            <a:lumOff val="80000"/>
            <a:alpha val="90000"/>
          </a:schemeClr>
        </a:solidFill>
        <a:ln w="6350"/>
      </dgm:spPr>
      <dgm:t>
        <a:bodyPr/>
        <a:lstStyle/>
        <a:p>
          <a:r>
            <a:rPr lang="ru-RU" sz="1800" dirty="0" smtClean="0">
              <a:latin typeface="Cambria" panose="02040503050406030204" pitchFamily="18" charset="0"/>
            </a:rPr>
            <a:t>в ближайшем к месту службы медицинском учреждении МВД России;</a:t>
          </a:r>
          <a:endParaRPr lang="ru-RU" sz="1800" dirty="0">
            <a:latin typeface="Cambria" panose="02040503050406030204" pitchFamily="18" charset="0"/>
          </a:endParaRPr>
        </a:p>
      </dgm:t>
    </dgm:pt>
    <dgm:pt modelId="{C3D261CE-6B1E-4B50-856C-752DB476B0C5}" type="parTrans" cxnId="{D3DFDFBB-B42B-4308-B45B-F388D6D060E3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7E5AE1C3-667C-44F6-8699-F41B5E7AE106}" type="sibTrans" cxnId="{D3DFDFBB-B42B-4308-B45B-F388D6D060E3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E4A7DF05-8CF5-4780-BB65-9C4FD2CFD78D}">
      <dgm:prSet custT="1"/>
      <dgm:spPr>
        <a:solidFill>
          <a:schemeClr val="accent2">
            <a:lumMod val="20000"/>
            <a:lumOff val="80000"/>
            <a:alpha val="90000"/>
          </a:schemeClr>
        </a:solidFill>
        <a:ln w="6350"/>
      </dgm:spPr>
      <dgm:t>
        <a:bodyPr/>
        <a:lstStyle/>
        <a:p>
          <a:r>
            <a:rPr lang="ru-RU" sz="1800" dirty="0" smtClean="0">
              <a:latin typeface="Cambria" panose="02040503050406030204" pitchFamily="18" charset="0"/>
            </a:rPr>
            <a:t>в учреждениях государственной или муниципальной системы здравоохранения без заключения договоров и взаиморасчетов;</a:t>
          </a:r>
          <a:endParaRPr lang="ru-RU" sz="1800" dirty="0">
            <a:latin typeface="Cambria" panose="02040503050406030204" pitchFamily="18" charset="0"/>
          </a:endParaRPr>
        </a:p>
      </dgm:t>
    </dgm:pt>
    <dgm:pt modelId="{86D4D4C2-A8F0-4E36-B01F-CB35323690CF}" type="parTrans" cxnId="{1F4A2954-9573-47BB-92A9-6AFE381CB7E7}">
      <dgm:prSet/>
      <dgm:spPr/>
      <dgm:t>
        <a:bodyPr/>
        <a:lstStyle/>
        <a:p>
          <a:endParaRPr lang="ru-RU"/>
        </a:p>
      </dgm:t>
    </dgm:pt>
    <dgm:pt modelId="{3851DD9E-A93A-48A6-91ED-46DBA03801CC}" type="sibTrans" cxnId="{1F4A2954-9573-47BB-92A9-6AFE381CB7E7}">
      <dgm:prSet/>
      <dgm:spPr/>
      <dgm:t>
        <a:bodyPr/>
        <a:lstStyle/>
        <a:p>
          <a:endParaRPr lang="ru-RU"/>
        </a:p>
      </dgm:t>
    </dgm:pt>
    <dgm:pt modelId="{DE0D26A1-F2A8-44EC-8459-184A32C8EB64}">
      <dgm:prSet phldrT="[Текст]" custT="1"/>
      <dgm:spPr>
        <a:solidFill>
          <a:schemeClr val="accent5"/>
        </a:solidFill>
        <a:ln w="6350"/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Cambria" panose="02040503050406030204" pitchFamily="18" charset="0"/>
            </a:rPr>
            <a:t>Все категории</a:t>
          </a:r>
          <a:endParaRPr lang="ru-RU" sz="2000" b="1" dirty="0">
            <a:solidFill>
              <a:schemeClr val="tx1"/>
            </a:solidFill>
            <a:latin typeface="Cambria" panose="02040503050406030204" pitchFamily="18" charset="0"/>
          </a:endParaRPr>
        </a:p>
      </dgm:t>
    </dgm:pt>
    <dgm:pt modelId="{8C981872-AD4F-407F-A775-D78953C06E8B}" type="sibTrans" cxnId="{FC0F4DA8-7272-47D0-AC53-6AD71BDA3372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304BEBB1-B5C4-4DD1-AF62-4A1D19B812ED}" type="parTrans" cxnId="{FC0F4DA8-7272-47D0-AC53-6AD71BDA3372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C6FF8488-895B-4E25-A299-8F0FFC099344}">
      <dgm:prSet phldrT="[Текст]" custT="1"/>
      <dgm:spPr>
        <a:solidFill>
          <a:schemeClr val="accent5">
            <a:lumMod val="20000"/>
            <a:lumOff val="80000"/>
            <a:alpha val="90000"/>
          </a:schemeClr>
        </a:solidFill>
        <a:ln w="6350"/>
      </dgm:spPr>
      <dgm:t>
        <a:bodyPr/>
        <a:lstStyle/>
        <a:p>
          <a:r>
            <a:rPr lang="ru-RU" sz="1800" dirty="0" smtClean="0">
              <a:latin typeface="Cambria" panose="02040503050406030204" pitchFamily="18" charset="0"/>
            </a:rPr>
            <a:t>в учреждениях государственной или муниципальной системы здравоохранения без заключения договоров и взаиморасчетов;</a:t>
          </a:r>
          <a:endParaRPr lang="ru-RU" sz="1800" dirty="0">
            <a:latin typeface="Cambria" panose="02040503050406030204" pitchFamily="18" charset="0"/>
          </a:endParaRPr>
        </a:p>
      </dgm:t>
    </dgm:pt>
    <dgm:pt modelId="{4A9CBA32-9623-46B5-9124-1AD85B35D2F8}" type="sibTrans" cxnId="{882CDD45-507F-4882-AC9A-54444F7470D1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51EDF37E-0C79-4D2A-ACDB-E3699D88F8B4}" type="parTrans" cxnId="{882CDD45-507F-4882-AC9A-54444F7470D1}">
      <dgm:prSet/>
      <dgm:spPr/>
      <dgm:t>
        <a:bodyPr/>
        <a:lstStyle/>
        <a:p>
          <a:endParaRPr lang="ru-RU">
            <a:latin typeface="Cambria" panose="02040503050406030204" pitchFamily="18" charset="0"/>
          </a:endParaRPr>
        </a:p>
      </dgm:t>
    </dgm:pt>
    <dgm:pt modelId="{8510611A-4572-40DE-A580-2FDD06663C7F}" type="pres">
      <dgm:prSet presAssocID="{501B8E69-4E20-4BF1-820F-D33A53FBE34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33108B-408D-4176-A4BE-4B7D2FA7C5C2}" type="pres">
      <dgm:prSet presAssocID="{DE0D26A1-F2A8-44EC-8459-184A32C8EB64}" presName="composite" presStyleCnt="0"/>
      <dgm:spPr/>
    </dgm:pt>
    <dgm:pt modelId="{77DA06E5-549B-4237-A2AC-3768F16B3C82}" type="pres">
      <dgm:prSet presAssocID="{DE0D26A1-F2A8-44EC-8459-184A32C8EB64}" presName="parTx" presStyleLbl="alignNode1" presStyleIdx="0" presStyleCnt="2" custScaleY="675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AC992E-9689-40B7-8391-9C7C1348A5BC}" type="pres">
      <dgm:prSet presAssocID="{DE0D26A1-F2A8-44EC-8459-184A32C8EB64}" presName="desTx" presStyleLbl="alignAccFollowNode1" presStyleIdx="0" presStyleCnt="2" custLinFactNeighborY="44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638C5D-7D05-45D9-B88D-8CCB2381082B}" type="pres">
      <dgm:prSet presAssocID="{8C981872-AD4F-407F-A775-D78953C06E8B}" presName="space" presStyleCnt="0"/>
      <dgm:spPr/>
    </dgm:pt>
    <dgm:pt modelId="{93E34DEC-D906-470A-8AA9-1C2A4BF38F99}" type="pres">
      <dgm:prSet presAssocID="{C9162952-4F35-4F09-A6FF-3EF1971DE4FC}" presName="composite" presStyleCnt="0"/>
      <dgm:spPr/>
    </dgm:pt>
    <dgm:pt modelId="{E6234EC6-18ED-49C9-99B4-3DFD5F46C7E6}" type="pres">
      <dgm:prSet presAssocID="{C9162952-4F35-4F09-A6FF-3EF1971DE4FC}" presName="parTx" presStyleLbl="alignNode1" presStyleIdx="1" presStyleCnt="2" custScaleY="675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609EC9-A0F1-4E57-8FD3-DBBC2ABF6B48}" type="pres">
      <dgm:prSet presAssocID="{C9162952-4F35-4F09-A6FF-3EF1971DE4FC}" presName="desTx" presStyleLbl="alignAccFollowNode1" presStyleIdx="1" presStyleCnt="2" custLinFactNeighborY="44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2CDD45-507F-4882-AC9A-54444F7470D1}" srcId="{DE0D26A1-F2A8-44EC-8459-184A32C8EB64}" destId="{C6FF8488-895B-4E25-A299-8F0FFC099344}" srcOrd="0" destOrd="0" parTransId="{51EDF37E-0C79-4D2A-ACDB-E3699D88F8B4}" sibTransId="{4A9CBA32-9623-46B5-9124-1AD85B35D2F8}"/>
    <dgm:cxn modelId="{5C14094D-9622-4360-B447-6A80A4D000C7}" type="presOf" srcId="{E4A7DF05-8CF5-4780-BB65-9C4FD2CFD78D}" destId="{F0609EC9-A0F1-4E57-8FD3-DBBC2ABF6B48}" srcOrd="0" destOrd="1" presId="urn:microsoft.com/office/officeart/2005/8/layout/hList1"/>
    <dgm:cxn modelId="{1F4A2954-9573-47BB-92A9-6AFE381CB7E7}" srcId="{C9162952-4F35-4F09-A6FF-3EF1971DE4FC}" destId="{E4A7DF05-8CF5-4780-BB65-9C4FD2CFD78D}" srcOrd="1" destOrd="0" parTransId="{86D4D4C2-A8F0-4E36-B01F-CB35323690CF}" sibTransId="{3851DD9E-A93A-48A6-91ED-46DBA03801CC}"/>
    <dgm:cxn modelId="{0D5A8411-3D04-48DA-9171-A56C9B8FF71B}" type="presOf" srcId="{501B8E69-4E20-4BF1-820F-D33A53FBE344}" destId="{8510611A-4572-40DE-A580-2FDD06663C7F}" srcOrd="0" destOrd="0" presId="urn:microsoft.com/office/officeart/2005/8/layout/hList1"/>
    <dgm:cxn modelId="{0EAD2D25-7AE5-4347-A622-3CD11A2761ED}" srcId="{501B8E69-4E20-4BF1-820F-D33A53FBE344}" destId="{C9162952-4F35-4F09-A6FF-3EF1971DE4FC}" srcOrd="1" destOrd="0" parTransId="{D831F025-AD59-4CF2-BB89-A3B36C2724C2}" sibTransId="{72C03160-EE76-471A-8AD3-5DD277C3F7ED}"/>
    <dgm:cxn modelId="{F5AC328D-C231-46F4-A258-CD501B70DAC1}" type="presOf" srcId="{28245AAD-F243-42E8-9C90-86B4AF6BDEE0}" destId="{F0609EC9-A0F1-4E57-8FD3-DBBC2ABF6B48}" srcOrd="0" destOrd="0" presId="urn:microsoft.com/office/officeart/2005/8/layout/hList1"/>
    <dgm:cxn modelId="{E10A7D87-379B-4BFC-BE60-9EA4613B113A}" type="presOf" srcId="{C9162952-4F35-4F09-A6FF-3EF1971DE4FC}" destId="{E6234EC6-18ED-49C9-99B4-3DFD5F46C7E6}" srcOrd="0" destOrd="0" presId="urn:microsoft.com/office/officeart/2005/8/layout/hList1"/>
    <dgm:cxn modelId="{47724FF6-429F-4162-B49A-91997995DA58}" type="presOf" srcId="{C6FF8488-895B-4E25-A299-8F0FFC099344}" destId="{42AC992E-9689-40B7-8391-9C7C1348A5BC}" srcOrd="0" destOrd="0" presId="urn:microsoft.com/office/officeart/2005/8/layout/hList1"/>
    <dgm:cxn modelId="{D3DFDFBB-B42B-4308-B45B-F388D6D060E3}" srcId="{C9162952-4F35-4F09-A6FF-3EF1971DE4FC}" destId="{28245AAD-F243-42E8-9C90-86B4AF6BDEE0}" srcOrd="0" destOrd="0" parTransId="{C3D261CE-6B1E-4B50-856C-752DB476B0C5}" sibTransId="{7E5AE1C3-667C-44F6-8699-F41B5E7AE106}"/>
    <dgm:cxn modelId="{FC0F4DA8-7272-47D0-AC53-6AD71BDA3372}" srcId="{501B8E69-4E20-4BF1-820F-D33A53FBE344}" destId="{DE0D26A1-F2A8-44EC-8459-184A32C8EB64}" srcOrd="0" destOrd="0" parTransId="{304BEBB1-B5C4-4DD1-AF62-4A1D19B812ED}" sibTransId="{8C981872-AD4F-407F-A775-D78953C06E8B}"/>
    <dgm:cxn modelId="{909788D3-31AB-4DA7-A725-C1CABE18E8B2}" type="presOf" srcId="{DE0D26A1-F2A8-44EC-8459-184A32C8EB64}" destId="{77DA06E5-549B-4237-A2AC-3768F16B3C82}" srcOrd="0" destOrd="0" presId="urn:microsoft.com/office/officeart/2005/8/layout/hList1"/>
    <dgm:cxn modelId="{AB828566-57B9-43ED-AA10-4870C7A1F077}" type="presParOf" srcId="{8510611A-4572-40DE-A580-2FDD06663C7F}" destId="{4B33108B-408D-4176-A4BE-4B7D2FA7C5C2}" srcOrd="0" destOrd="0" presId="urn:microsoft.com/office/officeart/2005/8/layout/hList1"/>
    <dgm:cxn modelId="{BA7A8BA7-7E36-4075-A2F2-2FDAFD6A5926}" type="presParOf" srcId="{4B33108B-408D-4176-A4BE-4B7D2FA7C5C2}" destId="{77DA06E5-549B-4237-A2AC-3768F16B3C82}" srcOrd="0" destOrd="0" presId="urn:microsoft.com/office/officeart/2005/8/layout/hList1"/>
    <dgm:cxn modelId="{38537CBF-1C38-4C63-A485-7D9CACC9F5B8}" type="presParOf" srcId="{4B33108B-408D-4176-A4BE-4B7D2FA7C5C2}" destId="{42AC992E-9689-40B7-8391-9C7C1348A5BC}" srcOrd="1" destOrd="0" presId="urn:microsoft.com/office/officeart/2005/8/layout/hList1"/>
    <dgm:cxn modelId="{138ECA99-A13E-4F16-85B8-03457DFF0E96}" type="presParOf" srcId="{8510611A-4572-40DE-A580-2FDD06663C7F}" destId="{D2638C5D-7D05-45D9-B88D-8CCB2381082B}" srcOrd="1" destOrd="0" presId="urn:microsoft.com/office/officeart/2005/8/layout/hList1"/>
    <dgm:cxn modelId="{0547729B-B673-4729-BCA1-807448B63CAC}" type="presParOf" srcId="{8510611A-4572-40DE-A580-2FDD06663C7F}" destId="{93E34DEC-D906-470A-8AA9-1C2A4BF38F99}" srcOrd="2" destOrd="0" presId="urn:microsoft.com/office/officeart/2005/8/layout/hList1"/>
    <dgm:cxn modelId="{4DD744C8-3094-47F6-B6C8-9B6646F206B8}" type="presParOf" srcId="{93E34DEC-D906-470A-8AA9-1C2A4BF38F99}" destId="{E6234EC6-18ED-49C9-99B4-3DFD5F46C7E6}" srcOrd="0" destOrd="0" presId="urn:microsoft.com/office/officeart/2005/8/layout/hList1"/>
    <dgm:cxn modelId="{1BBDB939-9F15-4D33-A16E-AFC88B584B2A}" type="presParOf" srcId="{93E34DEC-D906-470A-8AA9-1C2A4BF38F99}" destId="{F0609EC9-A0F1-4E57-8FD3-DBBC2ABF6B4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CF5EAE-D9E7-4CD8-B459-D4F012BCCD7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1B4624BB-EB06-47AF-8622-B6F0E949AD6C}">
      <dgm:prSet phldrT="[Текст]"/>
      <dgm:spPr/>
      <dgm:t>
        <a:bodyPr/>
        <a:lstStyle/>
        <a:p>
          <a:endParaRPr lang="ru-RU" dirty="0"/>
        </a:p>
      </dgm:t>
    </dgm:pt>
    <dgm:pt modelId="{0CEE7895-9731-4BB1-88D9-D72491277025}" type="parTrans" cxnId="{CB4EF813-3184-4C64-A86F-122A26F50425}">
      <dgm:prSet/>
      <dgm:spPr/>
      <dgm:t>
        <a:bodyPr/>
        <a:lstStyle/>
        <a:p>
          <a:endParaRPr lang="ru-RU"/>
        </a:p>
      </dgm:t>
    </dgm:pt>
    <dgm:pt modelId="{B0A35A58-CBAA-4CA2-A3FA-97C6F3AD90C6}" type="sibTrans" cxnId="{CB4EF813-3184-4C64-A86F-122A26F50425}">
      <dgm:prSet/>
      <dgm:spPr/>
      <dgm:t>
        <a:bodyPr/>
        <a:lstStyle/>
        <a:p>
          <a:endParaRPr lang="ru-RU"/>
        </a:p>
      </dgm:t>
    </dgm:pt>
    <dgm:pt modelId="{86C0C77E-C592-4945-983C-0AA668C177C4}">
      <dgm:prSet phldrT="[Текст]"/>
      <dgm:spPr/>
      <dgm:t>
        <a:bodyPr/>
        <a:lstStyle/>
        <a:p>
          <a:endParaRPr lang="ru-RU" dirty="0"/>
        </a:p>
      </dgm:t>
    </dgm:pt>
    <dgm:pt modelId="{35758B88-BC73-415B-8B21-E7163B29CC82}" type="parTrans" cxnId="{35FFB19B-A925-44D9-9AF1-156A039E3C03}">
      <dgm:prSet/>
      <dgm:spPr/>
      <dgm:t>
        <a:bodyPr/>
        <a:lstStyle/>
        <a:p>
          <a:endParaRPr lang="ru-RU"/>
        </a:p>
      </dgm:t>
    </dgm:pt>
    <dgm:pt modelId="{031831CC-EA6E-4845-8479-73C91C68670E}" type="sibTrans" cxnId="{35FFB19B-A925-44D9-9AF1-156A039E3C03}">
      <dgm:prSet/>
      <dgm:spPr/>
      <dgm:t>
        <a:bodyPr/>
        <a:lstStyle/>
        <a:p>
          <a:endParaRPr lang="ru-RU"/>
        </a:p>
      </dgm:t>
    </dgm:pt>
    <dgm:pt modelId="{CBC1AA7C-0B17-402E-A1AF-A7A28BB26C3E}">
      <dgm:prSet phldrT="[Текст]"/>
      <dgm:spPr/>
      <dgm:t>
        <a:bodyPr/>
        <a:lstStyle/>
        <a:p>
          <a:endParaRPr lang="ru-RU" dirty="0"/>
        </a:p>
      </dgm:t>
    </dgm:pt>
    <dgm:pt modelId="{FC999BF1-2D80-4AB0-9692-E3A3025EE19C}" type="parTrans" cxnId="{5C10996A-FB27-4800-B81E-78E0427E9BDE}">
      <dgm:prSet/>
      <dgm:spPr/>
      <dgm:t>
        <a:bodyPr/>
        <a:lstStyle/>
        <a:p>
          <a:endParaRPr lang="ru-RU"/>
        </a:p>
      </dgm:t>
    </dgm:pt>
    <dgm:pt modelId="{D41CFD4E-42A1-45FA-9F0F-9F9D5E9BA836}" type="sibTrans" cxnId="{5C10996A-FB27-4800-B81E-78E0427E9BDE}">
      <dgm:prSet/>
      <dgm:spPr/>
      <dgm:t>
        <a:bodyPr/>
        <a:lstStyle/>
        <a:p>
          <a:endParaRPr lang="ru-RU"/>
        </a:p>
      </dgm:t>
    </dgm:pt>
    <dgm:pt modelId="{538892AF-100F-4F09-B81E-C36DE1E12D39}">
      <dgm:prSet phldrT="[Текст]"/>
      <dgm:spPr/>
      <dgm:t>
        <a:bodyPr/>
        <a:lstStyle/>
        <a:p>
          <a:endParaRPr lang="ru-RU" dirty="0"/>
        </a:p>
      </dgm:t>
    </dgm:pt>
    <dgm:pt modelId="{8F8E575D-79D1-40E5-86B6-E64C035A5891}" type="parTrans" cxnId="{FFB1C9AF-652A-4CFA-AC0C-8D47C97E340E}">
      <dgm:prSet/>
      <dgm:spPr/>
      <dgm:t>
        <a:bodyPr/>
        <a:lstStyle/>
        <a:p>
          <a:endParaRPr lang="ru-RU"/>
        </a:p>
      </dgm:t>
    </dgm:pt>
    <dgm:pt modelId="{5FB10888-C9CB-49BB-BC8C-CBD635569752}" type="sibTrans" cxnId="{FFB1C9AF-652A-4CFA-AC0C-8D47C97E340E}">
      <dgm:prSet/>
      <dgm:spPr/>
      <dgm:t>
        <a:bodyPr/>
        <a:lstStyle/>
        <a:p>
          <a:endParaRPr lang="ru-RU"/>
        </a:p>
      </dgm:t>
    </dgm:pt>
    <dgm:pt modelId="{E2A6D135-7C4F-4D34-991F-875218961913}">
      <dgm:prSet phldrT="[Текст]"/>
      <dgm:spPr/>
      <dgm:t>
        <a:bodyPr/>
        <a:lstStyle/>
        <a:p>
          <a:endParaRPr lang="ru-RU" dirty="0"/>
        </a:p>
      </dgm:t>
    </dgm:pt>
    <dgm:pt modelId="{804C4403-5CEC-4D22-B5D6-2B058C067DF1}" type="parTrans" cxnId="{340CA845-9CCD-4CC2-8A23-BFCFDF5A2914}">
      <dgm:prSet/>
      <dgm:spPr/>
      <dgm:t>
        <a:bodyPr/>
        <a:lstStyle/>
        <a:p>
          <a:endParaRPr lang="ru-RU"/>
        </a:p>
      </dgm:t>
    </dgm:pt>
    <dgm:pt modelId="{A1653F70-EC78-46C4-AC34-60460155D83E}" type="sibTrans" cxnId="{340CA845-9CCD-4CC2-8A23-BFCFDF5A2914}">
      <dgm:prSet/>
      <dgm:spPr/>
      <dgm:t>
        <a:bodyPr/>
        <a:lstStyle/>
        <a:p>
          <a:endParaRPr lang="ru-RU"/>
        </a:p>
      </dgm:t>
    </dgm:pt>
    <dgm:pt modelId="{27DAAF19-6FD6-4329-8F56-593E509457FC}">
      <dgm:prSet phldrT="[Текст]"/>
      <dgm:spPr/>
      <dgm:t>
        <a:bodyPr/>
        <a:lstStyle/>
        <a:p>
          <a:endParaRPr lang="ru-RU" dirty="0"/>
        </a:p>
      </dgm:t>
    </dgm:pt>
    <dgm:pt modelId="{BE0A9B4D-19CB-4E47-9412-51375B16681C}" type="sibTrans" cxnId="{4B1F1E19-6F2E-41DA-9A65-FEA9A0D4A406}">
      <dgm:prSet/>
      <dgm:spPr/>
      <dgm:t>
        <a:bodyPr/>
        <a:lstStyle/>
        <a:p>
          <a:endParaRPr lang="ru-RU"/>
        </a:p>
      </dgm:t>
    </dgm:pt>
    <dgm:pt modelId="{592F2A64-D820-4322-B157-BC7743EE13BD}" type="parTrans" cxnId="{4B1F1E19-6F2E-41DA-9A65-FEA9A0D4A406}">
      <dgm:prSet/>
      <dgm:spPr/>
      <dgm:t>
        <a:bodyPr/>
        <a:lstStyle/>
        <a:p>
          <a:endParaRPr lang="ru-RU"/>
        </a:p>
      </dgm:t>
    </dgm:pt>
    <dgm:pt modelId="{1C042487-A1FC-470C-9E71-F62889ABC21E}">
      <dgm:prSet phldrT="[Текст]"/>
      <dgm:spPr>
        <a:solidFill>
          <a:schemeClr val="accent5">
            <a:lumMod val="60000"/>
            <a:lumOff val="40000"/>
            <a:alpha val="50000"/>
          </a:schemeClr>
        </a:solidFill>
      </dgm:spPr>
      <dgm:t>
        <a:bodyPr/>
        <a:lstStyle/>
        <a:p>
          <a:endParaRPr lang="ru-RU" dirty="0"/>
        </a:p>
      </dgm:t>
    </dgm:pt>
    <dgm:pt modelId="{4C701B04-EDD3-40CF-9CBE-8A8F2994561C}" type="sibTrans" cxnId="{3D4C8F6A-43FC-43EF-9E21-34FE6D9B963E}">
      <dgm:prSet/>
      <dgm:spPr/>
      <dgm:t>
        <a:bodyPr/>
        <a:lstStyle/>
        <a:p>
          <a:endParaRPr lang="ru-RU"/>
        </a:p>
      </dgm:t>
    </dgm:pt>
    <dgm:pt modelId="{865184AF-89A3-4F1A-A78B-F747FCDBD46B}" type="parTrans" cxnId="{3D4C8F6A-43FC-43EF-9E21-34FE6D9B963E}">
      <dgm:prSet/>
      <dgm:spPr/>
      <dgm:t>
        <a:bodyPr/>
        <a:lstStyle/>
        <a:p>
          <a:endParaRPr lang="ru-RU"/>
        </a:p>
      </dgm:t>
    </dgm:pt>
    <dgm:pt modelId="{82637F3F-7F6B-476A-8F63-6A0DBB792801}" type="pres">
      <dgm:prSet presAssocID="{6FCF5EAE-D9E7-4CD8-B459-D4F012BCCD7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ACD93AE-9F53-4B4F-8538-08BFD36865A1}" type="pres">
      <dgm:prSet presAssocID="{6FCF5EAE-D9E7-4CD8-B459-D4F012BCCD78}" presName="Name1" presStyleCnt="0"/>
      <dgm:spPr/>
    </dgm:pt>
    <dgm:pt modelId="{4EF7A11D-BF90-4914-A842-A5307327DF19}" type="pres">
      <dgm:prSet presAssocID="{6FCF5EAE-D9E7-4CD8-B459-D4F012BCCD78}" presName="cycle" presStyleCnt="0"/>
      <dgm:spPr/>
    </dgm:pt>
    <dgm:pt modelId="{8E1E3FC2-2AE2-4478-AFF0-0B6CCDA9D889}" type="pres">
      <dgm:prSet presAssocID="{6FCF5EAE-D9E7-4CD8-B459-D4F012BCCD78}" presName="srcNode" presStyleLbl="node1" presStyleIdx="0" presStyleCnt="7"/>
      <dgm:spPr/>
    </dgm:pt>
    <dgm:pt modelId="{4FDF299B-DE13-4B5C-BD1E-D68907740A5D}" type="pres">
      <dgm:prSet presAssocID="{6FCF5EAE-D9E7-4CD8-B459-D4F012BCCD78}" presName="conn" presStyleLbl="parChTrans1D2" presStyleIdx="0" presStyleCnt="1"/>
      <dgm:spPr/>
      <dgm:t>
        <a:bodyPr/>
        <a:lstStyle/>
        <a:p>
          <a:endParaRPr lang="ru-RU"/>
        </a:p>
      </dgm:t>
    </dgm:pt>
    <dgm:pt modelId="{A93C5D9C-A670-49A1-AD8C-2B59E4A37BEE}" type="pres">
      <dgm:prSet presAssocID="{6FCF5EAE-D9E7-4CD8-B459-D4F012BCCD78}" presName="extraNode" presStyleLbl="node1" presStyleIdx="0" presStyleCnt="7"/>
      <dgm:spPr/>
    </dgm:pt>
    <dgm:pt modelId="{2B6EC46A-EA09-433F-A346-C14859DF8449}" type="pres">
      <dgm:prSet presAssocID="{6FCF5EAE-D9E7-4CD8-B459-D4F012BCCD78}" presName="dstNode" presStyleLbl="node1" presStyleIdx="0" presStyleCnt="7"/>
      <dgm:spPr/>
    </dgm:pt>
    <dgm:pt modelId="{38E2F8E4-0AB3-4D23-9FF9-5AB7793E792B}" type="pres">
      <dgm:prSet presAssocID="{1B4624BB-EB06-47AF-8622-B6F0E949AD6C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157934-87EB-490B-834F-A6D991F5E3E7}" type="pres">
      <dgm:prSet presAssocID="{1B4624BB-EB06-47AF-8622-B6F0E949AD6C}" presName="accent_1" presStyleCnt="0"/>
      <dgm:spPr/>
    </dgm:pt>
    <dgm:pt modelId="{E76137C5-45F1-4870-A1C5-DBD261BB1CF5}" type="pres">
      <dgm:prSet presAssocID="{1B4624BB-EB06-47AF-8622-B6F0E949AD6C}" presName="accentRepeatNode" presStyleLbl="solidFgAcc1" presStyleIdx="0" presStyleCnt="7" custScaleX="183940" custScaleY="183940" custLinFactNeighborX="-61576" custLinFactNeighborY="-3468"/>
      <dgm:spPr/>
    </dgm:pt>
    <dgm:pt modelId="{15BB168D-2065-4812-85BE-7593640FD170}" type="pres">
      <dgm:prSet presAssocID="{86C0C77E-C592-4945-983C-0AA668C177C4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E464D6-C007-45DE-A3B2-7E1E53D63973}" type="pres">
      <dgm:prSet presAssocID="{86C0C77E-C592-4945-983C-0AA668C177C4}" presName="accent_2" presStyleCnt="0"/>
      <dgm:spPr/>
    </dgm:pt>
    <dgm:pt modelId="{8F705EA7-30A0-488D-B68B-E6E7EF0D1C6C}" type="pres">
      <dgm:prSet presAssocID="{86C0C77E-C592-4945-983C-0AA668C177C4}" presName="accentRepeatNode" presStyleLbl="solidFgAcc1" presStyleIdx="1" presStyleCnt="7" custScaleX="183940" custScaleY="183940"/>
      <dgm:spPr/>
    </dgm:pt>
    <dgm:pt modelId="{860E4EC1-108D-422E-8F5F-1195700EF526}" type="pres">
      <dgm:prSet presAssocID="{27DAAF19-6FD6-4329-8F56-593E509457F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AFB7EC-EC35-4C14-B333-0ACDA548038B}" type="pres">
      <dgm:prSet presAssocID="{27DAAF19-6FD6-4329-8F56-593E509457FC}" presName="accent_3" presStyleCnt="0"/>
      <dgm:spPr/>
    </dgm:pt>
    <dgm:pt modelId="{BE3F5925-7C57-43D9-9FBE-F8B5C7D67D53}" type="pres">
      <dgm:prSet presAssocID="{27DAAF19-6FD6-4329-8F56-593E509457FC}" presName="accentRepeatNode" presStyleLbl="solidFgAcc1" presStyleIdx="2" presStyleCnt="7" custScaleX="183940" custScaleY="183940"/>
      <dgm:spPr/>
    </dgm:pt>
    <dgm:pt modelId="{50AA6CAD-E0D9-49E9-BF18-B9DFABA708B1}" type="pres">
      <dgm:prSet presAssocID="{CBC1AA7C-0B17-402E-A1AF-A7A28BB26C3E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86B236-76AC-4B62-90CB-889E0FB0D5A5}" type="pres">
      <dgm:prSet presAssocID="{CBC1AA7C-0B17-402E-A1AF-A7A28BB26C3E}" presName="accent_4" presStyleCnt="0"/>
      <dgm:spPr/>
    </dgm:pt>
    <dgm:pt modelId="{C7E6A005-2AE6-4E9B-BF98-708C39281B43}" type="pres">
      <dgm:prSet presAssocID="{CBC1AA7C-0B17-402E-A1AF-A7A28BB26C3E}" presName="accentRepeatNode" presStyleLbl="solidFgAcc1" presStyleIdx="3" presStyleCnt="7" custScaleX="183940" custScaleY="183940"/>
      <dgm:spPr/>
    </dgm:pt>
    <dgm:pt modelId="{AAA99A4B-5B6E-4A99-8950-E550003CA9CD}" type="pres">
      <dgm:prSet presAssocID="{538892AF-100F-4F09-B81E-C36DE1E12D39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47ED3-1BD0-48BA-A211-3F7BF608D81A}" type="pres">
      <dgm:prSet presAssocID="{538892AF-100F-4F09-B81E-C36DE1E12D39}" presName="accent_5" presStyleCnt="0"/>
      <dgm:spPr/>
    </dgm:pt>
    <dgm:pt modelId="{EF500B1C-1F17-4038-BDEC-BF3DC3ED99D7}" type="pres">
      <dgm:prSet presAssocID="{538892AF-100F-4F09-B81E-C36DE1E12D39}" presName="accentRepeatNode" presStyleLbl="solidFgAcc1" presStyleIdx="4" presStyleCnt="7" custScaleX="183940" custScaleY="183940"/>
      <dgm:spPr/>
    </dgm:pt>
    <dgm:pt modelId="{76297845-6C7A-4817-AAC6-0162E98A5136}" type="pres">
      <dgm:prSet presAssocID="{E2A6D135-7C4F-4D34-991F-875218961913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91516-7A1D-4D48-935A-FDC125378EBB}" type="pres">
      <dgm:prSet presAssocID="{E2A6D135-7C4F-4D34-991F-875218961913}" presName="accent_6" presStyleCnt="0"/>
      <dgm:spPr/>
    </dgm:pt>
    <dgm:pt modelId="{81102316-FF31-4E67-AFE9-07487F4E2D5F}" type="pres">
      <dgm:prSet presAssocID="{E2A6D135-7C4F-4D34-991F-875218961913}" presName="accentRepeatNode" presStyleLbl="solidFgAcc1" presStyleIdx="5" presStyleCnt="7" custScaleX="183940" custScaleY="183940"/>
      <dgm:spPr/>
    </dgm:pt>
    <dgm:pt modelId="{B82CEDEA-B0F9-4F90-8F96-3180AD11CD1C}" type="pres">
      <dgm:prSet presAssocID="{1C042487-A1FC-470C-9E71-F62889ABC21E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6F4DF2-82B6-4B77-8BA2-E6DDF8E0A294}" type="pres">
      <dgm:prSet presAssocID="{1C042487-A1FC-470C-9E71-F62889ABC21E}" presName="accent_7" presStyleCnt="0"/>
      <dgm:spPr/>
    </dgm:pt>
    <dgm:pt modelId="{05BE80C5-DF53-46EC-A5BC-4270E2DD9A6F}" type="pres">
      <dgm:prSet presAssocID="{1C042487-A1FC-470C-9E71-F62889ABC21E}" presName="accentRepeatNode" presStyleLbl="solidFgAcc1" presStyleIdx="6" presStyleCnt="7" custScaleX="183940" custScaleY="183940"/>
      <dgm:spPr/>
    </dgm:pt>
  </dgm:ptLst>
  <dgm:cxnLst>
    <dgm:cxn modelId="{FC998058-8FF7-485F-86CC-A5524AFB6EC9}" type="presOf" srcId="{CBC1AA7C-0B17-402E-A1AF-A7A28BB26C3E}" destId="{50AA6CAD-E0D9-49E9-BF18-B9DFABA708B1}" srcOrd="0" destOrd="0" presId="urn:microsoft.com/office/officeart/2008/layout/VerticalCurvedList"/>
    <dgm:cxn modelId="{4B1F1E19-6F2E-41DA-9A65-FEA9A0D4A406}" srcId="{6FCF5EAE-D9E7-4CD8-B459-D4F012BCCD78}" destId="{27DAAF19-6FD6-4329-8F56-593E509457FC}" srcOrd="2" destOrd="0" parTransId="{592F2A64-D820-4322-B157-BC7743EE13BD}" sibTransId="{BE0A9B4D-19CB-4E47-9412-51375B16681C}"/>
    <dgm:cxn modelId="{3D4C8F6A-43FC-43EF-9E21-34FE6D9B963E}" srcId="{6FCF5EAE-D9E7-4CD8-B459-D4F012BCCD78}" destId="{1C042487-A1FC-470C-9E71-F62889ABC21E}" srcOrd="6" destOrd="0" parTransId="{865184AF-89A3-4F1A-A78B-F747FCDBD46B}" sibTransId="{4C701B04-EDD3-40CF-9CBE-8A8F2994561C}"/>
    <dgm:cxn modelId="{02427313-430A-4E33-9D3C-B0CD24A2DED0}" type="presOf" srcId="{538892AF-100F-4F09-B81E-C36DE1E12D39}" destId="{AAA99A4B-5B6E-4A99-8950-E550003CA9CD}" srcOrd="0" destOrd="0" presId="urn:microsoft.com/office/officeart/2008/layout/VerticalCurvedList"/>
    <dgm:cxn modelId="{35FFB19B-A925-44D9-9AF1-156A039E3C03}" srcId="{6FCF5EAE-D9E7-4CD8-B459-D4F012BCCD78}" destId="{86C0C77E-C592-4945-983C-0AA668C177C4}" srcOrd="1" destOrd="0" parTransId="{35758B88-BC73-415B-8B21-E7163B29CC82}" sibTransId="{031831CC-EA6E-4845-8479-73C91C68670E}"/>
    <dgm:cxn modelId="{7A74FD30-2023-4BD5-9269-DCFE1A2C2887}" type="presOf" srcId="{86C0C77E-C592-4945-983C-0AA668C177C4}" destId="{15BB168D-2065-4812-85BE-7593640FD170}" srcOrd="0" destOrd="0" presId="urn:microsoft.com/office/officeart/2008/layout/VerticalCurvedList"/>
    <dgm:cxn modelId="{2A3E6B36-8AE9-46CF-8BF3-B90935798A46}" type="presOf" srcId="{1B4624BB-EB06-47AF-8622-B6F0E949AD6C}" destId="{38E2F8E4-0AB3-4D23-9FF9-5AB7793E792B}" srcOrd="0" destOrd="0" presId="urn:microsoft.com/office/officeart/2008/layout/VerticalCurvedList"/>
    <dgm:cxn modelId="{4CC01C61-70D2-49FB-8DE0-F83267096884}" type="presOf" srcId="{6FCF5EAE-D9E7-4CD8-B459-D4F012BCCD78}" destId="{82637F3F-7F6B-476A-8F63-6A0DBB792801}" srcOrd="0" destOrd="0" presId="urn:microsoft.com/office/officeart/2008/layout/VerticalCurvedList"/>
    <dgm:cxn modelId="{CB4EF813-3184-4C64-A86F-122A26F50425}" srcId="{6FCF5EAE-D9E7-4CD8-B459-D4F012BCCD78}" destId="{1B4624BB-EB06-47AF-8622-B6F0E949AD6C}" srcOrd="0" destOrd="0" parTransId="{0CEE7895-9731-4BB1-88D9-D72491277025}" sibTransId="{B0A35A58-CBAA-4CA2-A3FA-97C6F3AD90C6}"/>
    <dgm:cxn modelId="{340CA845-9CCD-4CC2-8A23-BFCFDF5A2914}" srcId="{6FCF5EAE-D9E7-4CD8-B459-D4F012BCCD78}" destId="{E2A6D135-7C4F-4D34-991F-875218961913}" srcOrd="5" destOrd="0" parTransId="{804C4403-5CEC-4D22-B5D6-2B058C067DF1}" sibTransId="{A1653F70-EC78-46C4-AC34-60460155D83E}"/>
    <dgm:cxn modelId="{A58A1138-B91C-4305-960A-6A0B8CE4DCC2}" type="presOf" srcId="{1C042487-A1FC-470C-9E71-F62889ABC21E}" destId="{B82CEDEA-B0F9-4F90-8F96-3180AD11CD1C}" srcOrd="0" destOrd="0" presId="urn:microsoft.com/office/officeart/2008/layout/VerticalCurvedList"/>
    <dgm:cxn modelId="{ECFA1D01-8189-40B1-B33E-407AA24A7B51}" type="presOf" srcId="{E2A6D135-7C4F-4D34-991F-875218961913}" destId="{76297845-6C7A-4817-AAC6-0162E98A5136}" srcOrd="0" destOrd="0" presId="urn:microsoft.com/office/officeart/2008/layout/VerticalCurvedList"/>
    <dgm:cxn modelId="{5F3EB66A-5FD1-49D9-8E72-2DA44863D654}" type="presOf" srcId="{27DAAF19-6FD6-4329-8F56-593E509457FC}" destId="{860E4EC1-108D-422E-8F5F-1195700EF526}" srcOrd="0" destOrd="0" presId="urn:microsoft.com/office/officeart/2008/layout/VerticalCurvedList"/>
    <dgm:cxn modelId="{8083357F-D0A8-4062-B705-472AC69ED4AA}" type="presOf" srcId="{B0A35A58-CBAA-4CA2-A3FA-97C6F3AD90C6}" destId="{4FDF299B-DE13-4B5C-BD1E-D68907740A5D}" srcOrd="0" destOrd="0" presId="urn:microsoft.com/office/officeart/2008/layout/VerticalCurvedList"/>
    <dgm:cxn modelId="{FFB1C9AF-652A-4CFA-AC0C-8D47C97E340E}" srcId="{6FCF5EAE-D9E7-4CD8-B459-D4F012BCCD78}" destId="{538892AF-100F-4F09-B81E-C36DE1E12D39}" srcOrd="4" destOrd="0" parTransId="{8F8E575D-79D1-40E5-86B6-E64C035A5891}" sibTransId="{5FB10888-C9CB-49BB-BC8C-CBD635569752}"/>
    <dgm:cxn modelId="{5C10996A-FB27-4800-B81E-78E0427E9BDE}" srcId="{6FCF5EAE-D9E7-4CD8-B459-D4F012BCCD78}" destId="{CBC1AA7C-0B17-402E-A1AF-A7A28BB26C3E}" srcOrd="3" destOrd="0" parTransId="{FC999BF1-2D80-4AB0-9692-E3A3025EE19C}" sibTransId="{D41CFD4E-42A1-45FA-9F0F-9F9D5E9BA836}"/>
    <dgm:cxn modelId="{DA1DEC33-049B-44DD-995D-0E389AFB31AB}" type="presParOf" srcId="{82637F3F-7F6B-476A-8F63-6A0DBB792801}" destId="{BACD93AE-9F53-4B4F-8538-08BFD36865A1}" srcOrd="0" destOrd="0" presId="urn:microsoft.com/office/officeart/2008/layout/VerticalCurvedList"/>
    <dgm:cxn modelId="{9872D28A-17F5-4E57-9B77-B75C145C24A4}" type="presParOf" srcId="{BACD93AE-9F53-4B4F-8538-08BFD36865A1}" destId="{4EF7A11D-BF90-4914-A842-A5307327DF19}" srcOrd="0" destOrd="0" presId="urn:microsoft.com/office/officeart/2008/layout/VerticalCurvedList"/>
    <dgm:cxn modelId="{4A0F7C0F-3829-463D-BEA7-86AE02D213BC}" type="presParOf" srcId="{4EF7A11D-BF90-4914-A842-A5307327DF19}" destId="{8E1E3FC2-2AE2-4478-AFF0-0B6CCDA9D889}" srcOrd="0" destOrd="0" presId="urn:microsoft.com/office/officeart/2008/layout/VerticalCurvedList"/>
    <dgm:cxn modelId="{1414E931-9E42-42B5-AB05-6BA8124DCA25}" type="presParOf" srcId="{4EF7A11D-BF90-4914-A842-A5307327DF19}" destId="{4FDF299B-DE13-4B5C-BD1E-D68907740A5D}" srcOrd="1" destOrd="0" presId="urn:microsoft.com/office/officeart/2008/layout/VerticalCurvedList"/>
    <dgm:cxn modelId="{5C99A1EC-434F-481D-A188-D4A0CC5BB377}" type="presParOf" srcId="{4EF7A11D-BF90-4914-A842-A5307327DF19}" destId="{A93C5D9C-A670-49A1-AD8C-2B59E4A37BEE}" srcOrd="2" destOrd="0" presId="urn:microsoft.com/office/officeart/2008/layout/VerticalCurvedList"/>
    <dgm:cxn modelId="{8FF5A976-E1B9-41DC-B842-A559BEAD8F61}" type="presParOf" srcId="{4EF7A11D-BF90-4914-A842-A5307327DF19}" destId="{2B6EC46A-EA09-433F-A346-C14859DF8449}" srcOrd="3" destOrd="0" presId="urn:microsoft.com/office/officeart/2008/layout/VerticalCurvedList"/>
    <dgm:cxn modelId="{94F87EFF-0495-4DFB-B648-F000EC21AF76}" type="presParOf" srcId="{BACD93AE-9F53-4B4F-8538-08BFD36865A1}" destId="{38E2F8E4-0AB3-4D23-9FF9-5AB7793E792B}" srcOrd="1" destOrd="0" presId="urn:microsoft.com/office/officeart/2008/layout/VerticalCurvedList"/>
    <dgm:cxn modelId="{8C9AE086-B85F-4228-A827-FFAE224C9063}" type="presParOf" srcId="{BACD93AE-9F53-4B4F-8538-08BFD36865A1}" destId="{BB157934-87EB-490B-834F-A6D991F5E3E7}" srcOrd="2" destOrd="0" presId="urn:microsoft.com/office/officeart/2008/layout/VerticalCurvedList"/>
    <dgm:cxn modelId="{38257A53-AFBB-43C7-89F5-736E6528C24B}" type="presParOf" srcId="{BB157934-87EB-490B-834F-A6D991F5E3E7}" destId="{E76137C5-45F1-4870-A1C5-DBD261BB1CF5}" srcOrd="0" destOrd="0" presId="urn:microsoft.com/office/officeart/2008/layout/VerticalCurvedList"/>
    <dgm:cxn modelId="{D0B1CA2F-2279-41BF-8BA7-F03CFC3CE2E6}" type="presParOf" srcId="{BACD93AE-9F53-4B4F-8538-08BFD36865A1}" destId="{15BB168D-2065-4812-85BE-7593640FD170}" srcOrd="3" destOrd="0" presId="urn:microsoft.com/office/officeart/2008/layout/VerticalCurvedList"/>
    <dgm:cxn modelId="{36BF358F-1395-45F5-9DED-A4B421A0A8D1}" type="presParOf" srcId="{BACD93AE-9F53-4B4F-8538-08BFD36865A1}" destId="{21E464D6-C007-45DE-A3B2-7E1E53D63973}" srcOrd="4" destOrd="0" presId="urn:microsoft.com/office/officeart/2008/layout/VerticalCurvedList"/>
    <dgm:cxn modelId="{948F864F-D53C-42D6-8412-DE979548C341}" type="presParOf" srcId="{21E464D6-C007-45DE-A3B2-7E1E53D63973}" destId="{8F705EA7-30A0-488D-B68B-E6E7EF0D1C6C}" srcOrd="0" destOrd="0" presId="urn:microsoft.com/office/officeart/2008/layout/VerticalCurvedList"/>
    <dgm:cxn modelId="{E600C0BD-ADE0-410C-BE75-76A74C47DFC6}" type="presParOf" srcId="{BACD93AE-9F53-4B4F-8538-08BFD36865A1}" destId="{860E4EC1-108D-422E-8F5F-1195700EF526}" srcOrd="5" destOrd="0" presId="urn:microsoft.com/office/officeart/2008/layout/VerticalCurvedList"/>
    <dgm:cxn modelId="{75E4A130-8BEA-406F-B8AA-5DCC5F343208}" type="presParOf" srcId="{BACD93AE-9F53-4B4F-8538-08BFD36865A1}" destId="{E8AFB7EC-EC35-4C14-B333-0ACDA548038B}" srcOrd="6" destOrd="0" presId="urn:microsoft.com/office/officeart/2008/layout/VerticalCurvedList"/>
    <dgm:cxn modelId="{F4851DD5-9EA9-460F-B04E-55EEE920707E}" type="presParOf" srcId="{E8AFB7EC-EC35-4C14-B333-0ACDA548038B}" destId="{BE3F5925-7C57-43D9-9FBE-F8B5C7D67D53}" srcOrd="0" destOrd="0" presId="urn:microsoft.com/office/officeart/2008/layout/VerticalCurvedList"/>
    <dgm:cxn modelId="{A539B336-60ED-410F-AE38-05ED5C08EE9D}" type="presParOf" srcId="{BACD93AE-9F53-4B4F-8538-08BFD36865A1}" destId="{50AA6CAD-E0D9-49E9-BF18-B9DFABA708B1}" srcOrd="7" destOrd="0" presId="urn:microsoft.com/office/officeart/2008/layout/VerticalCurvedList"/>
    <dgm:cxn modelId="{1BDEDDF7-9CA7-4CA7-BE9E-43E3476D3ADD}" type="presParOf" srcId="{BACD93AE-9F53-4B4F-8538-08BFD36865A1}" destId="{7B86B236-76AC-4B62-90CB-889E0FB0D5A5}" srcOrd="8" destOrd="0" presId="urn:microsoft.com/office/officeart/2008/layout/VerticalCurvedList"/>
    <dgm:cxn modelId="{8AEF31B3-41ED-4445-AF52-A886A8AA26EE}" type="presParOf" srcId="{7B86B236-76AC-4B62-90CB-889E0FB0D5A5}" destId="{C7E6A005-2AE6-4E9B-BF98-708C39281B43}" srcOrd="0" destOrd="0" presId="urn:microsoft.com/office/officeart/2008/layout/VerticalCurvedList"/>
    <dgm:cxn modelId="{54B0003C-D913-4A7A-B9B1-EEC32B9F1F16}" type="presParOf" srcId="{BACD93AE-9F53-4B4F-8538-08BFD36865A1}" destId="{AAA99A4B-5B6E-4A99-8950-E550003CA9CD}" srcOrd="9" destOrd="0" presId="urn:microsoft.com/office/officeart/2008/layout/VerticalCurvedList"/>
    <dgm:cxn modelId="{642D31C9-A46B-4529-93FE-3A45C7A133CD}" type="presParOf" srcId="{BACD93AE-9F53-4B4F-8538-08BFD36865A1}" destId="{7C947ED3-1BD0-48BA-A211-3F7BF608D81A}" srcOrd="10" destOrd="0" presId="urn:microsoft.com/office/officeart/2008/layout/VerticalCurvedList"/>
    <dgm:cxn modelId="{1DF73871-5DBF-4F2A-945B-E5A8E7529C63}" type="presParOf" srcId="{7C947ED3-1BD0-48BA-A211-3F7BF608D81A}" destId="{EF500B1C-1F17-4038-BDEC-BF3DC3ED99D7}" srcOrd="0" destOrd="0" presId="urn:microsoft.com/office/officeart/2008/layout/VerticalCurvedList"/>
    <dgm:cxn modelId="{9305CAB4-17DA-4B37-B6D0-24B8822BF847}" type="presParOf" srcId="{BACD93AE-9F53-4B4F-8538-08BFD36865A1}" destId="{76297845-6C7A-4817-AAC6-0162E98A5136}" srcOrd="11" destOrd="0" presId="urn:microsoft.com/office/officeart/2008/layout/VerticalCurvedList"/>
    <dgm:cxn modelId="{1B14679E-7403-4479-95DB-02CB2D02CD34}" type="presParOf" srcId="{BACD93AE-9F53-4B4F-8538-08BFD36865A1}" destId="{AD491516-7A1D-4D48-935A-FDC125378EBB}" srcOrd="12" destOrd="0" presId="urn:microsoft.com/office/officeart/2008/layout/VerticalCurvedList"/>
    <dgm:cxn modelId="{761B4E7A-3FE5-4EB4-B6FC-6145F44012EF}" type="presParOf" srcId="{AD491516-7A1D-4D48-935A-FDC125378EBB}" destId="{81102316-FF31-4E67-AFE9-07487F4E2D5F}" srcOrd="0" destOrd="0" presId="urn:microsoft.com/office/officeart/2008/layout/VerticalCurvedList"/>
    <dgm:cxn modelId="{5D66C835-DEAA-46C7-A38B-2EEE80E8FFF4}" type="presParOf" srcId="{BACD93AE-9F53-4B4F-8538-08BFD36865A1}" destId="{B82CEDEA-B0F9-4F90-8F96-3180AD11CD1C}" srcOrd="13" destOrd="0" presId="urn:microsoft.com/office/officeart/2008/layout/VerticalCurvedList"/>
    <dgm:cxn modelId="{47EF21BF-CE9A-4363-BCFC-7775A9A36C0E}" type="presParOf" srcId="{BACD93AE-9F53-4B4F-8538-08BFD36865A1}" destId="{3E6F4DF2-82B6-4B77-8BA2-E6DDF8E0A294}" srcOrd="14" destOrd="0" presId="urn:microsoft.com/office/officeart/2008/layout/VerticalCurvedList"/>
    <dgm:cxn modelId="{DC7556A0-C50A-4140-AFA1-EC5901085410}" type="presParOf" srcId="{3E6F4DF2-82B6-4B77-8BA2-E6DDF8E0A294}" destId="{05BE80C5-DF53-46EC-A5BC-4270E2DD9A6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E5736-FBAC-4F35-92A4-1250ABFBE24D}">
      <dsp:nvSpPr>
        <dsp:cNvPr id="0" name=""/>
        <dsp:cNvSpPr/>
      </dsp:nvSpPr>
      <dsp:spPr>
        <a:xfrm>
          <a:off x="5427" y="0"/>
          <a:ext cx="9521354" cy="6109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следующие нормативно-правовые акты</a:t>
          </a:r>
          <a:endParaRPr lang="ru-RU" sz="2700" b="1" kern="1200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</dsp:txBody>
      <dsp:txXfrm>
        <a:off x="23322" y="17895"/>
        <a:ext cx="9485564" cy="575174"/>
      </dsp:txXfrm>
    </dsp:sp>
    <dsp:sp modelId="{FD9DF41D-3398-4C57-98C3-33B6EE37311F}">
      <dsp:nvSpPr>
        <dsp:cNvPr id="0" name=""/>
        <dsp:cNvSpPr/>
      </dsp:nvSpPr>
      <dsp:spPr>
        <a:xfrm>
          <a:off x="3618" y="1117766"/>
          <a:ext cx="3326632" cy="1454305"/>
        </a:xfrm>
        <a:prstGeom prst="roundRect">
          <a:avLst>
            <a:gd name="adj" fmla="val 10000"/>
          </a:avLst>
        </a:prstGeom>
        <a:solidFill>
          <a:srgbClr val="92D05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1 Федеральный закон;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2 постановления </a:t>
          </a:r>
          <a:r>
            <a:rPr lang="ru-RU" sz="1600" b="0" kern="120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Правительства Российской </a:t>
          </a:r>
          <a:r>
            <a:rPr lang="ru-RU" sz="1600" b="0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Федерации;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1 распоряжение </a:t>
          </a:r>
          <a:r>
            <a:rPr lang="ru-RU" sz="1600" b="0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Правительства Российской Федерации</a:t>
          </a:r>
        </a:p>
      </dsp:txBody>
      <dsp:txXfrm>
        <a:off x="46213" y="1160361"/>
        <a:ext cx="3241442" cy="1369115"/>
      </dsp:txXfrm>
    </dsp:sp>
    <dsp:sp modelId="{76B6C66A-B2A8-4F3D-B427-8E400391EE71}">
      <dsp:nvSpPr>
        <dsp:cNvPr id="0" name=""/>
        <dsp:cNvSpPr/>
      </dsp:nvSpPr>
      <dsp:spPr>
        <a:xfrm>
          <a:off x="3609688" y="1117766"/>
          <a:ext cx="2309215" cy="1454305"/>
        </a:xfrm>
        <a:prstGeom prst="roundRect">
          <a:avLst>
            <a:gd name="adj" fmla="val 10000"/>
          </a:avLst>
        </a:prstGeom>
        <a:solidFill>
          <a:srgbClr val="92D050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64 приказа </a:t>
          </a:r>
          <a:endParaRPr lang="ru-RU" sz="1700" b="1" kern="1200" dirty="0">
            <a:solidFill>
              <a:schemeClr val="tx1"/>
            </a:solidFill>
            <a:effectLst/>
            <a:latin typeface="Cambria" panose="02040503050406030204" pitchFamily="18" charset="0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МЧС России</a:t>
          </a:r>
        </a:p>
      </dsp:txBody>
      <dsp:txXfrm>
        <a:off x="3652283" y="1160361"/>
        <a:ext cx="2224025" cy="1369115"/>
      </dsp:txXfrm>
    </dsp:sp>
    <dsp:sp modelId="{14F7D394-70AF-401E-AB42-783B85D27044}">
      <dsp:nvSpPr>
        <dsp:cNvPr id="0" name=""/>
        <dsp:cNvSpPr/>
      </dsp:nvSpPr>
      <dsp:spPr>
        <a:xfrm>
          <a:off x="6198340" y="1117766"/>
          <a:ext cx="3326632" cy="1454305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из них </a:t>
          </a:r>
          <a:r>
            <a:rPr lang="ru-RU" sz="1700" b="1" kern="1200" dirty="0" smtClean="0">
              <a:solidFill>
                <a:schemeClr val="tx1"/>
              </a:solidFill>
              <a:effectLst/>
              <a:latin typeface="Cambria" panose="02040503050406030204" pitchFamily="18" charset="0"/>
            </a:rPr>
            <a:t>16 </a:t>
          </a:r>
          <a:r>
            <a:rPr lang="ru-RU" sz="1700" b="1" kern="120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приказов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kern="120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МЧС России </a:t>
          </a:r>
          <a:r>
            <a:rPr lang="ru-RU" sz="1700" b="1" kern="120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зарегистрированы Министерством юстиции </a:t>
          </a:r>
          <a:r>
            <a:rPr lang="ru-RU" sz="1700" b="0" kern="1200" dirty="0">
              <a:solidFill>
                <a:schemeClr val="tx1"/>
              </a:solidFill>
              <a:effectLst/>
              <a:latin typeface="Cambria" panose="02040503050406030204" pitchFamily="18" charset="0"/>
            </a:rPr>
            <a:t>Российской Федерации</a:t>
          </a:r>
        </a:p>
      </dsp:txBody>
      <dsp:txXfrm>
        <a:off x="6240935" y="1160361"/>
        <a:ext cx="3241442" cy="13691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22C2B-664C-4652-92E8-CD9524E63C00}">
      <dsp:nvSpPr>
        <dsp:cNvPr id="0" name=""/>
        <dsp:cNvSpPr/>
      </dsp:nvSpPr>
      <dsp:spPr>
        <a:xfrm>
          <a:off x="0" y="0"/>
          <a:ext cx="9403896" cy="1681135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>
              <a:solidFill>
                <a:schemeClr val="tx1"/>
              </a:solidFill>
              <a:latin typeface="Cambria" panose="02040503050406030204" pitchFamily="18" charset="0"/>
            </a:rPr>
            <a:t>«Разработка учебно-методических комплексов для повышения квалификации медицинского персонала МЧС России с применением электронного обучения и дистанционных образовательных технологий»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chemeClr val="tx1"/>
              </a:solidFill>
              <a:latin typeface="Cambria" panose="02040503050406030204" pitchFamily="18" charset="0"/>
            </a:rPr>
            <a:t>Заказчик</a:t>
          </a:r>
          <a:r>
            <a:rPr lang="ru-RU" sz="1400" kern="12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kern="1200" dirty="0">
              <a:solidFill>
                <a:srgbClr val="0000FF"/>
              </a:solidFill>
              <a:latin typeface="Cambria" panose="02040503050406030204" pitchFamily="18" charset="0"/>
            </a:rPr>
            <a:t>Управление медико-психологического обеспечения</a:t>
          </a:r>
          <a:endParaRPr lang="ru-RU" sz="1400" kern="1200" dirty="0">
            <a:latin typeface="Cambria" panose="02040503050406030204" pitchFamily="18" charset="0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chemeClr val="tx1"/>
              </a:solidFill>
              <a:latin typeface="Cambria" panose="02040503050406030204" pitchFamily="18" charset="0"/>
            </a:rPr>
            <a:t>Исполнитель</a:t>
          </a:r>
          <a:r>
            <a:rPr lang="ru-RU" sz="1400" kern="12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kern="1200" dirty="0">
              <a:solidFill>
                <a:srgbClr val="0000FF"/>
              </a:solidFill>
              <a:latin typeface="Cambria" panose="02040503050406030204" pitchFamily="18" charset="0"/>
            </a:rPr>
            <a:t>ФГБУ ВЦЭРМ им. А.М. Никифорова МЧС России</a:t>
          </a:r>
          <a:endParaRPr lang="ru-RU" sz="1400" kern="1200" dirty="0">
            <a:latin typeface="Cambria" panose="02040503050406030204" pitchFamily="18" charset="0"/>
          </a:endParaRPr>
        </a:p>
      </dsp:txBody>
      <dsp:txXfrm>
        <a:off x="2057672" y="0"/>
        <a:ext cx="7346224" cy="1681135"/>
      </dsp:txXfrm>
    </dsp:sp>
    <dsp:sp modelId="{D419ABE8-0CA6-4A55-8302-61AF87CEF652}">
      <dsp:nvSpPr>
        <dsp:cNvPr id="0" name=""/>
        <dsp:cNvSpPr/>
      </dsp:nvSpPr>
      <dsp:spPr>
        <a:xfrm>
          <a:off x="361547" y="132996"/>
          <a:ext cx="1511469" cy="141514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400757-2FA0-4988-9309-09CB92909DC3}">
      <dsp:nvSpPr>
        <dsp:cNvPr id="0" name=""/>
        <dsp:cNvSpPr/>
      </dsp:nvSpPr>
      <dsp:spPr>
        <a:xfrm>
          <a:off x="0" y="1867616"/>
          <a:ext cx="9403896" cy="1793445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>
              <a:solidFill>
                <a:schemeClr val="tx1"/>
              </a:solidFill>
              <a:latin typeface="Cambria" panose="02040503050406030204" pitchFamily="18" charset="0"/>
            </a:rPr>
            <a:t>«Медицинская эвакуация пострадавших в чрезвычайных ситуациях и тяжелобольных с проведением экстракорпоральной мембранной </a:t>
          </a:r>
          <a:r>
            <a:rPr lang="ru-RU" sz="1600" i="1" kern="1200" dirty="0" err="1">
              <a:solidFill>
                <a:schemeClr val="tx1"/>
              </a:solidFill>
              <a:latin typeface="Cambria" panose="02040503050406030204" pitchFamily="18" charset="0"/>
            </a:rPr>
            <a:t>оксигенации</a:t>
          </a:r>
          <a:r>
            <a:rPr lang="ru-RU" sz="1600" i="1" kern="1200" dirty="0">
              <a:solidFill>
                <a:schemeClr val="tx1"/>
              </a:solidFill>
              <a:latin typeface="Cambria" panose="02040503050406030204" pitchFamily="18" charset="0"/>
            </a:rPr>
            <a:t>»</a:t>
          </a:r>
          <a:endParaRPr lang="ru-RU" sz="1600" kern="1200" dirty="0">
            <a:latin typeface="Cambria" panose="02040503050406030204" pitchFamily="18" charset="0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chemeClr val="tx1"/>
              </a:solidFill>
              <a:latin typeface="Cambria" panose="02040503050406030204" pitchFamily="18" charset="0"/>
            </a:rPr>
            <a:t>Заказчик</a:t>
          </a:r>
          <a:r>
            <a:rPr lang="ru-RU" sz="1400" kern="12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kern="1200" dirty="0">
              <a:solidFill>
                <a:srgbClr val="0000FF"/>
              </a:solidFill>
              <a:latin typeface="Cambria" panose="02040503050406030204" pitchFamily="18" charset="0"/>
            </a:rPr>
            <a:t>Управление медико-психологического обеспечения</a:t>
          </a:r>
          <a:endParaRPr lang="ru-RU" sz="1400" kern="1200" dirty="0">
            <a:latin typeface="Cambria" panose="02040503050406030204" pitchFamily="18" charset="0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chemeClr val="tx1"/>
              </a:solidFill>
              <a:latin typeface="Cambria" panose="02040503050406030204" pitchFamily="18" charset="0"/>
            </a:rPr>
            <a:t>Исполнитель</a:t>
          </a:r>
          <a:r>
            <a:rPr lang="ru-RU" sz="1400" kern="12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kern="1200" dirty="0">
              <a:solidFill>
                <a:srgbClr val="0000FF"/>
              </a:solidFill>
              <a:latin typeface="Cambria" panose="02040503050406030204" pitchFamily="18" charset="0"/>
            </a:rPr>
            <a:t>ФГБУ ВЦЭРМ им. А.М. Никифорова МЧС России</a:t>
          </a:r>
          <a:endParaRPr lang="ru-RU" sz="1400" kern="1200" dirty="0">
            <a:latin typeface="Cambria" panose="02040503050406030204" pitchFamily="18" charset="0"/>
          </a:endParaRPr>
        </a:p>
      </dsp:txBody>
      <dsp:txXfrm>
        <a:off x="2057672" y="1867616"/>
        <a:ext cx="7346224" cy="1793445"/>
      </dsp:txXfrm>
    </dsp:sp>
    <dsp:sp modelId="{ED304B06-6A52-4EFB-BA65-A1515BA409E1}">
      <dsp:nvSpPr>
        <dsp:cNvPr id="0" name=""/>
        <dsp:cNvSpPr/>
      </dsp:nvSpPr>
      <dsp:spPr>
        <a:xfrm>
          <a:off x="361547" y="2047180"/>
          <a:ext cx="1511469" cy="1415142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77080C-4C98-444D-867B-9FD9139E9D14}">
      <dsp:nvSpPr>
        <dsp:cNvPr id="0" name=""/>
        <dsp:cNvSpPr/>
      </dsp:nvSpPr>
      <dsp:spPr>
        <a:xfrm>
          <a:off x="0" y="3830398"/>
          <a:ext cx="9403896" cy="1768927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>
              <a:solidFill>
                <a:schemeClr val="tx1"/>
              </a:solidFill>
              <a:latin typeface="Cambria" panose="02040503050406030204" pitchFamily="18" charset="0"/>
            </a:rPr>
            <a:t>«Комплексная оценка опорно-двигательной системы, заболеваемости, травматизма и оказания специализированной медицинской помощи по профилю «травматология-ортопедия» сотрудникам ФПС ГПС МЧС России»</a:t>
          </a:r>
          <a:endParaRPr lang="ru-RU" sz="1600" kern="1200" dirty="0">
            <a:latin typeface="Cambria" panose="02040503050406030204" pitchFamily="18" charset="0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chemeClr val="tx1"/>
              </a:solidFill>
              <a:latin typeface="Cambria" panose="02040503050406030204" pitchFamily="18" charset="0"/>
            </a:rPr>
            <a:t>Заказчик</a:t>
          </a:r>
          <a:r>
            <a:rPr lang="ru-RU" sz="1400" kern="12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kern="1200" dirty="0">
              <a:solidFill>
                <a:srgbClr val="0000FF"/>
              </a:solidFill>
              <a:latin typeface="Cambria" panose="02040503050406030204" pitchFamily="18" charset="0"/>
            </a:rPr>
            <a:t>Управление медико-психологического обеспечения</a:t>
          </a:r>
          <a:endParaRPr lang="ru-RU" sz="1400" kern="1200" dirty="0">
            <a:latin typeface="Cambria" panose="02040503050406030204" pitchFamily="18" charset="0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chemeClr val="tx1"/>
              </a:solidFill>
              <a:latin typeface="Cambria" panose="02040503050406030204" pitchFamily="18" charset="0"/>
            </a:rPr>
            <a:t>Исполнитель</a:t>
          </a:r>
          <a:r>
            <a:rPr lang="ru-RU" sz="1400" kern="12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kern="1200" dirty="0">
              <a:solidFill>
                <a:srgbClr val="0000FF"/>
              </a:solidFill>
              <a:latin typeface="Cambria" panose="02040503050406030204" pitchFamily="18" charset="0"/>
            </a:rPr>
            <a:t>ФГБУ ВЦЭРМ им. А.М. Никифорова МЧС России</a:t>
          </a:r>
          <a:endParaRPr lang="ru-RU" sz="1400" kern="1200" dirty="0">
            <a:latin typeface="Cambria" panose="02040503050406030204" pitchFamily="18" charset="0"/>
          </a:endParaRPr>
        </a:p>
      </dsp:txBody>
      <dsp:txXfrm>
        <a:off x="2057672" y="3830398"/>
        <a:ext cx="7346224" cy="1768927"/>
      </dsp:txXfrm>
    </dsp:sp>
    <dsp:sp modelId="{AD6168CA-984E-4C88-B1CF-490976682BB8}">
      <dsp:nvSpPr>
        <dsp:cNvPr id="0" name=""/>
        <dsp:cNvSpPr/>
      </dsp:nvSpPr>
      <dsp:spPr>
        <a:xfrm>
          <a:off x="361547" y="4005259"/>
          <a:ext cx="1511469" cy="1415142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22C2B-664C-4652-92E8-CD9524E63C00}">
      <dsp:nvSpPr>
        <dsp:cNvPr id="0" name=""/>
        <dsp:cNvSpPr/>
      </dsp:nvSpPr>
      <dsp:spPr>
        <a:xfrm>
          <a:off x="0" y="0"/>
          <a:ext cx="9403896" cy="1182676"/>
        </a:xfrm>
        <a:prstGeom prst="roundRect">
          <a:avLst>
            <a:gd name="adj" fmla="val 10000"/>
          </a:avLst>
        </a:prstGeom>
        <a:solidFill>
          <a:srgbClr val="A7AFD5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>
              <a:solidFill>
                <a:schemeClr val="tx1"/>
              </a:solidFill>
              <a:latin typeface="Cambria" panose="02040503050406030204" pitchFamily="18" charset="0"/>
            </a:rPr>
            <a:t>«Обоснование программы профилактики тромботических осложнений у отдельных категорий личного состава МЧС России с факторами риска сердечно-сосудистых заболеваний»</a:t>
          </a:r>
          <a:endParaRPr lang="ru-RU" sz="1600" i="1" kern="1200" dirty="0">
            <a:solidFill>
              <a:schemeClr val="tx1"/>
            </a:solidFill>
            <a:latin typeface="Cambria" panose="02040503050406030204" pitchFamily="18" charset="0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chemeClr val="tx1"/>
              </a:solidFill>
              <a:latin typeface="Cambria" panose="02040503050406030204" pitchFamily="18" charset="0"/>
            </a:rPr>
            <a:t>Заказчик</a:t>
          </a:r>
          <a:r>
            <a:rPr lang="ru-RU" sz="1400" kern="12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kern="1200" dirty="0">
              <a:solidFill>
                <a:srgbClr val="0000FF"/>
              </a:solidFill>
              <a:latin typeface="Cambria" panose="02040503050406030204" pitchFamily="18" charset="0"/>
            </a:rPr>
            <a:t>Управление медико-психологического обеспечения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chemeClr val="tx1"/>
              </a:solidFill>
              <a:latin typeface="Cambria" panose="02040503050406030204" pitchFamily="18" charset="0"/>
            </a:rPr>
            <a:t>Исполнитель</a:t>
          </a:r>
          <a:r>
            <a:rPr lang="ru-RU" sz="1400" kern="12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kern="1200" dirty="0">
              <a:solidFill>
                <a:srgbClr val="0000FF"/>
              </a:solidFill>
              <a:latin typeface="Cambria" panose="02040503050406030204" pitchFamily="18" charset="0"/>
            </a:rPr>
            <a:t>ФГБУ ВЦЭРМ им. А.М. Никифорова МЧС России</a:t>
          </a:r>
        </a:p>
      </dsp:txBody>
      <dsp:txXfrm>
        <a:off x="2005223" y="0"/>
        <a:ext cx="7398673" cy="1182676"/>
      </dsp:txXfrm>
    </dsp:sp>
    <dsp:sp modelId="{D419ABE8-0CA6-4A55-8302-61AF87CEF652}">
      <dsp:nvSpPr>
        <dsp:cNvPr id="0" name=""/>
        <dsp:cNvSpPr/>
      </dsp:nvSpPr>
      <dsp:spPr>
        <a:xfrm>
          <a:off x="309098" y="93563"/>
          <a:ext cx="1511469" cy="995550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400757-2FA0-4988-9309-09CB92909DC3}">
      <dsp:nvSpPr>
        <dsp:cNvPr id="0" name=""/>
        <dsp:cNvSpPr/>
      </dsp:nvSpPr>
      <dsp:spPr>
        <a:xfrm>
          <a:off x="0" y="1313865"/>
          <a:ext cx="9403896" cy="1491272"/>
        </a:xfrm>
        <a:prstGeom prst="roundRect">
          <a:avLst>
            <a:gd name="adj" fmla="val 10000"/>
          </a:avLst>
        </a:prstGeom>
        <a:solidFill>
          <a:srgbClr val="A7AFD5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>
              <a:solidFill>
                <a:schemeClr val="tx1"/>
              </a:solidFill>
              <a:latin typeface="Cambria" panose="02040503050406030204" pitchFamily="18" charset="0"/>
            </a:rPr>
            <a:t>«Физиолого-гигиеническая характеристика профессиональной деятельности личного состава дежурных караулов  ПСЧ ФПС ГПС МЧС России, принимающих непосредственное участие в тушении пожаров, и обоснование мероприятий по сохранению их профессионального здоровья и работоспособности»</a:t>
          </a:r>
          <a:endParaRPr lang="ru-RU" sz="1600" kern="1200" dirty="0">
            <a:latin typeface="Cambria" panose="02040503050406030204" pitchFamily="18" charset="0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chemeClr val="tx1"/>
              </a:solidFill>
              <a:latin typeface="Cambria" panose="02040503050406030204" pitchFamily="18" charset="0"/>
            </a:rPr>
            <a:t>Заказчик</a:t>
          </a:r>
          <a:r>
            <a:rPr lang="ru-RU" sz="1400" kern="12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kern="1200" dirty="0">
              <a:solidFill>
                <a:srgbClr val="0000FF"/>
              </a:solidFill>
              <a:latin typeface="Cambria" panose="02040503050406030204" pitchFamily="18" charset="0"/>
            </a:rPr>
            <a:t>Управление медико-психологического обеспечения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chemeClr val="tx1"/>
              </a:solidFill>
              <a:latin typeface="Cambria" panose="02040503050406030204" pitchFamily="18" charset="0"/>
            </a:rPr>
            <a:t>Исполнитель</a:t>
          </a:r>
          <a:r>
            <a:rPr lang="ru-RU" sz="1400" kern="12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kern="1200" dirty="0">
              <a:solidFill>
                <a:srgbClr val="0000FF"/>
              </a:solidFill>
              <a:latin typeface="Cambria" panose="02040503050406030204" pitchFamily="18" charset="0"/>
            </a:rPr>
            <a:t>ФГБУ ВЦЭРМ им. А.М. Никифорова МЧС России</a:t>
          </a:r>
        </a:p>
      </dsp:txBody>
      <dsp:txXfrm>
        <a:off x="2005223" y="1313865"/>
        <a:ext cx="7398673" cy="1491272"/>
      </dsp:txXfrm>
    </dsp:sp>
    <dsp:sp modelId="{ED304B06-6A52-4EFB-BA65-A1515BA409E1}">
      <dsp:nvSpPr>
        <dsp:cNvPr id="0" name=""/>
        <dsp:cNvSpPr/>
      </dsp:nvSpPr>
      <dsp:spPr>
        <a:xfrm>
          <a:off x="309098" y="1554981"/>
          <a:ext cx="1511469" cy="995550"/>
        </a:xfrm>
        <a:prstGeom prst="roundRect">
          <a:avLst>
            <a:gd name="adj" fmla="val 1000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77080C-4C98-444D-867B-9FD9139E9D14}">
      <dsp:nvSpPr>
        <dsp:cNvPr id="0" name=""/>
        <dsp:cNvSpPr/>
      </dsp:nvSpPr>
      <dsp:spPr>
        <a:xfrm>
          <a:off x="0" y="2959696"/>
          <a:ext cx="9403896" cy="1244438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>
              <a:solidFill>
                <a:schemeClr val="tx1"/>
              </a:solidFill>
              <a:latin typeface="Cambria" panose="02040503050406030204" pitchFamily="18" charset="0"/>
            </a:rPr>
            <a:t>«Разработка критериев оценки психологических характеристик при аттестационных мероприятиях»</a:t>
          </a:r>
          <a:endParaRPr lang="ru-RU" sz="1600" kern="1200" dirty="0">
            <a:latin typeface="Cambria" panose="02040503050406030204" pitchFamily="18" charset="0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chemeClr val="tx1"/>
              </a:solidFill>
              <a:latin typeface="Cambria" panose="02040503050406030204" pitchFamily="18" charset="0"/>
            </a:rPr>
            <a:t>Заказчик</a:t>
          </a:r>
          <a:r>
            <a:rPr lang="ru-RU" sz="1400" kern="12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kern="1200" dirty="0">
              <a:solidFill>
                <a:srgbClr val="0000FF"/>
              </a:solidFill>
              <a:latin typeface="Cambria" panose="02040503050406030204" pitchFamily="18" charset="0"/>
            </a:rPr>
            <a:t>Управление медико-психологического обеспечения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chemeClr val="tx1"/>
              </a:solidFill>
              <a:latin typeface="Cambria" panose="02040503050406030204" pitchFamily="18" charset="0"/>
            </a:rPr>
            <a:t>Исполнитель</a:t>
          </a:r>
          <a:r>
            <a:rPr lang="ru-RU" sz="1400" kern="12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kern="1200" dirty="0">
              <a:solidFill>
                <a:srgbClr val="0000FF"/>
              </a:solidFill>
              <a:latin typeface="Cambria" panose="02040503050406030204" pitchFamily="18" charset="0"/>
            </a:rPr>
            <a:t>ФГБУ </a:t>
          </a:r>
          <a:r>
            <a:rPr lang="ru-RU" sz="1400" kern="1200" dirty="0" smtClean="0">
              <a:solidFill>
                <a:srgbClr val="0000FF"/>
              </a:solidFill>
              <a:latin typeface="Cambria" panose="02040503050406030204" pitchFamily="18" charset="0"/>
            </a:rPr>
            <a:t>ЦЭПП МЧС России</a:t>
          </a:r>
          <a:endParaRPr lang="ru-RU" sz="1400" kern="1200" dirty="0">
            <a:solidFill>
              <a:srgbClr val="0000FF"/>
            </a:solidFill>
            <a:latin typeface="Cambria" panose="02040503050406030204" pitchFamily="18" charset="0"/>
          </a:endParaRPr>
        </a:p>
      </dsp:txBody>
      <dsp:txXfrm>
        <a:off x="2005223" y="2959696"/>
        <a:ext cx="7398673" cy="1244438"/>
      </dsp:txXfrm>
    </dsp:sp>
    <dsp:sp modelId="{AD6168CA-984E-4C88-B1CF-490976682BB8}">
      <dsp:nvSpPr>
        <dsp:cNvPr id="0" name=""/>
        <dsp:cNvSpPr/>
      </dsp:nvSpPr>
      <dsp:spPr>
        <a:xfrm>
          <a:off x="309098" y="3047280"/>
          <a:ext cx="1511469" cy="995550"/>
        </a:xfrm>
        <a:prstGeom prst="roundRect">
          <a:avLst>
            <a:gd name="adj" fmla="val 1000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621ABB-3AE6-4A8C-B48D-15DC8A2E8A68}">
      <dsp:nvSpPr>
        <dsp:cNvPr id="0" name=""/>
        <dsp:cNvSpPr/>
      </dsp:nvSpPr>
      <dsp:spPr>
        <a:xfrm>
          <a:off x="0" y="4296016"/>
          <a:ext cx="9403896" cy="1244438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>
              <a:solidFill>
                <a:schemeClr val="tx1"/>
              </a:solidFill>
              <a:latin typeface="Cambria" panose="02040503050406030204" pitchFamily="18" charset="0"/>
            </a:rPr>
            <a:t>«Разработка критериев оценки результатов </a:t>
          </a:r>
          <a:r>
            <a:rPr lang="ru-RU" sz="1600" i="1" kern="1200" dirty="0" err="1" smtClean="0">
              <a:solidFill>
                <a:schemeClr val="tx1"/>
              </a:solidFill>
              <a:latin typeface="Cambria" panose="02040503050406030204" pitchFamily="18" charset="0"/>
            </a:rPr>
            <a:t>постэкспедиционного</a:t>
          </a:r>
          <a:r>
            <a:rPr lang="ru-RU" sz="1600" i="1" kern="1200" dirty="0" smtClean="0">
              <a:solidFill>
                <a:schemeClr val="tx1"/>
              </a:solidFill>
              <a:latin typeface="Cambria" panose="02040503050406030204" pitchFamily="18" charset="0"/>
            </a:rPr>
            <a:t> психодиагностического обследования»</a:t>
          </a:r>
          <a:endParaRPr lang="ru-RU" sz="1600" kern="1200" dirty="0">
            <a:latin typeface="Cambria" panose="0204050305040603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chemeClr val="tx1"/>
              </a:solidFill>
              <a:latin typeface="Cambria" panose="02040503050406030204" pitchFamily="18" charset="0"/>
            </a:rPr>
            <a:t>Заказчик</a:t>
          </a:r>
          <a:r>
            <a:rPr lang="ru-RU" sz="1400" kern="12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kern="1200" dirty="0">
              <a:solidFill>
                <a:srgbClr val="0000FF"/>
              </a:solidFill>
              <a:latin typeface="Cambria" panose="02040503050406030204" pitchFamily="18" charset="0"/>
            </a:rPr>
            <a:t>Управление медико-психологического обеспечения</a:t>
          </a:r>
          <a:endParaRPr lang="ru-RU" sz="1400" kern="1200" dirty="0">
            <a:latin typeface="Cambria" panose="02040503050406030204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>
              <a:solidFill>
                <a:schemeClr val="tx1"/>
              </a:solidFill>
              <a:latin typeface="Cambria" panose="02040503050406030204" pitchFamily="18" charset="0"/>
            </a:rPr>
            <a:t>Исполнитель</a:t>
          </a:r>
          <a:r>
            <a:rPr lang="ru-RU" sz="1400" kern="1200" dirty="0">
              <a:solidFill>
                <a:schemeClr val="tx1"/>
              </a:solidFill>
              <a:latin typeface="Cambria" panose="02040503050406030204" pitchFamily="18" charset="0"/>
            </a:rPr>
            <a:t> – </a:t>
          </a:r>
          <a:r>
            <a:rPr lang="ru-RU" sz="1400" kern="1200" dirty="0" smtClean="0">
              <a:solidFill>
                <a:srgbClr val="0000FF"/>
              </a:solidFill>
              <a:latin typeface="Cambria" panose="02040503050406030204" pitchFamily="18" charset="0"/>
            </a:rPr>
            <a:t>ФГБУ ЦЭПП МЧС России</a:t>
          </a:r>
          <a:endParaRPr lang="ru-RU" sz="1400" kern="1200" dirty="0">
            <a:solidFill>
              <a:srgbClr val="0000FF"/>
            </a:solidFill>
            <a:latin typeface="Cambria" panose="02040503050406030204" pitchFamily="18" charset="0"/>
          </a:endParaRPr>
        </a:p>
      </dsp:txBody>
      <dsp:txXfrm>
        <a:off x="2005223" y="4296016"/>
        <a:ext cx="7398673" cy="1244438"/>
      </dsp:txXfrm>
    </dsp:sp>
    <dsp:sp modelId="{856B1D13-1E1E-4266-AC7F-1F69BA84DD6E}">
      <dsp:nvSpPr>
        <dsp:cNvPr id="0" name=""/>
        <dsp:cNvSpPr/>
      </dsp:nvSpPr>
      <dsp:spPr>
        <a:xfrm>
          <a:off x="319001" y="4416162"/>
          <a:ext cx="1491664" cy="995550"/>
        </a:xfrm>
        <a:prstGeom prst="roundRect">
          <a:avLst>
            <a:gd name="adj" fmla="val 1000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A06E5-549B-4237-A2AC-3768F16B3C82}">
      <dsp:nvSpPr>
        <dsp:cNvPr id="0" name=""/>
        <dsp:cNvSpPr/>
      </dsp:nvSpPr>
      <dsp:spPr>
        <a:xfrm>
          <a:off x="44" y="311961"/>
          <a:ext cx="4301144" cy="416369"/>
        </a:xfrm>
        <a:prstGeom prst="rect">
          <a:avLst/>
        </a:prstGeom>
        <a:solidFill>
          <a:schemeClr val="accent5"/>
        </a:solidFill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Cambria" panose="02040503050406030204" pitchFamily="18" charset="0"/>
            </a:rPr>
            <a:t>Все категории</a:t>
          </a:r>
          <a:endParaRPr lang="ru-RU" sz="2000" b="1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44" y="311961"/>
        <a:ext cx="4301144" cy="416369"/>
      </dsp:txXfrm>
    </dsp:sp>
    <dsp:sp modelId="{42AC992E-9689-40B7-8391-9C7C1348A5BC}">
      <dsp:nvSpPr>
        <dsp:cNvPr id="0" name=""/>
        <dsp:cNvSpPr/>
      </dsp:nvSpPr>
      <dsp:spPr>
        <a:xfrm>
          <a:off x="44" y="720259"/>
          <a:ext cx="4301144" cy="2064239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Cambria" panose="02040503050406030204" pitchFamily="18" charset="0"/>
            </a:rPr>
            <a:t>в учреждениях государственной или муниципальной системы здравоохранения без заключения договоров и взаиморасчетов;</a:t>
          </a:r>
          <a:endParaRPr lang="ru-RU" sz="1800" kern="1200" dirty="0">
            <a:latin typeface="Cambria" panose="02040503050406030204" pitchFamily="18" charset="0"/>
          </a:endParaRPr>
        </a:p>
      </dsp:txBody>
      <dsp:txXfrm>
        <a:off x="44" y="720259"/>
        <a:ext cx="4301144" cy="2064239"/>
      </dsp:txXfrm>
    </dsp:sp>
    <dsp:sp modelId="{E6234EC6-18ED-49C9-99B4-3DFD5F46C7E6}">
      <dsp:nvSpPr>
        <dsp:cNvPr id="0" name=""/>
        <dsp:cNvSpPr/>
      </dsp:nvSpPr>
      <dsp:spPr>
        <a:xfrm>
          <a:off x="4903350" y="311961"/>
          <a:ext cx="4301144" cy="416369"/>
        </a:xfrm>
        <a:prstGeom prst="rect">
          <a:avLst/>
        </a:prstGeom>
        <a:solidFill>
          <a:schemeClr val="accent2"/>
        </a:solidFill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Cambria" panose="02040503050406030204" pitchFamily="18" charset="0"/>
            </a:rPr>
            <a:t>Сотрудники ФПС ГПС</a:t>
          </a:r>
          <a:endParaRPr lang="ru-RU" sz="2000" b="1" kern="1200" dirty="0">
            <a:solidFill>
              <a:schemeClr val="tx1"/>
            </a:solidFill>
            <a:latin typeface="Cambria" panose="02040503050406030204" pitchFamily="18" charset="0"/>
          </a:endParaRPr>
        </a:p>
      </dsp:txBody>
      <dsp:txXfrm>
        <a:off x="4903350" y="311961"/>
        <a:ext cx="4301144" cy="416369"/>
      </dsp:txXfrm>
    </dsp:sp>
    <dsp:sp modelId="{F0609EC9-A0F1-4E57-8FD3-DBBC2ABF6B48}">
      <dsp:nvSpPr>
        <dsp:cNvPr id="0" name=""/>
        <dsp:cNvSpPr/>
      </dsp:nvSpPr>
      <dsp:spPr>
        <a:xfrm>
          <a:off x="4903350" y="720259"/>
          <a:ext cx="4301144" cy="2064239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63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Cambria" panose="02040503050406030204" pitchFamily="18" charset="0"/>
            </a:rPr>
            <a:t>в ближайшем к месту службы медицинском учреждении МВД России;</a:t>
          </a:r>
          <a:endParaRPr lang="ru-RU" sz="1800" kern="1200" dirty="0">
            <a:latin typeface="Cambria" panose="020405030504060302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Cambria" panose="02040503050406030204" pitchFamily="18" charset="0"/>
            </a:rPr>
            <a:t>в учреждениях государственной или муниципальной системы здравоохранения без заключения договоров и взаиморасчетов;</a:t>
          </a:r>
          <a:endParaRPr lang="ru-RU" sz="1800" kern="1200" dirty="0">
            <a:latin typeface="Cambria" panose="02040503050406030204" pitchFamily="18" charset="0"/>
          </a:endParaRPr>
        </a:p>
      </dsp:txBody>
      <dsp:txXfrm>
        <a:off x="4903350" y="720259"/>
        <a:ext cx="4301144" cy="20642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DF299B-DE13-4B5C-BD1E-D68907740A5D}">
      <dsp:nvSpPr>
        <dsp:cNvPr id="0" name=""/>
        <dsp:cNvSpPr/>
      </dsp:nvSpPr>
      <dsp:spPr>
        <a:xfrm>
          <a:off x="-4870782" y="-762658"/>
          <a:ext cx="5927984" cy="5927984"/>
        </a:xfrm>
        <a:prstGeom prst="blockArc">
          <a:avLst>
            <a:gd name="adj1" fmla="val 18900000"/>
            <a:gd name="adj2" fmla="val 2700000"/>
            <a:gd name="adj3" fmla="val 364"/>
          </a:avLst>
        </a:prstGeom>
        <a:noFill/>
        <a:ln w="10795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E2F8E4-0AB3-4D23-9FF9-5AB7793E792B}">
      <dsp:nvSpPr>
        <dsp:cNvPr id="0" name=""/>
        <dsp:cNvSpPr/>
      </dsp:nvSpPr>
      <dsp:spPr>
        <a:xfrm>
          <a:off x="413802" y="200145"/>
          <a:ext cx="5080208" cy="40011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91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413802" y="200145"/>
        <a:ext cx="5080208" cy="400114"/>
      </dsp:txXfrm>
    </dsp:sp>
    <dsp:sp modelId="{E76137C5-45F1-4870-A1C5-DBD261BB1CF5}">
      <dsp:nvSpPr>
        <dsp:cNvPr id="0" name=""/>
        <dsp:cNvSpPr/>
      </dsp:nvSpPr>
      <dsp:spPr>
        <a:xfrm>
          <a:off x="-46179" y="-59779"/>
          <a:ext cx="919962" cy="9199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BB168D-2065-4812-85BE-7593640FD170}">
      <dsp:nvSpPr>
        <dsp:cNvPr id="0" name=""/>
        <dsp:cNvSpPr/>
      </dsp:nvSpPr>
      <dsp:spPr>
        <a:xfrm>
          <a:off x="776141" y="800669"/>
          <a:ext cx="4717868" cy="40011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6667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91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776141" y="800669"/>
        <a:ext cx="4717868" cy="400114"/>
      </dsp:txXfrm>
    </dsp:sp>
    <dsp:sp modelId="{8F705EA7-30A0-488D-B68B-E6E7EF0D1C6C}">
      <dsp:nvSpPr>
        <dsp:cNvPr id="0" name=""/>
        <dsp:cNvSpPr/>
      </dsp:nvSpPr>
      <dsp:spPr>
        <a:xfrm>
          <a:off x="316160" y="540744"/>
          <a:ext cx="919962" cy="9199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hueOff val="0"/>
              <a:satOff val="0"/>
              <a:lumOff val="0"/>
              <a:alphaOff val="-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0E4EC1-108D-422E-8F5F-1195700EF526}">
      <dsp:nvSpPr>
        <dsp:cNvPr id="0" name=""/>
        <dsp:cNvSpPr/>
      </dsp:nvSpPr>
      <dsp:spPr>
        <a:xfrm>
          <a:off x="974701" y="1400752"/>
          <a:ext cx="4519308" cy="40011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91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974701" y="1400752"/>
        <a:ext cx="4519308" cy="400114"/>
      </dsp:txXfrm>
    </dsp:sp>
    <dsp:sp modelId="{BE3F5925-7C57-43D9-9FBE-F8B5C7D67D53}">
      <dsp:nvSpPr>
        <dsp:cNvPr id="0" name=""/>
        <dsp:cNvSpPr/>
      </dsp:nvSpPr>
      <dsp:spPr>
        <a:xfrm>
          <a:off x="514720" y="1140828"/>
          <a:ext cx="919962" cy="9199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hueOff val="0"/>
              <a:satOff val="0"/>
              <a:lumOff val="0"/>
              <a:alphaOff val="-1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A6CAD-E0D9-49E9-BF18-B9DFABA708B1}">
      <dsp:nvSpPr>
        <dsp:cNvPr id="0" name=""/>
        <dsp:cNvSpPr/>
      </dsp:nvSpPr>
      <dsp:spPr>
        <a:xfrm>
          <a:off x="1038100" y="2001276"/>
          <a:ext cx="4455910" cy="40011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91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1038100" y="2001276"/>
        <a:ext cx="4455910" cy="400114"/>
      </dsp:txXfrm>
    </dsp:sp>
    <dsp:sp modelId="{C7E6A005-2AE6-4E9B-BF98-708C39281B43}">
      <dsp:nvSpPr>
        <dsp:cNvPr id="0" name=""/>
        <dsp:cNvSpPr/>
      </dsp:nvSpPr>
      <dsp:spPr>
        <a:xfrm>
          <a:off x="578118" y="1741352"/>
          <a:ext cx="919962" cy="9199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A99A4B-5B6E-4A99-8950-E550003CA9CD}">
      <dsp:nvSpPr>
        <dsp:cNvPr id="0" name=""/>
        <dsp:cNvSpPr/>
      </dsp:nvSpPr>
      <dsp:spPr>
        <a:xfrm>
          <a:off x="974701" y="2601800"/>
          <a:ext cx="4519308" cy="40011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91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974701" y="2601800"/>
        <a:ext cx="4519308" cy="400114"/>
      </dsp:txXfrm>
    </dsp:sp>
    <dsp:sp modelId="{EF500B1C-1F17-4038-BDEC-BF3DC3ED99D7}">
      <dsp:nvSpPr>
        <dsp:cNvPr id="0" name=""/>
        <dsp:cNvSpPr/>
      </dsp:nvSpPr>
      <dsp:spPr>
        <a:xfrm>
          <a:off x="514720" y="2341875"/>
          <a:ext cx="919962" cy="9199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hueOff val="0"/>
              <a:satOff val="0"/>
              <a:lumOff val="0"/>
              <a:alphaOff val="-26667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297845-6C7A-4817-AAC6-0162E98A5136}">
      <dsp:nvSpPr>
        <dsp:cNvPr id="0" name=""/>
        <dsp:cNvSpPr/>
      </dsp:nvSpPr>
      <dsp:spPr>
        <a:xfrm>
          <a:off x="776141" y="3201883"/>
          <a:ext cx="4717868" cy="400114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33333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91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776141" y="3201883"/>
        <a:ext cx="4717868" cy="400114"/>
      </dsp:txXfrm>
    </dsp:sp>
    <dsp:sp modelId="{81102316-FF31-4E67-AFE9-07487F4E2D5F}">
      <dsp:nvSpPr>
        <dsp:cNvPr id="0" name=""/>
        <dsp:cNvSpPr/>
      </dsp:nvSpPr>
      <dsp:spPr>
        <a:xfrm>
          <a:off x="316160" y="2941959"/>
          <a:ext cx="919962" cy="9199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hueOff val="0"/>
              <a:satOff val="0"/>
              <a:lumOff val="0"/>
              <a:alphaOff val="-33333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2CEDEA-B0F9-4F90-8F96-3180AD11CD1C}">
      <dsp:nvSpPr>
        <dsp:cNvPr id="0" name=""/>
        <dsp:cNvSpPr/>
      </dsp:nvSpPr>
      <dsp:spPr>
        <a:xfrm>
          <a:off x="413802" y="3802407"/>
          <a:ext cx="5080208" cy="400114"/>
        </a:xfrm>
        <a:prstGeom prst="rect">
          <a:avLst/>
        </a:prstGeom>
        <a:solidFill>
          <a:schemeClr val="accent5">
            <a:lumMod val="60000"/>
            <a:lumOff val="40000"/>
            <a:alpha val="5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91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>
        <a:off x="413802" y="3802407"/>
        <a:ext cx="5080208" cy="400114"/>
      </dsp:txXfrm>
    </dsp:sp>
    <dsp:sp modelId="{05BE80C5-DF53-46EC-A5BC-4270E2DD9A6F}">
      <dsp:nvSpPr>
        <dsp:cNvPr id="0" name=""/>
        <dsp:cNvSpPr/>
      </dsp:nvSpPr>
      <dsp:spPr>
        <a:xfrm>
          <a:off x="-46179" y="3542483"/>
          <a:ext cx="919962" cy="9199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4"/>
            <a:ext cx="4303005" cy="33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20" tIns="45409" rIns="90820" bIns="45409" numCol="1" anchor="t" anchorCtr="0" compatLnSpc="1">
            <a:prstTxWarp prst="textNoShape">
              <a:avLst/>
            </a:prstTxWarp>
          </a:bodyPr>
          <a:lstStyle>
            <a:lvl1pPr algn="l" defTabSz="907640" eaLnBrk="0" hangingPunct="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5228" y="4"/>
            <a:ext cx="4300685" cy="33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20" tIns="45409" rIns="90820" bIns="45409" numCol="1" anchor="t" anchorCtr="0" compatLnSpc="1">
            <a:prstTxWarp prst="textNoShape">
              <a:avLst/>
            </a:prstTxWarp>
          </a:bodyPr>
          <a:lstStyle>
            <a:lvl1pPr algn="r" defTabSz="907640" eaLnBrk="0" hangingPunct="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16D6F08-3D45-46C3-8C56-8D68F0DAA6D4}" type="datetimeFigureOut">
              <a:rPr lang="ru-RU"/>
              <a:pPr>
                <a:defRPr/>
              </a:pPr>
              <a:t>11.06.2024</a:t>
            </a:fld>
            <a:endParaRPr lang="ru-RU" dirty="0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6457577"/>
            <a:ext cx="4303005" cy="33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20" tIns="45409" rIns="90820" bIns="45409" numCol="1" anchor="b" anchorCtr="0" compatLnSpc="1">
            <a:prstTxWarp prst="textNoShape">
              <a:avLst/>
            </a:prstTxWarp>
          </a:bodyPr>
          <a:lstStyle>
            <a:lvl1pPr algn="l" defTabSz="907640" eaLnBrk="0" hangingPunct="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5228" y="6457577"/>
            <a:ext cx="4300685" cy="33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20" tIns="45409" rIns="90820" bIns="45409" numCol="1" anchor="b" anchorCtr="0" compatLnSpc="1">
            <a:prstTxWarp prst="textNoShape">
              <a:avLst/>
            </a:prstTxWarp>
          </a:bodyPr>
          <a:lstStyle>
            <a:lvl1pPr algn="r" defTabSz="907640" eaLnBrk="0" hangingPunct="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7EABEAC-9309-480F-B714-0BC381E2F3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1613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4"/>
            <a:ext cx="4303005" cy="33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20" tIns="45409" rIns="90820" bIns="45409" numCol="1" anchor="t" anchorCtr="0" compatLnSpc="1">
            <a:prstTxWarp prst="textNoShape">
              <a:avLst/>
            </a:prstTxWarp>
          </a:bodyPr>
          <a:lstStyle>
            <a:lvl1pPr algn="l" defTabSz="90764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5228" y="4"/>
            <a:ext cx="4300685" cy="33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20" tIns="45409" rIns="90820" bIns="45409" numCol="1" anchor="t" anchorCtr="0" compatLnSpc="1">
            <a:prstTxWarp prst="textNoShape">
              <a:avLst/>
            </a:prstTxWarp>
          </a:bodyPr>
          <a:lstStyle>
            <a:lvl1pPr algn="r" defTabSz="90764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4200" y="509588"/>
            <a:ext cx="3679825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823" y="3228247"/>
            <a:ext cx="7944900" cy="305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20" tIns="45409" rIns="90820" bIns="454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6457577"/>
            <a:ext cx="4303005" cy="33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20" tIns="45409" rIns="90820" bIns="45409" numCol="1" anchor="b" anchorCtr="0" compatLnSpc="1">
            <a:prstTxWarp prst="textNoShape">
              <a:avLst/>
            </a:prstTxWarp>
          </a:bodyPr>
          <a:lstStyle>
            <a:lvl1pPr algn="l" defTabSz="90764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5228" y="6457577"/>
            <a:ext cx="4300685" cy="33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820" tIns="45409" rIns="90820" bIns="45409" numCol="1" anchor="b" anchorCtr="0" compatLnSpc="1">
            <a:prstTxWarp prst="textNoShape">
              <a:avLst/>
            </a:prstTxWarp>
          </a:bodyPr>
          <a:lstStyle>
            <a:lvl1pPr algn="r" defTabSz="907640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0AE0405-621F-495D-92B3-804474F416A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89698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37997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78229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18276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58508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005692" algn="l" defTabSz="8022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406815" algn="l" defTabSz="8022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807951" algn="l" defTabSz="8022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209082" algn="l" defTabSz="80228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4838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114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376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36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84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2553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08216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3611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607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288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08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37425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9813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20788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025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0187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65177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3871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78318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04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864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1057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211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79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635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135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5999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86482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601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7063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6184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95968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0620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5642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85956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3389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3341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5282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87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20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AE0405-621F-495D-92B3-804474F416AC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8075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50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6" y="3132291"/>
            <a:ext cx="7773297" cy="1793167"/>
          </a:xfrm>
          <a:effectLst/>
        </p:spPr>
        <p:txBody>
          <a:bodyPr>
            <a:noAutofit/>
          </a:bodyPr>
          <a:lstStyle>
            <a:lvl1pPr marL="751025" indent="-536447" algn="l">
              <a:defRPr sz="6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21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5"/>
            <a:ext cx="5231728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50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6" y="3132291"/>
            <a:ext cx="7773297" cy="1793167"/>
          </a:xfrm>
          <a:effectLst/>
        </p:spPr>
        <p:txBody>
          <a:bodyPr>
            <a:noAutofit/>
          </a:bodyPr>
          <a:lstStyle>
            <a:lvl1pPr marL="751025" indent="-536447" algn="l">
              <a:defRPr sz="6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055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604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52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3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2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6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1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5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728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32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4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47" indent="0">
              <a:buNone/>
              <a:defRPr sz="2300" b="1"/>
            </a:lvl2pPr>
            <a:lvl3pPr marL="1072892" indent="0">
              <a:buNone/>
              <a:defRPr sz="2100" b="1"/>
            </a:lvl3pPr>
            <a:lvl4pPr marL="1609338" indent="0">
              <a:buNone/>
              <a:defRPr sz="1900" b="1"/>
            </a:lvl4pPr>
            <a:lvl5pPr marL="2145785" indent="0">
              <a:buNone/>
              <a:defRPr sz="1900" b="1"/>
            </a:lvl5pPr>
            <a:lvl6pPr marL="2682231" indent="0">
              <a:buNone/>
              <a:defRPr sz="1900" b="1"/>
            </a:lvl6pPr>
            <a:lvl7pPr marL="3218677" indent="0">
              <a:buNone/>
              <a:defRPr sz="1900" b="1"/>
            </a:lvl7pPr>
            <a:lvl8pPr marL="3755123" indent="0">
              <a:buNone/>
              <a:defRPr sz="1900" b="1"/>
            </a:lvl8pPr>
            <a:lvl9pPr marL="4291569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4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47" indent="0">
              <a:buNone/>
              <a:defRPr sz="2300" b="1"/>
            </a:lvl2pPr>
            <a:lvl3pPr marL="1072892" indent="0">
              <a:buNone/>
              <a:defRPr sz="2100" b="1"/>
            </a:lvl3pPr>
            <a:lvl4pPr marL="1609338" indent="0">
              <a:buNone/>
              <a:defRPr sz="1900" b="1"/>
            </a:lvl4pPr>
            <a:lvl5pPr marL="2145785" indent="0">
              <a:buNone/>
              <a:defRPr sz="1900" b="1"/>
            </a:lvl5pPr>
            <a:lvl6pPr marL="2682231" indent="0">
              <a:buNone/>
              <a:defRPr sz="1900" b="1"/>
            </a:lvl6pPr>
            <a:lvl7pPr marL="3218677" indent="0">
              <a:buNone/>
              <a:defRPr sz="1900" b="1"/>
            </a:lvl7pPr>
            <a:lvl8pPr marL="3755123" indent="0">
              <a:buNone/>
              <a:defRPr sz="1900" b="1"/>
            </a:lvl8pPr>
            <a:lvl9pPr marL="4291569" indent="0">
              <a:buNone/>
              <a:defRPr sz="1900" b="1"/>
            </a:lvl9pPr>
          </a:lstStyle>
          <a:p>
            <a:pPr marL="0" lvl="0" indent="0" algn="ctr" defTabSz="1072892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137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164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79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4"/>
            <a:ext cx="3939092" cy="1258493"/>
          </a:xfrm>
          <a:effectLst/>
        </p:spPr>
        <p:txBody>
          <a:bodyPr anchor="b">
            <a:noAutofit/>
          </a:bodyPr>
          <a:lstStyle>
            <a:lvl1pPr marL="268223" indent="-268223" algn="l">
              <a:defRPr sz="33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4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6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47" indent="0">
              <a:buNone/>
              <a:defRPr sz="1400"/>
            </a:lvl2pPr>
            <a:lvl3pPr marL="1072892" indent="0">
              <a:buNone/>
              <a:defRPr sz="1200"/>
            </a:lvl3pPr>
            <a:lvl4pPr marL="1609338" indent="0">
              <a:buNone/>
              <a:defRPr sz="1100"/>
            </a:lvl4pPr>
            <a:lvl5pPr marL="2145785" indent="0">
              <a:buNone/>
              <a:defRPr sz="1100"/>
            </a:lvl5pPr>
            <a:lvl6pPr marL="2682231" indent="0">
              <a:buNone/>
              <a:defRPr sz="1100"/>
            </a:lvl6pPr>
            <a:lvl7pPr marL="3218677" indent="0">
              <a:buNone/>
              <a:defRPr sz="1100"/>
            </a:lvl7pPr>
            <a:lvl8pPr marL="3755123" indent="0">
              <a:buNone/>
              <a:defRPr sz="1100"/>
            </a:lvl8pPr>
            <a:lvl9pPr marL="429156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37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5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47" indent="0">
              <a:buNone/>
              <a:defRPr sz="3300"/>
            </a:lvl2pPr>
            <a:lvl3pPr marL="1072892" indent="0">
              <a:buNone/>
              <a:defRPr sz="2800"/>
            </a:lvl3pPr>
            <a:lvl4pPr marL="1609338" indent="0">
              <a:buNone/>
              <a:defRPr sz="2300"/>
            </a:lvl4pPr>
            <a:lvl5pPr marL="2145785" indent="0">
              <a:buNone/>
              <a:defRPr sz="2300"/>
            </a:lvl5pPr>
            <a:lvl6pPr marL="2682231" indent="0">
              <a:buNone/>
              <a:defRPr sz="2300"/>
            </a:lvl6pPr>
            <a:lvl7pPr marL="3218677" indent="0">
              <a:buNone/>
              <a:defRPr sz="2300"/>
            </a:lvl7pPr>
            <a:lvl8pPr marL="3755123" indent="0">
              <a:buNone/>
              <a:defRPr sz="2300"/>
            </a:lvl8pPr>
            <a:lvl9pPr marL="4291569" indent="0">
              <a:buNone/>
              <a:defRPr sz="23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8" indent="-214578">
              <a:buFont typeface="Georgia" pitchFamily="18" charset="0"/>
              <a:buChar char="*"/>
              <a:defRPr sz="1900"/>
            </a:lvl1pPr>
            <a:lvl2pPr marL="536447" indent="0">
              <a:buNone/>
              <a:defRPr sz="1400"/>
            </a:lvl2pPr>
            <a:lvl3pPr marL="1072892" indent="0">
              <a:buNone/>
              <a:defRPr sz="1200"/>
            </a:lvl3pPr>
            <a:lvl4pPr marL="1609338" indent="0">
              <a:buNone/>
              <a:defRPr sz="1100"/>
            </a:lvl4pPr>
            <a:lvl5pPr marL="2145785" indent="0">
              <a:buNone/>
              <a:defRPr sz="1100"/>
            </a:lvl5pPr>
            <a:lvl6pPr marL="2682231" indent="0">
              <a:buNone/>
              <a:defRPr sz="1100"/>
            </a:lvl6pPr>
            <a:lvl7pPr marL="3218677" indent="0">
              <a:buNone/>
              <a:defRPr sz="1100"/>
            </a:lvl7pPr>
            <a:lvl8pPr marL="3755123" indent="0">
              <a:buNone/>
              <a:defRPr sz="1100"/>
            </a:lvl8pPr>
            <a:lvl9pPr marL="429156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5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217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29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21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5"/>
            <a:ext cx="5231728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1216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50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6" y="3132291"/>
            <a:ext cx="7773297" cy="1793167"/>
          </a:xfrm>
          <a:effectLst/>
        </p:spPr>
        <p:txBody>
          <a:bodyPr>
            <a:noAutofit/>
          </a:bodyPr>
          <a:lstStyle>
            <a:lvl1pPr marL="751025" indent="-536447" algn="l">
              <a:defRPr sz="6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25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072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52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3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2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6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1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5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09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16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4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47" indent="0">
              <a:buNone/>
              <a:defRPr sz="2300" b="1"/>
            </a:lvl2pPr>
            <a:lvl3pPr marL="1072892" indent="0">
              <a:buNone/>
              <a:defRPr sz="2100" b="1"/>
            </a:lvl3pPr>
            <a:lvl4pPr marL="1609338" indent="0">
              <a:buNone/>
              <a:defRPr sz="1900" b="1"/>
            </a:lvl4pPr>
            <a:lvl5pPr marL="2145785" indent="0">
              <a:buNone/>
              <a:defRPr sz="1900" b="1"/>
            </a:lvl5pPr>
            <a:lvl6pPr marL="2682231" indent="0">
              <a:buNone/>
              <a:defRPr sz="1900" b="1"/>
            </a:lvl6pPr>
            <a:lvl7pPr marL="3218677" indent="0">
              <a:buNone/>
              <a:defRPr sz="1900" b="1"/>
            </a:lvl7pPr>
            <a:lvl8pPr marL="3755123" indent="0">
              <a:buNone/>
              <a:defRPr sz="1900" b="1"/>
            </a:lvl8pPr>
            <a:lvl9pPr marL="4291569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4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47" indent="0">
              <a:buNone/>
              <a:defRPr sz="2300" b="1"/>
            </a:lvl2pPr>
            <a:lvl3pPr marL="1072892" indent="0">
              <a:buNone/>
              <a:defRPr sz="2100" b="1"/>
            </a:lvl3pPr>
            <a:lvl4pPr marL="1609338" indent="0">
              <a:buNone/>
              <a:defRPr sz="1900" b="1"/>
            </a:lvl4pPr>
            <a:lvl5pPr marL="2145785" indent="0">
              <a:buNone/>
              <a:defRPr sz="1900" b="1"/>
            </a:lvl5pPr>
            <a:lvl6pPr marL="2682231" indent="0">
              <a:buNone/>
              <a:defRPr sz="1900" b="1"/>
            </a:lvl6pPr>
            <a:lvl7pPr marL="3218677" indent="0">
              <a:buNone/>
              <a:defRPr sz="1900" b="1"/>
            </a:lvl7pPr>
            <a:lvl8pPr marL="3755123" indent="0">
              <a:buNone/>
              <a:defRPr sz="1900" b="1"/>
            </a:lvl8pPr>
            <a:lvl9pPr marL="4291569" indent="0">
              <a:buNone/>
              <a:defRPr sz="1900" b="1"/>
            </a:lvl9pPr>
          </a:lstStyle>
          <a:p>
            <a:pPr marL="0" lvl="0" indent="0" algn="ctr" defTabSz="1072892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057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17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89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52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3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2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6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1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5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4"/>
            <a:ext cx="3939092" cy="1258493"/>
          </a:xfrm>
          <a:effectLst/>
        </p:spPr>
        <p:txBody>
          <a:bodyPr anchor="b">
            <a:noAutofit/>
          </a:bodyPr>
          <a:lstStyle>
            <a:lvl1pPr marL="268223" indent="-268223" algn="l">
              <a:defRPr sz="33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4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6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47" indent="0">
              <a:buNone/>
              <a:defRPr sz="1400"/>
            </a:lvl2pPr>
            <a:lvl3pPr marL="1072892" indent="0">
              <a:buNone/>
              <a:defRPr sz="1200"/>
            </a:lvl3pPr>
            <a:lvl4pPr marL="1609338" indent="0">
              <a:buNone/>
              <a:defRPr sz="1100"/>
            </a:lvl4pPr>
            <a:lvl5pPr marL="2145785" indent="0">
              <a:buNone/>
              <a:defRPr sz="1100"/>
            </a:lvl5pPr>
            <a:lvl6pPr marL="2682231" indent="0">
              <a:buNone/>
              <a:defRPr sz="1100"/>
            </a:lvl6pPr>
            <a:lvl7pPr marL="3218677" indent="0">
              <a:buNone/>
              <a:defRPr sz="1100"/>
            </a:lvl7pPr>
            <a:lvl8pPr marL="3755123" indent="0">
              <a:buNone/>
              <a:defRPr sz="1100"/>
            </a:lvl8pPr>
            <a:lvl9pPr marL="429156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85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5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47" indent="0">
              <a:buNone/>
              <a:defRPr sz="3300"/>
            </a:lvl2pPr>
            <a:lvl3pPr marL="1072892" indent="0">
              <a:buNone/>
              <a:defRPr sz="2800"/>
            </a:lvl3pPr>
            <a:lvl4pPr marL="1609338" indent="0">
              <a:buNone/>
              <a:defRPr sz="2300"/>
            </a:lvl4pPr>
            <a:lvl5pPr marL="2145785" indent="0">
              <a:buNone/>
              <a:defRPr sz="2300"/>
            </a:lvl5pPr>
            <a:lvl6pPr marL="2682231" indent="0">
              <a:buNone/>
              <a:defRPr sz="2300"/>
            </a:lvl6pPr>
            <a:lvl7pPr marL="3218677" indent="0">
              <a:buNone/>
              <a:defRPr sz="2300"/>
            </a:lvl7pPr>
            <a:lvl8pPr marL="3755123" indent="0">
              <a:buNone/>
              <a:defRPr sz="2300"/>
            </a:lvl8pPr>
            <a:lvl9pPr marL="4291569" indent="0">
              <a:buNone/>
              <a:defRPr sz="23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8" indent="-214578">
              <a:buFont typeface="Georgia" pitchFamily="18" charset="0"/>
              <a:buChar char="*"/>
              <a:defRPr sz="1900"/>
            </a:lvl1pPr>
            <a:lvl2pPr marL="536447" indent="0">
              <a:buNone/>
              <a:defRPr sz="1400"/>
            </a:lvl2pPr>
            <a:lvl3pPr marL="1072892" indent="0">
              <a:buNone/>
              <a:defRPr sz="1200"/>
            </a:lvl3pPr>
            <a:lvl4pPr marL="1609338" indent="0">
              <a:buNone/>
              <a:defRPr sz="1100"/>
            </a:lvl4pPr>
            <a:lvl5pPr marL="2145785" indent="0">
              <a:buNone/>
              <a:defRPr sz="1100"/>
            </a:lvl5pPr>
            <a:lvl6pPr marL="2682231" indent="0">
              <a:buNone/>
              <a:defRPr sz="1100"/>
            </a:lvl6pPr>
            <a:lvl7pPr marL="3218677" indent="0">
              <a:buNone/>
              <a:defRPr sz="1100"/>
            </a:lvl7pPr>
            <a:lvl8pPr marL="3755123" indent="0">
              <a:buNone/>
              <a:defRPr sz="1100"/>
            </a:lvl8pPr>
            <a:lvl9pPr marL="429156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5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487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0004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21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5"/>
            <a:ext cx="5231728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8896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50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6" y="3132291"/>
            <a:ext cx="7773297" cy="1793167"/>
          </a:xfrm>
          <a:effectLst/>
        </p:spPr>
        <p:txBody>
          <a:bodyPr>
            <a:noAutofit/>
          </a:bodyPr>
          <a:lstStyle>
            <a:lvl1pPr marL="751025" indent="-536447" algn="l">
              <a:defRPr sz="6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1872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341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52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3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2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6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1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5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506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40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4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47" indent="0">
              <a:buNone/>
              <a:defRPr sz="2300" b="1"/>
            </a:lvl2pPr>
            <a:lvl3pPr marL="1072892" indent="0">
              <a:buNone/>
              <a:defRPr sz="2100" b="1"/>
            </a:lvl3pPr>
            <a:lvl4pPr marL="1609338" indent="0">
              <a:buNone/>
              <a:defRPr sz="1900" b="1"/>
            </a:lvl4pPr>
            <a:lvl5pPr marL="2145785" indent="0">
              <a:buNone/>
              <a:defRPr sz="1900" b="1"/>
            </a:lvl5pPr>
            <a:lvl6pPr marL="2682231" indent="0">
              <a:buNone/>
              <a:defRPr sz="1900" b="1"/>
            </a:lvl6pPr>
            <a:lvl7pPr marL="3218677" indent="0">
              <a:buNone/>
              <a:defRPr sz="1900" b="1"/>
            </a:lvl7pPr>
            <a:lvl8pPr marL="3755123" indent="0">
              <a:buNone/>
              <a:defRPr sz="1900" b="1"/>
            </a:lvl8pPr>
            <a:lvl9pPr marL="4291569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4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47" indent="0">
              <a:buNone/>
              <a:defRPr sz="2300" b="1"/>
            </a:lvl2pPr>
            <a:lvl3pPr marL="1072892" indent="0">
              <a:buNone/>
              <a:defRPr sz="2100" b="1"/>
            </a:lvl3pPr>
            <a:lvl4pPr marL="1609338" indent="0">
              <a:buNone/>
              <a:defRPr sz="1900" b="1"/>
            </a:lvl4pPr>
            <a:lvl5pPr marL="2145785" indent="0">
              <a:buNone/>
              <a:defRPr sz="1900" b="1"/>
            </a:lvl5pPr>
            <a:lvl6pPr marL="2682231" indent="0">
              <a:buNone/>
              <a:defRPr sz="1900" b="1"/>
            </a:lvl6pPr>
            <a:lvl7pPr marL="3218677" indent="0">
              <a:buNone/>
              <a:defRPr sz="1900" b="1"/>
            </a:lvl7pPr>
            <a:lvl8pPr marL="3755123" indent="0">
              <a:buNone/>
              <a:defRPr sz="1900" b="1"/>
            </a:lvl8pPr>
            <a:lvl9pPr marL="4291569" indent="0">
              <a:buNone/>
              <a:defRPr sz="1900" b="1"/>
            </a:lvl9pPr>
          </a:lstStyle>
          <a:p>
            <a:pPr marL="0" lvl="0" indent="0" algn="ctr" defTabSz="1072892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297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53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6523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4"/>
            <a:ext cx="3939092" cy="1258493"/>
          </a:xfrm>
          <a:effectLst/>
        </p:spPr>
        <p:txBody>
          <a:bodyPr anchor="b">
            <a:noAutofit/>
          </a:bodyPr>
          <a:lstStyle>
            <a:lvl1pPr marL="268223" indent="-268223" algn="l">
              <a:defRPr sz="33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4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6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47" indent="0">
              <a:buNone/>
              <a:defRPr sz="1400"/>
            </a:lvl2pPr>
            <a:lvl3pPr marL="1072892" indent="0">
              <a:buNone/>
              <a:defRPr sz="1200"/>
            </a:lvl3pPr>
            <a:lvl4pPr marL="1609338" indent="0">
              <a:buNone/>
              <a:defRPr sz="1100"/>
            </a:lvl4pPr>
            <a:lvl5pPr marL="2145785" indent="0">
              <a:buNone/>
              <a:defRPr sz="1100"/>
            </a:lvl5pPr>
            <a:lvl6pPr marL="2682231" indent="0">
              <a:buNone/>
              <a:defRPr sz="1100"/>
            </a:lvl6pPr>
            <a:lvl7pPr marL="3218677" indent="0">
              <a:buNone/>
              <a:defRPr sz="1100"/>
            </a:lvl7pPr>
            <a:lvl8pPr marL="3755123" indent="0">
              <a:buNone/>
              <a:defRPr sz="1100"/>
            </a:lvl8pPr>
            <a:lvl9pPr marL="429156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870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5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47" indent="0">
              <a:buNone/>
              <a:defRPr sz="3300"/>
            </a:lvl2pPr>
            <a:lvl3pPr marL="1072892" indent="0">
              <a:buNone/>
              <a:defRPr sz="2800"/>
            </a:lvl3pPr>
            <a:lvl4pPr marL="1609338" indent="0">
              <a:buNone/>
              <a:defRPr sz="2300"/>
            </a:lvl4pPr>
            <a:lvl5pPr marL="2145785" indent="0">
              <a:buNone/>
              <a:defRPr sz="2300"/>
            </a:lvl5pPr>
            <a:lvl6pPr marL="2682231" indent="0">
              <a:buNone/>
              <a:defRPr sz="2300"/>
            </a:lvl6pPr>
            <a:lvl7pPr marL="3218677" indent="0">
              <a:buNone/>
              <a:defRPr sz="2300"/>
            </a:lvl7pPr>
            <a:lvl8pPr marL="3755123" indent="0">
              <a:buNone/>
              <a:defRPr sz="2300"/>
            </a:lvl8pPr>
            <a:lvl9pPr marL="4291569" indent="0">
              <a:buNone/>
              <a:defRPr sz="23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8" indent="-214578">
              <a:buFont typeface="Georgia" pitchFamily="18" charset="0"/>
              <a:buChar char="*"/>
              <a:defRPr sz="1900"/>
            </a:lvl1pPr>
            <a:lvl2pPr marL="536447" indent="0">
              <a:buNone/>
              <a:defRPr sz="1400"/>
            </a:lvl2pPr>
            <a:lvl3pPr marL="1072892" indent="0">
              <a:buNone/>
              <a:defRPr sz="1200"/>
            </a:lvl3pPr>
            <a:lvl4pPr marL="1609338" indent="0">
              <a:buNone/>
              <a:defRPr sz="1100"/>
            </a:lvl4pPr>
            <a:lvl5pPr marL="2145785" indent="0">
              <a:buNone/>
              <a:defRPr sz="1100"/>
            </a:lvl5pPr>
            <a:lvl6pPr marL="2682231" indent="0">
              <a:buNone/>
              <a:defRPr sz="1100"/>
            </a:lvl6pPr>
            <a:lvl7pPr marL="3218677" indent="0">
              <a:buNone/>
              <a:defRPr sz="1100"/>
            </a:lvl7pPr>
            <a:lvl8pPr marL="3755123" indent="0">
              <a:buNone/>
              <a:defRPr sz="1100"/>
            </a:lvl8pPr>
            <a:lvl9pPr marL="429156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5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6298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204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21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5"/>
            <a:ext cx="5231728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0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4" y="3132291"/>
            <a:ext cx="7773297" cy="1793167"/>
          </a:xfrm>
          <a:effectLst/>
        </p:spPr>
        <p:txBody>
          <a:bodyPr>
            <a:noAutofit/>
          </a:bodyPr>
          <a:lstStyle>
            <a:lvl1pPr marL="751006" indent="-536433" algn="l">
              <a:defRPr sz="6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299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2849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018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929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marL="0" lvl="0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425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4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47" indent="0">
              <a:buNone/>
              <a:defRPr sz="2300" b="1"/>
            </a:lvl2pPr>
            <a:lvl3pPr marL="1072892" indent="0">
              <a:buNone/>
              <a:defRPr sz="2100" b="1"/>
            </a:lvl3pPr>
            <a:lvl4pPr marL="1609338" indent="0">
              <a:buNone/>
              <a:defRPr sz="1900" b="1"/>
            </a:lvl4pPr>
            <a:lvl5pPr marL="2145785" indent="0">
              <a:buNone/>
              <a:defRPr sz="1900" b="1"/>
            </a:lvl5pPr>
            <a:lvl6pPr marL="2682231" indent="0">
              <a:buNone/>
              <a:defRPr sz="1900" b="1"/>
            </a:lvl6pPr>
            <a:lvl7pPr marL="3218677" indent="0">
              <a:buNone/>
              <a:defRPr sz="1900" b="1"/>
            </a:lvl7pPr>
            <a:lvl8pPr marL="3755123" indent="0">
              <a:buNone/>
              <a:defRPr sz="1900" b="1"/>
            </a:lvl8pPr>
            <a:lvl9pPr marL="4291569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4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47" indent="0">
              <a:buNone/>
              <a:defRPr sz="2300" b="1"/>
            </a:lvl2pPr>
            <a:lvl3pPr marL="1072892" indent="0">
              <a:buNone/>
              <a:defRPr sz="2100" b="1"/>
            </a:lvl3pPr>
            <a:lvl4pPr marL="1609338" indent="0">
              <a:buNone/>
              <a:defRPr sz="1900" b="1"/>
            </a:lvl4pPr>
            <a:lvl5pPr marL="2145785" indent="0">
              <a:buNone/>
              <a:defRPr sz="1900" b="1"/>
            </a:lvl5pPr>
            <a:lvl6pPr marL="2682231" indent="0">
              <a:buNone/>
              <a:defRPr sz="1900" b="1"/>
            </a:lvl6pPr>
            <a:lvl7pPr marL="3218677" indent="0">
              <a:buNone/>
              <a:defRPr sz="1900" b="1"/>
            </a:lvl7pPr>
            <a:lvl8pPr marL="3755123" indent="0">
              <a:buNone/>
              <a:defRPr sz="1900" b="1"/>
            </a:lvl8pPr>
            <a:lvl9pPr marL="4291569" indent="0">
              <a:buNone/>
              <a:defRPr sz="1900" b="1"/>
            </a:lvl9pPr>
          </a:lstStyle>
          <a:p>
            <a:pPr marL="0" lvl="0" indent="0" algn="ctr" defTabSz="1072892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24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888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216" indent="-268216" algn="l">
              <a:defRPr sz="33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0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89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1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3" indent="-214573">
              <a:buFont typeface="Georgia" pitchFamily="18" charset="0"/>
              <a:buChar char="*"/>
              <a:defRPr sz="19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7939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3369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1"/>
            <a:ext cx="5231728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77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9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8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7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4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0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7" y="3132294"/>
            <a:ext cx="7773297" cy="1793167"/>
          </a:xfrm>
          <a:effectLst/>
        </p:spPr>
        <p:txBody>
          <a:bodyPr>
            <a:noAutofit/>
          </a:bodyPr>
          <a:lstStyle>
            <a:lvl1pPr marL="750835" indent="-536311" algn="l">
              <a:defRPr sz="6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5402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2418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9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7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31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6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89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15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78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4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04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605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96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1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311" indent="0">
              <a:buNone/>
              <a:defRPr sz="2300" b="1"/>
            </a:lvl2pPr>
            <a:lvl3pPr marL="1072621" indent="0">
              <a:buNone/>
              <a:defRPr sz="2100" b="1"/>
            </a:lvl3pPr>
            <a:lvl4pPr marL="1608932" indent="0">
              <a:buNone/>
              <a:defRPr sz="1900" b="1"/>
            </a:lvl4pPr>
            <a:lvl5pPr marL="2145243" indent="0">
              <a:buNone/>
              <a:defRPr sz="1900" b="1"/>
            </a:lvl5pPr>
            <a:lvl6pPr marL="2681554" indent="0">
              <a:buNone/>
              <a:defRPr sz="1900" b="1"/>
            </a:lvl6pPr>
            <a:lvl7pPr marL="3217864" indent="0">
              <a:buNone/>
              <a:defRPr sz="1900" b="1"/>
            </a:lvl7pPr>
            <a:lvl8pPr marL="3754175" indent="0">
              <a:buNone/>
              <a:defRPr sz="1900" b="1"/>
            </a:lvl8pPr>
            <a:lvl9pPr marL="4290486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1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311" indent="0">
              <a:buNone/>
              <a:defRPr sz="2300" b="1"/>
            </a:lvl2pPr>
            <a:lvl3pPr marL="1072621" indent="0">
              <a:buNone/>
              <a:defRPr sz="2100" b="1"/>
            </a:lvl3pPr>
            <a:lvl4pPr marL="1608932" indent="0">
              <a:buNone/>
              <a:defRPr sz="1900" b="1"/>
            </a:lvl4pPr>
            <a:lvl5pPr marL="2145243" indent="0">
              <a:buNone/>
              <a:defRPr sz="1900" b="1"/>
            </a:lvl5pPr>
            <a:lvl6pPr marL="2681554" indent="0">
              <a:buNone/>
              <a:defRPr sz="1900" b="1"/>
            </a:lvl6pPr>
            <a:lvl7pPr marL="3217864" indent="0">
              <a:buNone/>
              <a:defRPr sz="1900" b="1"/>
            </a:lvl7pPr>
            <a:lvl8pPr marL="3754175" indent="0">
              <a:buNone/>
              <a:defRPr sz="1900" b="1"/>
            </a:lvl8pPr>
            <a:lvl9pPr marL="4290486" indent="0">
              <a:buNone/>
              <a:defRPr sz="1900" b="1"/>
            </a:lvl9pPr>
          </a:lstStyle>
          <a:p>
            <a:pPr marL="0" lvl="0" indent="0" algn="ctr" defTabSz="1072621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289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016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007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155" indent="-268155" algn="l">
              <a:defRPr sz="33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2" y="731521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5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311" indent="0">
              <a:buNone/>
              <a:defRPr sz="1400"/>
            </a:lvl2pPr>
            <a:lvl3pPr marL="1072621" indent="0">
              <a:buNone/>
              <a:defRPr sz="1200"/>
            </a:lvl3pPr>
            <a:lvl4pPr marL="1608932" indent="0">
              <a:buNone/>
              <a:defRPr sz="1100"/>
            </a:lvl4pPr>
            <a:lvl5pPr marL="2145243" indent="0">
              <a:buNone/>
              <a:defRPr sz="1100"/>
            </a:lvl5pPr>
            <a:lvl6pPr marL="2681554" indent="0">
              <a:buNone/>
              <a:defRPr sz="1100"/>
            </a:lvl6pPr>
            <a:lvl7pPr marL="3217864" indent="0">
              <a:buNone/>
              <a:defRPr sz="1100"/>
            </a:lvl7pPr>
            <a:lvl8pPr marL="3754175" indent="0">
              <a:buNone/>
              <a:defRPr sz="1100"/>
            </a:lvl8pPr>
            <a:lvl9pPr marL="4290486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388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3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311" indent="0">
              <a:buNone/>
              <a:defRPr sz="3300"/>
            </a:lvl2pPr>
            <a:lvl3pPr marL="1072621" indent="0">
              <a:buNone/>
              <a:defRPr sz="2800"/>
            </a:lvl3pPr>
            <a:lvl4pPr marL="1608932" indent="0">
              <a:buNone/>
              <a:defRPr sz="2300"/>
            </a:lvl4pPr>
            <a:lvl5pPr marL="2145243" indent="0">
              <a:buNone/>
              <a:defRPr sz="2300"/>
            </a:lvl5pPr>
            <a:lvl6pPr marL="2681554" indent="0">
              <a:buNone/>
              <a:defRPr sz="2300"/>
            </a:lvl6pPr>
            <a:lvl7pPr marL="3217864" indent="0">
              <a:buNone/>
              <a:defRPr sz="2300"/>
            </a:lvl7pPr>
            <a:lvl8pPr marL="3754175" indent="0">
              <a:buNone/>
              <a:defRPr sz="2300"/>
            </a:lvl8pPr>
            <a:lvl9pPr marL="4290486" indent="0">
              <a:buNone/>
              <a:defRPr sz="23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24" indent="-214524">
              <a:buFont typeface="Georgia" pitchFamily="18" charset="0"/>
              <a:buChar char="*"/>
              <a:defRPr sz="1900"/>
            </a:lvl1pPr>
            <a:lvl2pPr marL="536311" indent="0">
              <a:buNone/>
              <a:defRPr sz="1400"/>
            </a:lvl2pPr>
            <a:lvl3pPr marL="1072621" indent="0">
              <a:buNone/>
              <a:defRPr sz="1200"/>
            </a:lvl3pPr>
            <a:lvl4pPr marL="1608932" indent="0">
              <a:buNone/>
              <a:defRPr sz="1100"/>
            </a:lvl4pPr>
            <a:lvl5pPr marL="2145243" indent="0">
              <a:buNone/>
              <a:defRPr sz="1100"/>
            </a:lvl5pPr>
            <a:lvl6pPr marL="2681554" indent="0">
              <a:buNone/>
              <a:defRPr sz="1100"/>
            </a:lvl6pPr>
            <a:lvl7pPr marL="3217864" indent="0">
              <a:buNone/>
              <a:defRPr sz="1100"/>
            </a:lvl7pPr>
            <a:lvl8pPr marL="3754175" indent="0">
              <a:buNone/>
              <a:defRPr sz="1100"/>
            </a:lvl8pPr>
            <a:lvl9pPr marL="4290486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6599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0327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6" y="731524"/>
            <a:ext cx="5231728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0971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6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48A62-07CB-4EF1-A8E4-D15F922889F9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4" y="3132291"/>
            <a:ext cx="7773297" cy="1793167"/>
          </a:xfrm>
          <a:effectLst/>
        </p:spPr>
        <p:txBody>
          <a:bodyPr>
            <a:noAutofit/>
          </a:bodyPr>
          <a:lstStyle>
            <a:lvl1pPr marL="751006" indent="-536433" algn="l">
              <a:defRPr sz="6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3296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32967-73B3-4058-976F-AF7446E83FD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2592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8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5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4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8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9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7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21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8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5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E95459-F306-454F-9D03-1B932F650C8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23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C4513-E052-4995-A384-06A613139F5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306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0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433" indent="0">
              <a:buNone/>
              <a:defRPr sz="2300" b="1"/>
            </a:lvl2pPr>
            <a:lvl3pPr marL="1072866" indent="0">
              <a:buNone/>
              <a:defRPr sz="2100" b="1"/>
            </a:lvl3pPr>
            <a:lvl4pPr marL="1609298" indent="0">
              <a:buNone/>
              <a:defRPr sz="1900" b="1"/>
            </a:lvl4pPr>
            <a:lvl5pPr marL="2145731" indent="0">
              <a:buNone/>
              <a:defRPr sz="1900" b="1"/>
            </a:lvl5pPr>
            <a:lvl6pPr marL="2682164" indent="0">
              <a:buNone/>
              <a:defRPr sz="1900" b="1"/>
            </a:lvl6pPr>
            <a:lvl7pPr marL="3218597" indent="0">
              <a:buNone/>
              <a:defRPr sz="1900" b="1"/>
            </a:lvl7pPr>
            <a:lvl8pPr marL="3755029" indent="0">
              <a:buNone/>
              <a:defRPr sz="1900" b="1"/>
            </a:lvl8pPr>
            <a:lvl9pPr marL="4291462" indent="0">
              <a:buNone/>
              <a:defRPr sz="1900" b="1"/>
            </a:lvl9pPr>
          </a:lstStyle>
          <a:p>
            <a:pPr marL="0" lvl="0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039207-4A8A-4511-A88B-C49A512EE32C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068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08ABAF-2996-44A6-9F49-3F5CB85841E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9006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A14E0C-3EA5-4BD8-9236-26124138F91F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884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216" indent="-268216" algn="l">
              <a:defRPr sz="33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0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2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999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1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33" indent="0">
              <a:buNone/>
              <a:defRPr sz="3300"/>
            </a:lvl2pPr>
            <a:lvl3pPr marL="1072866" indent="0">
              <a:buNone/>
              <a:defRPr sz="2800"/>
            </a:lvl3pPr>
            <a:lvl4pPr marL="1609298" indent="0">
              <a:buNone/>
              <a:defRPr sz="2300"/>
            </a:lvl4pPr>
            <a:lvl5pPr marL="2145731" indent="0">
              <a:buNone/>
              <a:defRPr sz="2300"/>
            </a:lvl5pPr>
            <a:lvl6pPr marL="2682164" indent="0">
              <a:buNone/>
              <a:defRPr sz="2300"/>
            </a:lvl6pPr>
            <a:lvl7pPr marL="3218597" indent="0">
              <a:buNone/>
              <a:defRPr sz="2300"/>
            </a:lvl7pPr>
            <a:lvl8pPr marL="3755029" indent="0">
              <a:buNone/>
              <a:defRPr sz="2300"/>
            </a:lvl8pPr>
            <a:lvl9pPr marL="4291462" indent="0">
              <a:buNone/>
              <a:defRPr sz="23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3" indent="-214573">
              <a:buFont typeface="Georgia" pitchFamily="18" charset="0"/>
              <a:buChar char="*"/>
              <a:defRPr sz="1900"/>
            </a:lvl1pPr>
            <a:lvl2pPr marL="536433" indent="0">
              <a:buNone/>
              <a:defRPr sz="1400"/>
            </a:lvl2pPr>
            <a:lvl3pPr marL="1072866" indent="0">
              <a:buNone/>
              <a:defRPr sz="1200"/>
            </a:lvl3pPr>
            <a:lvl4pPr marL="1609298" indent="0">
              <a:buNone/>
              <a:defRPr sz="1100"/>
            </a:lvl4pPr>
            <a:lvl5pPr marL="2145731" indent="0">
              <a:buNone/>
              <a:defRPr sz="1100"/>
            </a:lvl5pPr>
            <a:lvl6pPr marL="2682164" indent="0">
              <a:buNone/>
              <a:defRPr sz="1100"/>
            </a:lvl6pPr>
            <a:lvl7pPr marL="3218597" indent="0">
              <a:buNone/>
              <a:defRPr sz="1100"/>
            </a:lvl7pPr>
            <a:lvl8pPr marL="3755029" indent="0">
              <a:buNone/>
              <a:defRPr sz="1100"/>
            </a:lvl8pPr>
            <a:lvl9pPr marL="4291462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8636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9711B7-0550-4A3B-8709-20D6E99C17CA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376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4" y="731521"/>
            <a:ext cx="5231728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329C6-107A-47D5-8D54-4996B490FDB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050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6611" y="5052549"/>
            <a:ext cx="6106761" cy="882119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tx2"/>
                </a:solidFill>
              </a:defRPr>
            </a:lvl1pPr>
            <a:lvl2pPr marL="536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8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1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7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4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0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5717" y="3132294"/>
            <a:ext cx="7773297" cy="1793167"/>
          </a:xfrm>
          <a:effectLst/>
        </p:spPr>
        <p:txBody>
          <a:bodyPr>
            <a:noAutofit/>
          </a:bodyPr>
          <a:lstStyle>
            <a:lvl1pPr marL="750835" indent="-536311" algn="l">
              <a:defRPr sz="63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2302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633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4"/>
            <a:ext cx="3939092" cy="1258493"/>
          </a:xfrm>
          <a:effectLst/>
        </p:spPr>
        <p:txBody>
          <a:bodyPr anchor="b">
            <a:noAutofit/>
          </a:bodyPr>
          <a:lstStyle>
            <a:lvl1pPr marL="268223" indent="-268223" algn="l">
              <a:defRPr sz="33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0" y="731524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6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447" indent="0">
              <a:buNone/>
              <a:defRPr sz="1400"/>
            </a:lvl2pPr>
            <a:lvl3pPr marL="1072892" indent="0">
              <a:buNone/>
              <a:defRPr sz="1200"/>
            </a:lvl3pPr>
            <a:lvl4pPr marL="1609338" indent="0">
              <a:buNone/>
              <a:defRPr sz="1100"/>
            </a:lvl4pPr>
            <a:lvl5pPr marL="2145785" indent="0">
              <a:buNone/>
              <a:defRPr sz="1100"/>
            </a:lvl5pPr>
            <a:lvl6pPr marL="2682231" indent="0">
              <a:buNone/>
              <a:defRPr sz="1100"/>
            </a:lvl6pPr>
            <a:lvl7pPr marL="3218677" indent="0">
              <a:buNone/>
              <a:defRPr sz="1100"/>
            </a:lvl7pPr>
            <a:lvl8pPr marL="3755123" indent="0">
              <a:buNone/>
              <a:defRPr sz="1100"/>
            </a:lvl8pPr>
            <a:lvl9pPr marL="429156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F902E-11F0-42DF-90FF-BDC0E597956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2628" y="2172649"/>
            <a:ext cx="6463888" cy="2423347"/>
          </a:xfrm>
          <a:effectLst/>
        </p:spPr>
        <p:txBody>
          <a:bodyPr anchor="b"/>
          <a:lstStyle>
            <a:lvl1pPr algn="r">
              <a:defRPr sz="54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0977" y="4607511"/>
            <a:ext cx="6468035" cy="835460"/>
          </a:xfrm>
        </p:spPr>
        <p:txBody>
          <a:bodyPr anchor="t"/>
          <a:lstStyle>
            <a:lvl1pPr marL="0" indent="0" algn="r">
              <a:buNone/>
              <a:defRPr sz="2300">
                <a:solidFill>
                  <a:schemeClr val="tx2"/>
                </a:solidFill>
              </a:defRPr>
            </a:lvl1pPr>
            <a:lvl2pPr marL="53631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726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089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45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815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2178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754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2904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622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38249" y="731519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032248" y="731520"/>
            <a:ext cx="3625596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003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1521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311" indent="0">
              <a:buNone/>
              <a:defRPr sz="2300" b="1"/>
            </a:lvl2pPr>
            <a:lvl3pPr marL="1072621" indent="0">
              <a:buNone/>
              <a:defRPr sz="2100" b="1"/>
            </a:lvl3pPr>
            <a:lvl4pPr marL="1608932" indent="0">
              <a:buNone/>
              <a:defRPr sz="1900" b="1"/>
            </a:lvl4pPr>
            <a:lvl5pPr marL="2145243" indent="0">
              <a:buNone/>
              <a:defRPr sz="1900" b="1"/>
            </a:lvl5pPr>
            <a:lvl6pPr marL="2681554" indent="0">
              <a:buNone/>
              <a:defRPr sz="1900" b="1"/>
            </a:lvl6pPr>
            <a:lvl7pPr marL="3217864" indent="0">
              <a:buNone/>
              <a:defRPr sz="1900" b="1"/>
            </a:lvl7pPr>
            <a:lvl8pPr marL="3754175" indent="0">
              <a:buNone/>
              <a:defRPr sz="1900" b="1"/>
            </a:lvl8pPr>
            <a:lvl9pPr marL="4290486" indent="0">
              <a:buNone/>
              <a:defRPr sz="1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2818" y="1400327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577" y="731521"/>
            <a:ext cx="3625596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536311" indent="0">
              <a:buNone/>
              <a:defRPr sz="2300" b="1"/>
            </a:lvl2pPr>
            <a:lvl3pPr marL="1072621" indent="0">
              <a:buNone/>
              <a:defRPr sz="2100" b="1"/>
            </a:lvl3pPr>
            <a:lvl4pPr marL="1608932" indent="0">
              <a:buNone/>
              <a:defRPr sz="1900" b="1"/>
            </a:lvl4pPr>
            <a:lvl5pPr marL="2145243" indent="0">
              <a:buNone/>
              <a:defRPr sz="1900" b="1"/>
            </a:lvl5pPr>
            <a:lvl6pPr marL="2681554" indent="0">
              <a:buNone/>
              <a:defRPr sz="1900" b="1"/>
            </a:lvl6pPr>
            <a:lvl7pPr marL="3217864" indent="0">
              <a:buNone/>
              <a:defRPr sz="1900" b="1"/>
            </a:lvl7pPr>
            <a:lvl8pPr marL="3754175" indent="0">
              <a:buNone/>
              <a:defRPr sz="1900" b="1"/>
            </a:lvl8pPr>
            <a:lvl9pPr marL="4290486" indent="0">
              <a:buNone/>
              <a:defRPr sz="1900" b="1"/>
            </a:lvl9pPr>
          </a:lstStyle>
          <a:p>
            <a:pPr marL="0" lvl="0" indent="0" algn="ctr" defTabSz="1072621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0" y="1399032"/>
            <a:ext cx="3625596" cy="27432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19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389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8177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7308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021" y="2209800"/>
            <a:ext cx="3939092" cy="1258493"/>
          </a:xfrm>
          <a:effectLst/>
        </p:spPr>
        <p:txBody>
          <a:bodyPr anchor="b">
            <a:noAutofit/>
          </a:bodyPr>
          <a:lstStyle>
            <a:lvl1pPr marL="268155" indent="-268155" algn="l">
              <a:defRPr sz="33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312" y="731521"/>
            <a:ext cx="4351842" cy="4894731"/>
          </a:xfrm>
        </p:spPr>
        <p:txBody>
          <a:bodyPr anchor="ctr"/>
          <a:lstStyle>
            <a:lvl1pPr>
              <a:defRPr sz="26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5412" y="3497805"/>
            <a:ext cx="3671048" cy="2139519"/>
          </a:xfrm>
        </p:spPr>
        <p:txBody>
          <a:bodyPr/>
          <a:lstStyle>
            <a:lvl1pPr marL="0" indent="0">
              <a:buNone/>
              <a:defRPr sz="1600"/>
            </a:lvl1pPr>
            <a:lvl2pPr marL="536311" indent="0">
              <a:buNone/>
              <a:defRPr sz="1400"/>
            </a:lvl2pPr>
            <a:lvl3pPr marL="1072621" indent="0">
              <a:buNone/>
              <a:defRPr sz="1200"/>
            </a:lvl3pPr>
            <a:lvl4pPr marL="1608932" indent="0">
              <a:buNone/>
              <a:defRPr sz="1100"/>
            </a:lvl4pPr>
            <a:lvl5pPr marL="2145243" indent="0">
              <a:buNone/>
              <a:defRPr sz="1100"/>
            </a:lvl5pPr>
            <a:lvl6pPr marL="2681554" indent="0">
              <a:buNone/>
              <a:defRPr sz="1100"/>
            </a:lvl6pPr>
            <a:lvl7pPr marL="3217864" indent="0">
              <a:buNone/>
              <a:defRPr sz="1100"/>
            </a:lvl7pPr>
            <a:lvl8pPr marL="3754175" indent="0">
              <a:buNone/>
              <a:defRPr sz="1100"/>
            </a:lvl8pPr>
            <a:lvl9pPr marL="4290486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758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3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311" indent="0">
              <a:buNone/>
              <a:defRPr sz="3300"/>
            </a:lvl2pPr>
            <a:lvl3pPr marL="1072621" indent="0">
              <a:buNone/>
              <a:defRPr sz="2800"/>
            </a:lvl3pPr>
            <a:lvl4pPr marL="1608932" indent="0">
              <a:buNone/>
              <a:defRPr sz="2300"/>
            </a:lvl4pPr>
            <a:lvl5pPr marL="2145243" indent="0">
              <a:buNone/>
              <a:defRPr sz="2300"/>
            </a:lvl5pPr>
            <a:lvl6pPr marL="2681554" indent="0">
              <a:buNone/>
              <a:defRPr sz="2300"/>
            </a:lvl6pPr>
            <a:lvl7pPr marL="3217864" indent="0">
              <a:buNone/>
              <a:defRPr sz="2300"/>
            </a:lvl7pPr>
            <a:lvl8pPr marL="3754175" indent="0">
              <a:buNone/>
              <a:defRPr sz="2300"/>
            </a:lvl8pPr>
            <a:lvl9pPr marL="4290486" indent="0">
              <a:buNone/>
              <a:defRPr sz="23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24" indent="-214524">
              <a:buFont typeface="Georgia" pitchFamily="18" charset="0"/>
              <a:buChar char="*"/>
              <a:defRPr sz="1900"/>
            </a:lvl1pPr>
            <a:lvl2pPr marL="536311" indent="0">
              <a:buNone/>
              <a:defRPr sz="1400"/>
            </a:lvl2pPr>
            <a:lvl3pPr marL="1072621" indent="0">
              <a:buNone/>
              <a:defRPr sz="1200"/>
            </a:lvl3pPr>
            <a:lvl4pPr marL="1608932" indent="0">
              <a:buNone/>
              <a:defRPr sz="1100"/>
            </a:lvl4pPr>
            <a:lvl5pPr marL="2145243" indent="0">
              <a:buNone/>
              <a:defRPr sz="1100"/>
            </a:lvl5pPr>
            <a:lvl6pPr marL="2681554" indent="0">
              <a:buNone/>
              <a:defRPr sz="1100"/>
            </a:lvl6pPr>
            <a:lvl7pPr marL="3217864" indent="0">
              <a:buNone/>
              <a:defRPr sz="1100"/>
            </a:lvl7pPr>
            <a:lvl8pPr marL="3754175" indent="0">
              <a:buNone/>
              <a:defRPr sz="1100"/>
            </a:lvl8pPr>
            <a:lvl9pPr marL="4290486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3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7828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63750" y="731519"/>
            <a:ext cx="69342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660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49905" y="376517"/>
            <a:ext cx="222885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01126" y="731524"/>
            <a:ext cx="5231728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391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906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906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48106" y="1143005"/>
            <a:ext cx="4457700" cy="3127807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300"/>
            </a:lvl1pPr>
            <a:lvl2pPr marL="536447" indent="0">
              <a:buNone/>
              <a:defRPr sz="3300"/>
            </a:lvl2pPr>
            <a:lvl3pPr marL="1072892" indent="0">
              <a:buNone/>
              <a:defRPr sz="2800"/>
            </a:lvl3pPr>
            <a:lvl4pPr marL="1609338" indent="0">
              <a:buNone/>
              <a:defRPr sz="2300"/>
            </a:lvl4pPr>
            <a:lvl5pPr marL="2145785" indent="0">
              <a:buNone/>
              <a:defRPr sz="2300"/>
            </a:lvl5pPr>
            <a:lvl6pPr marL="2682231" indent="0">
              <a:buNone/>
              <a:defRPr sz="2300"/>
            </a:lvl6pPr>
            <a:lvl7pPr marL="3218677" indent="0">
              <a:buNone/>
              <a:defRPr sz="2300"/>
            </a:lvl7pPr>
            <a:lvl8pPr marL="3755123" indent="0">
              <a:buNone/>
              <a:defRPr sz="2300"/>
            </a:lvl8pPr>
            <a:lvl9pPr marL="4291569" indent="0">
              <a:buNone/>
              <a:defRPr sz="23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1044" y="1010487"/>
            <a:ext cx="4001957" cy="2163020"/>
          </a:xfrm>
        </p:spPr>
        <p:txBody>
          <a:bodyPr anchor="b"/>
          <a:lstStyle>
            <a:lvl1pPr marL="214578" indent="-214578">
              <a:buFont typeface="Georgia" pitchFamily="18" charset="0"/>
              <a:buChar char="*"/>
              <a:defRPr sz="1900"/>
            </a:lvl1pPr>
            <a:lvl2pPr marL="536447" indent="0">
              <a:buNone/>
              <a:defRPr sz="1400"/>
            </a:lvl2pPr>
            <a:lvl3pPr marL="1072892" indent="0">
              <a:buNone/>
              <a:defRPr sz="1200"/>
            </a:lvl3pPr>
            <a:lvl4pPr marL="1609338" indent="0">
              <a:buNone/>
              <a:defRPr sz="1100"/>
            </a:lvl4pPr>
            <a:lvl5pPr marL="2145785" indent="0">
              <a:buNone/>
              <a:defRPr sz="1100"/>
            </a:lvl5pPr>
            <a:lvl6pPr marL="2682231" indent="0">
              <a:buNone/>
              <a:defRPr sz="1100"/>
            </a:lvl6pPr>
            <a:lvl7pPr marL="3218677" indent="0">
              <a:buNone/>
              <a:defRPr sz="1100"/>
            </a:lvl7pPr>
            <a:lvl8pPr marL="3755123" indent="0">
              <a:buNone/>
              <a:defRPr sz="1100"/>
            </a:lvl8pPr>
            <a:lvl9pPr marL="4291569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E6FF9-A33E-4B7F-92B9-69D27BD447F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875" y="4464421"/>
            <a:ext cx="6915500" cy="1143000"/>
          </a:xfrm>
        </p:spPr>
        <p:txBody>
          <a:bodyPr anchor="b">
            <a:noAutofit/>
          </a:bodyPr>
          <a:lstStyle>
            <a:lvl1pPr algn="l">
              <a:defRPr sz="54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4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3" y="6172204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4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27793" r:id="rId1"/>
    <p:sldLayoutId id="2147527794" r:id="rId2"/>
    <p:sldLayoutId id="2147527795" r:id="rId3"/>
    <p:sldLayoutId id="2147527796" r:id="rId4"/>
    <p:sldLayoutId id="2147527797" r:id="rId5"/>
    <p:sldLayoutId id="2147527798" r:id="rId6"/>
    <p:sldLayoutId id="2147527799" r:id="rId7"/>
    <p:sldLayoutId id="2147527800" r:id="rId8"/>
    <p:sldLayoutId id="2147527801" r:id="rId9"/>
    <p:sldLayoutId id="2147527802" r:id="rId10"/>
    <p:sldLayoutId id="2147527803" r:id="rId11"/>
  </p:sldLayoutIdLst>
  <p:hf hdr="0" ftr="0" dt="0"/>
  <p:txStyles>
    <p:titleStyle>
      <a:lvl1pPr marL="375512" indent="-375512" algn="r" defTabSz="1072892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23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35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603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71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96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64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718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231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85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4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92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338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85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231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67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123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569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4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3" y="6172204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4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1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805" r:id="rId1"/>
    <p:sldLayoutId id="2147527806" r:id="rId2"/>
    <p:sldLayoutId id="2147527807" r:id="rId3"/>
    <p:sldLayoutId id="2147527808" r:id="rId4"/>
    <p:sldLayoutId id="2147527809" r:id="rId5"/>
    <p:sldLayoutId id="2147527810" r:id="rId6"/>
    <p:sldLayoutId id="2147527811" r:id="rId7"/>
    <p:sldLayoutId id="2147527812" r:id="rId8"/>
    <p:sldLayoutId id="2147527813" r:id="rId9"/>
    <p:sldLayoutId id="2147527814" r:id="rId10"/>
    <p:sldLayoutId id="2147527815" r:id="rId11"/>
  </p:sldLayoutIdLst>
  <p:hf hdr="0" ftr="0" dt="0"/>
  <p:txStyles>
    <p:titleStyle>
      <a:lvl1pPr marL="375512" indent="-375512" algn="r" defTabSz="1072892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23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35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603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71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96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64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718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231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85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4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92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338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85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231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67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123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569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4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3" y="6172204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4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28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829" r:id="rId1"/>
    <p:sldLayoutId id="2147527830" r:id="rId2"/>
    <p:sldLayoutId id="2147527831" r:id="rId3"/>
    <p:sldLayoutId id="2147527832" r:id="rId4"/>
    <p:sldLayoutId id="2147527833" r:id="rId5"/>
    <p:sldLayoutId id="2147527834" r:id="rId6"/>
    <p:sldLayoutId id="2147527835" r:id="rId7"/>
    <p:sldLayoutId id="2147527836" r:id="rId8"/>
    <p:sldLayoutId id="2147527837" r:id="rId9"/>
    <p:sldLayoutId id="2147527838" r:id="rId10"/>
    <p:sldLayoutId id="2147527839" r:id="rId11"/>
  </p:sldLayoutIdLst>
  <p:hf hdr="0" ftr="0" dt="0"/>
  <p:txStyles>
    <p:titleStyle>
      <a:lvl1pPr marL="375512" indent="-375512" algn="r" defTabSz="1072892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23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35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603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71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96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64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718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231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85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4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92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338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85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231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67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123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569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4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3" y="6172204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4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16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997" r:id="rId1"/>
    <p:sldLayoutId id="2147527998" r:id="rId2"/>
    <p:sldLayoutId id="2147527999" r:id="rId3"/>
    <p:sldLayoutId id="2147528000" r:id="rId4"/>
    <p:sldLayoutId id="2147528001" r:id="rId5"/>
    <p:sldLayoutId id="2147528002" r:id="rId6"/>
    <p:sldLayoutId id="2147528003" r:id="rId7"/>
    <p:sldLayoutId id="2147528004" r:id="rId8"/>
    <p:sldLayoutId id="2147528005" r:id="rId9"/>
    <p:sldLayoutId id="2147528006" r:id="rId10"/>
    <p:sldLayoutId id="2147528007" r:id="rId11"/>
  </p:sldLayoutIdLst>
  <p:hf hdr="0" ftr="0" dt="0"/>
  <p:txStyles>
    <p:titleStyle>
      <a:lvl1pPr marL="375512" indent="-375512" algn="r" defTabSz="1072892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23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35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603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71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96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64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718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231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85" indent="-214578" algn="l" defTabSz="1072892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4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92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338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85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231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677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123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569" algn="l" defTabSz="107289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1" y="6172200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60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8009" r:id="rId1"/>
    <p:sldLayoutId id="2147528010" r:id="rId2"/>
    <p:sldLayoutId id="2147528011" r:id="rId3"/>
    <p:sldLayoutId id="2147528012" r:id="rId4"/>
    <p:sldLayoutId id="2147528013" r:id="rId5"/>
    <p:sldLayoutId id="2147528014" r:id="rId6"/>
    <p:sldLayoutId id="2147528015" r:id="rId7"/>
    <p:sldLayoutId id="2147528016" r:id="rId8"/>
    <p:sldLayoutId id="2147528017" r:id="rId9"/>
    <p:sldLayoutId id="2147528018" r:id="rId10"/>
    <p:sldLayoutId id="2147528019" r:id="rId11"/>
  </p:sldLayoutIdLst>
  <p:hf hdr="0" ftr="0" dt="0"/>
  <p:txStyles>
    <p:titleStyle>
      <a:lvl1pPr marL="375503" indent="-375503" algn="r" defTabSz="107286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1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1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57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3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5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15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661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164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0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63" tIns="53630" rIns="107263" bIns="5363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63" tIns="53630" rIns="107263" bIns="5363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63" tIns="53630" rIns="107263" bIns="53630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fld id="{394AC259-EBD3-4477-8ED1-9C4E8D32F78F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defTabSz="1072621" fontAlgn="auto">
                <a:spcBef>
                  <a:spcPts val="0"/>
                </a:spcBef>
                <a:spcAft>
                  <a:spcPts val="0"/>
                </a:spcAft>
              </a:pPr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3" y="6172200"/>
            <a:ext cx="3632201" cy="365125"/>
          </a:xfrm>
          <a:prstGeom prst="rect">
            <a:avLst/>
          </a:prstGeom>
        </p:spPr>
        <p:txBody>
          <a:bodyPr vert="horz" lIns="107263" tIns="53630" rIns="107263" bIns="53630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63" tIns="53630" rIns="107263" bIns="5363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fld id="{C52C2C70-2A90-47DD-B4C7-2A4AE87F3363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defTabSz="107262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0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8021" r:id="rId1"/>
    <p:sldLayoutId id="2147528022" r:id="rId2"/>
    <p:sldLayoutId id="2147528023" r:id="rId3"/>
    <p:sldLayoutId id="2147528024" r:id="rId4"/>
    <p:sldLayoutId id="2147528025" r:id="rId5"/>
    <p:sldLayoutId id="2147528026" r:id="rId6"/>
    <p:sldLayoutId id="2147528027" r:id="rId7"/>
    <p:sldLayoutId id="2147528028" r:id="rId8"/>
    <p:sldLayoutId id="2147528029" r:id="rId9"/>
    <p:sldLayoutId id="2147528030" r:id="rId10"/>
    <p:sldLayoutId id="2147528031" r:id="rId11"/>
  </p:sldLayoutIdLst>
  <p:txStyles>
    <p:titleStyle>
      <a:lvl1pPr marL="375418" indent="-375418" algn="r" defTabSz="1072621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155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571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360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146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385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171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136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1554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5517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311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621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8932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243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1554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7864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4175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0486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87" tIns="53643" rIns="107287" bIns="53643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87" tIns="53643" rIns="107287" bIns="5364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1" y="6172200"/>
            <a:ext cx="3632201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87" tIns="53643" rIns="107287" bIns="53643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EFC13675-3C1C-466D-A63D-B78447844C8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8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8033" r:id="rId1"/>
    <p:sldLayoutId id="2147528034" r:id="rId2"/>
    <p:sldLayoutId id="2147528035" r:id="rId3"/>
    <p:sldLayoutId id="2147528036" r:id="rId4"/>
    <p:sldLayoutId id="2147528037" r:id="rId5"/>
    <p:sldLayoutId id="2147528038" r:id="rId6"/>
    <p:sldLayoutId id="2147528039" r:id="rId7"/>
    <p:sldLayoutId id="2147528040" r:id="rId8"/>
    <p:sldLayoutId id="2147528041" r:id="rId9"/>
    <p:sldLayoutId id="2147528042" r:id="rId10"/>
    <p:sldLayoutId id="2147528043" r:id="rId11"/>
  </p:sldLayoutIdLst>
  <p:hf hdr="0" ftr="0" dt="0"/>
  <p:txStyles>
    <p:titleStyle>
      <a:lvl1pPr marL="375503" indent="-375503" algn="r" defTabSz="1072866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21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71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57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43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756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615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661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2164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6209" indent="-214573" algn="l" defTabSz="1072866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433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866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298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731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164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597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5029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462" algn="l" defTabSz="107286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906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906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906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906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63" tIns="53630" rIns="107263" bIns="53630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en-US" sz="21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731" y="4372168"/>
            <a:ext cx="7055220" cy="1143000"/>
          </a:xfrm>
          <a:prstGeom prst="rect">
            <a:avLst/>
          </a:prstGeom>
          <a:effectLst/>
        </p:spPr>
        <p:txBody>
          <a:bodyPr vert="horz" lIns="107263" tIns="53630" rIns="107263" bIns="5363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8250" y="732260"/>
            <a:ext cx="6934200" cy="3474720"/>
          </a:xfrm>
          <a:prstGeom prst="rect">
            <a:avLst/>
          </a:prstGeom>
        </p:spPr>
        <p:txBody>
          <a:bodyPr vert="horz" lIns="107263" tIns="53630" rIns="107263" bIns="5363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6550" y="6172200"/>
            <a:ext cx="2724150" cy="365125"/>
          </a:xfrm>
          <a:prstGeom prst="rect">
            <a:avLst/>
          </a:prstGeom>
        </p:spPr>
        <p:txBody>
          <a:bodyPr vert="horz" lIns="107263" tIns="53630" rIns="107263" bIns="53630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fld id="{394AC259-EBD3-4477-8ED1-9C4E8D32F78F}" type="datetimeFigureOut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defTabSz="1072621" fontAlgn="auto">
                <a:spcBef>
                  <a:spcPts val="0"/>
                </a:spcBef>
                <a:spcAft>
                  <a:spcPts val="0"/>
                </a:spcAft>
              </a:pPr>
              <a:t>11.06.2024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3" y="6172200"/>
            <a:ext cx="3632201" cy="365125"/>
          </a:xfrm>
          <a:prstGeom prst="rect">
            <a:avLst/>
          </a:prstGeom>
        </p:spPr>
        <p:txBody>
          <a:bodyPr vert="horz" lIns="107263" tIns="53630" rIns="107263" bIns="53630" rtlCol="0" anchor="ctr"/>
          <a:lstStyle>
            <a:lvl1pPr algn="l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endParaRPr lang="uk-UA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27500" y="6172200"/>
            <a:ext cx="1981200" cy="365125"/>
          </a:xfrm>
          <a:prstGeom prst="rect">
            <a:avLst/>
          </a:prstGeom>
        </p:spPr>
        <p:txBody>
          <a:bodyPr vert="horz" lIns="107263" tIns="53630" rIns="107263" bIns="53630" rtlCol="0" anchor="ctr"/>
          <a:lstStyle>
            <a:lvl1pPr algn="ctr"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1072621" fontAlgn="auto">
              <a:spcBef>
                <a:spcPts val="0"/>
              </a:spcBef>
              <a:spcAft>
                <a:spcPts val="0"/>
              </a:spcAft>
            </a:pPr>
            <a:fld id="{C52C2C70-2A90-47DD-B4C7-2A4AE87F3363}" type="slidenum">
              <a:rPr lang="uk-UA" smtClean="0">
                <a:solidFill>
                  <a:prstClr val="black">
                    <a:lumMod val="50000"/>
                    <a:lumOff val="50000"/>
                  </a:prstClr>
                </a:solidFill>
                <a:latin typeface="Trebuchet MS"/>
              </a:rPr>
              <a:pPr defTabSz="107262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>
              <a:solidFill>
                <a:prstClr val="black">
                  <a:lumMod val="50000"/>
                  <a:lumOff val="50000"/>
                </a:prstClr>
              </a:solidFill>
              <a:latin typeface="Trebuchet M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8045" r:id="rId1"/>
    <p:sldLayoutId id="2147528046" r:id="rId2"/>
    <p:sldLayoutId id="2147528047" r:id="rId3"/>
    <p:sldLayoutId id="2147528048" r:id="rId4"/>
    <p:sldLayoutId id="2147528049" r:id="rId5"/>
    <p:sldLayoutId id="2147528050" r:id="rId6"/>
    <p:sldLayoutId id="2147528051" r:id="rId7"/>
    <p:sldLayoutId id="2147528052" r:id="rId8"/>
    <p:sldLayoutId id="2147528053" r:id="rId9"/>
    <p:sldLayoutId id="2147528054" r:id="rId10"/>
    <p:sldLayoutId id="2147528055" r:id="rId11"/>
  </p:sldLayoutIdLst>
  <p:txStyles>
    <p:titleStyle>
      <a:lvl1pPr marL="375418" indent="-375418" algn="r" defTabSz="1072621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54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68155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3571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5360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7146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30385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52171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306136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681554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035517" indent="-214524" algn="l" defTabSz="1072621" rtl="0" eaLnBrk="1" latinLnBrk="0" hangingPunct="1">
        <a:spcBef>
          <a:spcPct val="20000"/>
        </a:spcBef>
        <a:spcAft>
          <a:spcPts val="352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311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2621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8932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243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1554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7864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4175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0486" algn="l" defTabSz="107262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5.wmf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.xml"/><Relationship Id="rId5" Type="http://schemas.openxmlformats.org/officeDocument/2006/relationships/image" Target="../media/image7.png"/><Relationship Id="rId10" Type="http://schemas.openxmlformats.org/officeDocument/2006/relationships/chart" Target="../charts/chart5.xml"/><Relationship Id="rId4" Type="http://schemas.openxmlformats.org/officeDocument/2006/relationships/image" Target="../media/image6.png"/><Relationship Id="rId9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7.png"/><Relationship Id="rId3" Type="http://schemas.openxmlformats.org/officeDocument/2006/relationships/chart" Target="../charts/chart6.xml"/><Relationship Id="rId7" Type="http://schemas.openxmlformats.org/officeDocument/2006/relationships/image" Target="../media/image22.jpe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11" Type="http://schemas.openxmlformats.org/officeDocument/2006/relationships/image" Target="../media/image5.wmf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7.png"/><Relationship Id="rId5" Type="http://schemas.openxmlformats.org/officeDocument/2006/relationships/image" Target="../media/image26.png"/><Relationship Id="rId10" Type="http://schemas.openxmlformats.org/officeDocument/2006/relationships/image" Target="../media/image6.png"/><Relationship Id="rId4" Type="http://schemas.openxmlformats.org/officeDocument/2006/relationships/chart" Target="../charts/chart7.xml"/><Relationship Id="rId9" Type="http://schemas.openxmlformats.org/officeDocument/2006/relationships/image" Target="../media/image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.wmf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13" Type="http://schemas.openxmlformats.org/officeDocument/2006/relationships/chart" Target="../charts/chart17.xml"/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12" Type="http://schemas.openxmlformats.org/officeDocument/2006/relationships/chart" Target="../charts/chart1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6.xml"/><Relationship Id="rId6" Type="http://schemas.openxmlformats.org/officeDocument/2006/relationships/chart" Target="../charts/chart13.xml"/><Relationship Id="rId11" Type="http://schemas.openxmlformats.org/officeDocument/2006/relationships/image" Target="../media/image7.png"/><Relationship Id="rId5" Type="http://schemas.openxmlformats.org/officeDocument/2006/relationships/chart" Target="../charts/chart12.xml"/><Relationship Id="rId15" Type="http://schemas.openxmlformats.org/officeDocument/2006/relationships/chart" Target="../charts/chart19.xml"/><Relationship Id="rId10" Type="http://schemas.openxmlformats.org/officeDocument/2006/relationships/image" Target="../media/image6.png"/><Relationship Id="rId4" Type="http://schemas.openxmlformats.org/officeDocument/2006/relationships/chart" Target="../charts/chart11.xml"/><Relationship Id="rId9" Type="http://schemas.openxmlformats.org/officeDocument/2006/relationships/image" Target="../media/image5.wmf"/><Relationship Id="rId14" Type="http://schemas.openxmlformats.org/officeDocument/2006/relationships/chart" Target="../charts/char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w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7" Type="http://schemas.openxmlformats.org/officeDocument/2006/relationships/chart" Target="../charts/chart2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hart" Target="../charts/chart22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wmf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7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9.png"/><Relationship Id="rId4" Type="http://schemas.openxmlformats.org/officeDocument/2006/relationships/diagramData" Target="../diagrams/data1.xml"/><Relationship Id="rId9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5.wmf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4.xml"/><Relationship Id="rId5" Type="http://schemas.openxmlformats.org/officeDocument/2006/relationships/image" Target="../media/image7.png"/><Relationship Id="rId10" Type="http://schemas.microsoft.com/office/2007/relationships/diagramDrawing" Target="../diagrams/drawing4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wmf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wm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26.png"/><Relationship Id="rId18" Type="http://schemas.openxmlformats.org/officeDocument/2006/relationships/image" Target="../media/image58.png"/><Relationship Id="rId3" Type="http://schemas.openxmlformats.org/officeDocument/2006/relationships/image" Target="../media/image53.png"/><Relationship Id="rId21" Type="http://schemas.openxmlformats.org/officeDocument/2006/relationships/image" Target="../media/image7.png"/><Relationship Id="rId7" Type="http://schemas.openxmlformats.org/officeDocument/2006/relationships/image" Target="../media/image24.jpeg"/><Relationship Id="rId12" Type="http://schemas.microsoft.com/office/2007/relationships/diagramDrawing" Target="../diagrams/drawing5.xml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56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diagramColors" Target="../diagrams/colors5.xml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diagramQuickStyle" Target="../diagrams/quickStyle5.xml"/><Relationship Id="rId19" Type="http://schemas.openxmlformats.org/officeDocument/2006/relationships/image" Target="../media/image5.wmf"/><Relationship Id="rId4" Type="http://schemas.openxmlformats.org/officeDocument/2006/relationships/image" Target="../media/image54.jpeg"/><Relationship Id="rId9" Type="http://schemas.openxmlformats.org/officeDocument/2006/relationships/diagramLayout" Target="../diagrams/layout5.xml"/><Relationship Id="rId1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7.xml"/><Relationship Id="rId3" Type="http://schemas.openxmlformats.org/officeDocument/2006/relationships/image" Target="../media/image54.jpeg"/><Relationship Id="rId7" Type="http://schemas.openxmlformats.org/officeDocument/2006/relationships/chart" Target="../charts/chart2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7.png"/><Relationship Id="rId5" Type="http://schemas.openxmlformats.org/officeDocument/2006/relationships/image" Target="../media/image22.jpeg"/><Relationship Id="rId10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loktev\Desktop\БУКЛЕТ\логотип медицин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43" y="4482814"/>
            <a:ext cx="1413610" cy="1355372"/>
          </a:xfrm>
          <a:prstGeom prst="rect">
            <a:avLst/>
          </a:prstGeom>
          <a:effectLst>
            <a:glow rad="292100">
              <a:schemeClr val="bg1"/>
            </a:glow>
            <a:outerShdw blurRad="50800" dist="38100" dir="17040000" algn="tr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-271676" y="8043450"/>
            <a:ext cx="9905999" cy="538926"/>
            <a:chOff x="0" y="4650632"/>
            <a:chExt cx="9143999" cy="506673"/>
          </a:xfrm>
        </p:grpSpPr>
        <p:grpSp>
          <p:nvGrpSpPr>
            <p:cNvPr id="16" name="Группа 7"/>
            <p:cNvGrpSpPr>
              <a:grpSpLocks/>
            </p:cNvGrpSpPr>
            <p:nvPr/>
          </p:nvGrpSpPr>
          <p:grpSpPr bwMode="auto">
            <a:xfrm>
              <a:off x="0" y="4784821"/>
              <a:ext cx="9143999" cy="254000"/>
              <a:chOff x="0" y="6404550"/>
              <a:chExt cx="9144000" cy="457200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74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74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74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700015" y="4650632"/>
              <a:ext cx="386412" cy="484164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6" name="Picture 2" descr="I:\ФОТОШОП\ОТКРЫТКИ\29f9bf9508e2d3847aea81933eb1bbc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6" y="4670034"/>
              <a:ext cx="444780" cy="445077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024" y="4654176"/>
              <a:ext cx="521377" cy="503129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32675" y="3573109"/>
            <a:ext cx="10055622" cy="582475"/>
          </a:xfrm>
          <a:effectLst>
            <a:glow rad="749300">
              <a:schemeClr val="accent1">
                <a:alpha val="40000"/>
              </a:schemeClr>
            </a:glow>
          </a:effectLst>
        </p:spPr>
        <p:txBody>
          <a:bodyPr vert="horz" lIns="107287" tIns="53643" rIns="107287" bIns="53643" rtlCol="0" anchor="t" anchorCtr="0">
            <a:noAutofit/>
          </a:bodyPr>
          <a:lstStyle/>
          <a:p>
            <a:pPr marL="214578" algn="ctr">
              <a:spcBef>
                <a:spcPct val="0"/>
              </a:spcBef>
              <a:buSzPct val="128000"/>
            </a:pPr>
            <a:r>
              <a:rPr lang="ru-RU" sz="2700" b="1" dirty="0">
                <a:solidFill>
                  <a:schemeClr val="tx1"/>
                </a:solidFill>
                <a:effectLst>
                  <a:glow rad="711200">
                    <a:schemeClr val="bg1"/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+mj-ea"/>
                <a:cs typeface="Angsana New" panose="02020603050405020304" pitchFamily="18" charset="-34"/>
              </a:rPr>
              <a:t>Управления </a:t>
            </a:r>
            <a:r>
              <a:rPr lang="ru-RU" sz="2700" b="1" dirty="0" err="1">
                <a:solidFill>
                  <a:schemeClr val="tx1"/>
                </a:solidFill>
                <a:effectLst>
                  <a:glow rad="711200">
                    <a:schemeClr val="bg1"/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+mj-ea"/>
                <a:cs typeface="Angsana New" panose="02020603050405020304" pitchFamily="18" charset="-34"/>
              </a:rPr>
              <a:t>медико</a:t>
            </a:r>
            <a:r>
              <a:rPr lang="ru-RU" sz="2700" b="1" dirty="0">
                <a:solidFill>
                  <a:schemeClr val="tx1"/>
                </a:solidFill>
                <a:effectLst>
                  <a:glow rad="711200">
                    <a:schemeClr val="bg1"/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+mj-ea"/>
                <a:cs typeface="Angsana New" panose="02020603050405020304" pitchFamily="18" charset="-34"/>
              </a:rPr>
              <a:t> - психологического обеспечения</a:t>
            </a:r>
          </a:p>
          <a:p>
            <a:pPr marL="214578" algn="ctr">
              <a:spcBef>
                <a:spcPct val="0"/>
              </a:spcBef>
              <a:buSzPct val="128000"/>
            </a:pPr>
            <a:r>
              <a:rPr lang="ru-RU" sz="2700" b="1" dirty="0">
                <a:solidFill>
                  <a:schemeClr val="tx1"/>
                </a:solidFill>
                <a:effectLst>
                  <a:glow rad="711200">
                    <a:schemeClr val="bg1"/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+mj-ea"/>
                <a:cs typeface="Angsana New" panose="02020603050405020304" pitchFamily="18" charset="-34"/>
              </a:rPr>
              <a:t> МЧС России за </a:t>
            </a:r>
            <a:r>
              <a:rPr lang="ru-RU" sz="2700" b="1" dirty="0" smtClean="0">
                <a:solidFill>
                  <a:schemeClr val="tx1"/>
                </a:solidFill>
                <a:effectLst>
                  <a:glow rad="711200">
                    <a:schemeClr val="bg1"/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+mj-ea"/>
                <a:cs typeface="Angsana New" panose="02020603050405020304" pitchFamily="18" charset="-34"/>
              </a:rPr>
              <a:t>2023 </a:t>
            </a:r>
            <a:r>
              <a:rPr lang="ru-RU" sz="2700" b="1" dirty="0">
                <a:solidFill>
                  <a:schemeClr val="tx1"/>
                </a:solidFill>
                <a:effectLst>
                  <a:glow rad="711200">
                    <a:schemeClr val="bg1"/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+mj-ea"/>
                <a:cs typeface="Angsana New" panose="02020603050405020304" pitchFamily="18" charset="-34"/>
              </a:rPr>
              <a:t>год</a:t>
            </a:r>
          </a:p>
        </p:txBody>
      </p:sp>
      <p:sp>
        <p:nvSpPr>
          <p:cNvPr id="20" name="Заголовок 1"/>
          <p:cNvSpPr>
            <a:spLocks noGrp="1"/>
          </p:cNvSpPr>
          <p:nvPr>
            <p:ph type="ctrTitle"/>
          </p:nvPr>
        </p:nvSpPr>
        <p:spPr>
          <a:xfrm>
            <a:off x="161261" y="2405157"/>
            <a:ext cx="9502848" cy="1290853"/>
          </a:xfrm>
          <a:effectLst>
            <a:glow rad="749300">
              <a:schemeClr val="accent1">
                <a:alpha val="40000"/>
              </a:schemeClr>
            </a:glow>
          </a:effectLst>
        </p:spPr>
        <p:txBody>
          <a:bodyPr/>
          <a:lstStyle/>
          <a:p>
            <a:pPr marL="214578" indent="0" algn="ctr">
              <a:buNone/>
            </a:pPr>
            <a:r>
              <a:rPr lang="ru-RU" sz="5200" dirty="0">
                <a:solidFill>
                  <a:schemeClr val="tx1"/>
                </a:solidFill>
                <a:effectLst>
                  <a:glow rad="774700">
                    <a:schemeClr val="bg1"/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ngsana New" panose="02020603050405020304" pitchFamily="18" charset="-34"/>
              </a:rPr>
              <a:t>ИТОГИ ДЕЯТЕЛЬНОСТИ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93185" y="5250619"/>
            <a:ext cx="1137653" cy="1547938"/>
          </a:xfrm>
          <a:prstGeom prst="rect">
            <a:avLst/>
          </a:prstGeom>
          <a:effectLst>
            <a:glow rad="292100">
              <a:schemeClr val="bg1"/>
            </a:glow>
            <a:outerShdw blurRad="50800" dist="38100" dir="17040000" algn="tr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22" name="Picture 2" descr="I:\ФОТОШОП\ОТКРЫТКИ\29f9bf9508e2d3847aea81933eb1bbc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827" y="4375578"/>
            <a:ext cx="1151496" cy="1167628"/>
          </a:xfrm>
          <a:prstGeom prst="rect">
            <a:avLst/>
          </a:prstGeom>
          <a:effectLst>
            <a:glow rad="292100">
              <a:schemeClr val="bg1"/>
            </a:glow>
            <a:outerShdw blurRad="50800" dist="38100" dir="17040000" algn="tr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9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788785" y="698021"/>
            <a:ext cx="8220259" cy="690420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Медицинская помощь личному составу на базе 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ФГБУЗ «72 ЦП МЧС России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 за 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202</a:t>
            </a:r>
            <a:r>
              <a:rPr lang="en-US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3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год</a:t>
            </a:r>
            <a:endParaRPr lang="ru-RU" sz="1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172700"/>
              </p:ext>
            </p:extLst>
          </p:nvPr>
        </p:nvGraphicFramePr>
        <p:xfrm>
          <a:off x="95954" y="1437347"/>
          <a:ext cx="9604474" cy="4663201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52317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59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867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9875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Cambria" panose="02040503050406030204" pitchFamily="18" charset="0"/>
                        </a:rPr>
                        <a:t>Вид медицинских услуг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35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4">
                            <a:lumMod val="7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Cambria" panose="02040503050406030204" pitchFamily="18" charset="0"/>
                        </a:rPr>
                        <a:t>202</a:t>
                      </a:r>
                      <a:r>
                        <a:rPr lang="en-US" sz="2400" b="1" dirty="0" smtClean="0">
                          <a:latin typeface="Cambria" panose="02040503050406030204" pitchFamily="18" charset="0"/>
                        </a:rPr>
                        <a:t>2</a:t>
                      </a:r>
                      <a:r>
                        <a:rPr lang="ru-RU" sz="2400" b="1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2400" b="1" dirty="0">
                          <a:latin typeface="Cambria" panose="02040503050406030204" pitchFamily="18" charset="0"/>
                        </a:rPr>
                        <a:t>год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35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4">
                            <a:lumMod val="7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Cambria" panose="02040503050406030204" pitchFamily="18" charset="0"/>
                        </a:rPr>
                        <a:t>202</a:t>
                      </a:r>
                      <a:r>
                        <a:rPr lang="en-US" sz="2400" b="1" dirty="0" smtClean="0">
                          <a:latin typeface="Cambria" panose="02040503050406030204" pitchFamily="18" charset="0"/>
                        </a:rPr>
                        <a:t>3</a:t>
                      </a:r>
                      <a:r>
                        <a:rPr lang="ru-RU" sz="2400" b="1" dirty="0" smtClean="0">
                          <a:latin typeface="Cambria" panose="02040503050406030204" pitchFamily="18" charset="0"/>
                        </a:rPr>
                        <a:t> год</a:t>
                      </a:r>
                      <a:endParaRPr lang="ru-RU" sz="24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35000">
                          <a:schemeClr val="accent4">
                            <a:lumMod val="40000"/>
                            <a:lumOff val="60000"/>
                          </a:schemeClr>
                        </a:gs>
                        <a:gs pos="100000">
                          <a:schemeClr val="accent4">
                            <a:lumMod val="7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878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Экспертиза профессиональной пригодности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1 050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1 050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878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Первичная медико-санитарная помощь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51 </a:t>
                      </a: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423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50 756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3402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Специализированная медицинская помощь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119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114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3402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Военно-врачебная экспертиза 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630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630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5878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Периодические медицинские осмотры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3 </a:t>
                      </a: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327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3 </a:t>
                      </a: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326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5878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</a:rPr>
                        <a:t>Пред- и </a:t>
                      </a:r>
                      <a:r>
                        <a:rPr lang="ru-RU" sz="1800" b="1" dirty="0" err="1">
                          <a:latin typeface="Cambria" panose="02040503050406030204" pitchFamily="18" charset="0"/>
                        </a:rPr>
                        <a:t>послесменные</a:t>
                      </a:r>
                      <a:r>
                        <a:rPr lang="ru-RU" sz="1800" b="1" dirty="0">
                          <a:latin typeface="Cambria" panose="02040503050406030204" pitchFamily="18" charset="0"/>
                        </a:rPr>
                        <a:t> медицинские осмотры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15 </a:t>
                      </a: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200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1</a:t>
                      </a:r>
                      <a:r>
                        <a:rPr lang="en-US" sz="1800" b="1" dirty="0" smtClean="0">
                          <a:latin typeface="Cambria" panose="02040503050406030204" pitchFamily="18" charset="0"/>
                        </a:rPr>
                        <a:t>6</a:t>
                      </a: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1800" b="1" dirty="0" smtClean="0">
                          <a:latin typeface="Cambria" panose="02040503050406030204" pitchFamily="18" charset="0"/>
                        </a:rPr>
                        <a:t>8</a:t>
                      </a: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00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034129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</a:rPr>
                        <a:t>Углубленная диспансеризация лиц, перенесших заболевание </a:t>
                      </a:r>
                      <a:r>
                        <a:rPr lang="en-US" sz="1800" b="1" dirty="0">
                          <a:latin typeface="Cambria" panose="02040503050406030204" pitchFamily="18" charset="0"/>
                        </a:rPr>
                        <a:t>COVID-19</a:t>
                      </a:r>
                      <a:r>
                        <a:rPr lang="en-US" sz="1800" b="1" baseline="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800" b="1" baseline="0" dirty="0">
                          <a:latin typeface="Cambria" panose="02040503050406030204" pitchFamily="18" charset="0"/>
                        </a:rPr>
                        <a:t>в тяжелой и средней степени тяжести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70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mbria" panose="02040503050406030204" pitchFamily="18" charset="0"/>
                        </a:rPr>
                        <a:t>2</a:t>
                      </a: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1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1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МЕДИЦИНСКОЕ ОБЕСПЕЧЕНИЕ ЛИЧНОГО СОСТАВА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044" y="670798"/>
            <a:ext cx="647922" cy="717643"/>
          </a:xfrm>
          <a:prstGeom prst="rect">
            <a:avLst/>
          </a:prstGeom>
        </p:spPr>
      </p:pic>
      <p:sp>
        <p:nvSpPr>
          <p:cNvPr id="20" name="Крест 19"/>
          <p:cNvSpPr/>
          <p:nvPr/>
        </p:nvSpPr>
        <p:spPr>
          <a:xfrm>
            <a:off x="107202" y="646965"/>
            <a:ext cx="681583" cy="625554"/>
          </a:xfrm>
          <a:prstGeom prst="plus">
            <a:avLst>
              <a:gd name="adj" fmla="val 3413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4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3" name="Прямоугольник 32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Прямоугольник 33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Прямоугольник 35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10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6054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121857" y="778353"/>
            <a:ext cx="8249295" cy="690420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Медицинская помощь личному составу на базе 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ФГБУ «СКССРЦ» МЧС России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за 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202</a:t>
            </a:r>
            <a:r>
              <a:rPr lang="en-US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3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год</a:t>
            </a:r>
            <a:endParaRPr lang="ru-RU" sz="1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103219"/>
              </p:ext>
            </p:extLst>
          </p:nvPr>
        </p:nvGraphicFramePr>
        <p:xfrm>
          <a:off x="52492" y="1712470"/>
          <a:ext cx="9604474" cy="4136069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52317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59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867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24142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Cambria" panose="02040503050406030204" pitchFamily="18" charset="0"/>
                        </a:rPr>
                        <a:t>Вид медицинских услуг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35000">
                          <a:schemeClr val="accent2">
                            <a:lumMod val="40000"/>
                            <a:lumOff val="60000"/>
                          </a:schemeClr>
                        </a:gs>
                        <a:gs pos="100000">
                          <a:schemeClr val="accent2">
                            <a:lumMod val="7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Cambria" panose="02040503050406030204" pitchFamily="18" charset="0"/>
                        </a:rPr>
                        <a:t>202</a:t>
                      </a:r>
                      <a:r>
                        <a:rPr lang="en-US" sz="2400" b="1" dirty="0" smtClean="0">
                          <a:latin typeface="Cambria" panose="02040503050406030204" pitchFamily="18" charset="0"/>
                        </a:rPr>
                        <a:t>2</a:t>
                      </a:r>
                      <a:r>
                        <a:rPr lang="ru-RU" sz="2400" b="1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2400" b="1" dirty="0">
                          <a:latin typeface="Cambria" panose="02040503050406030204" pitchFamily="18" charset="0"/>
                        </a:rPr>
                        <a:t>год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35000">
                          <a:schemeClr val="accent2">
                            <a:lumMod val="40000"/>
                            <a:lumOff val="60000"/>
                          </a:schemeClr>
                        </a:gs>
                        <a:gs pos="100000">
                          <a:schemeClr val="accent2">
                            <a:lumMod val="7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Cambria" panose="02040503050406030204" pitchFamily="18" charset="0"/>
                        </a:rPr>
                        <a:t>202</a:t>
                      </a:r>
                      <a:r>
                        <a:rPr lang="en-US" sz="2400" b="1" dirty="0" smtClean="0">
                          <a:latin typeface="Cambria" panose="02040503050406030204" pitchFamily="18" charset="0"/>
                        </a:rPr>
                        <a:t>3</a:t>
                      </a:r>
                      <a:r>
                        <a:rPr lang="ru-RU" sz="2400" b="1" dirty="0" smtClean="0">
                          <a:latin typeface="Cambria" panose="02040503050406030204" pitchFamily="18" charset="0"/>
                        </a:rPr>
                        <a:t> год</a:t>
                      </a:r>
                      <a:endParaRPr lang="ru-RU" sz="24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</a:schemeClr>
                        </a:gs>
                        <a:gs pos="35000">
                          <a:schemeClr val="accent2">
                            <a:lumMod val="40000"/>
                            <a:lumOff val="60000"/>
                          </a:schemeClr>
                        </a:gs>
                        <a:gs pos="100000">
                          <a:schemeClr val="accent2">
                            <a:lumMod val="7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1300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Круглосуточный стационар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307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Cambria" panose="02040503050406030204" pitchFamily="18" charset="0"/>
                        </a:rPr>
                        <a:t>270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1300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Дневной стационар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98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318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5122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Первичная медико-санитарная помощь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14 </a:t>
                      </a: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500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14 </a:t>
                      </a:r>
                      <a:r>
                        <a:rPr lang="en-US" sz="1800" b="1" dirty="0" smtClean="0">
                          <a:latin typeface="Cambria" panose="02040503050406030204" pitchFamily="18" charset="0"/>
                        </a:rPr>
                        <a:t>500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5122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Медицинская реабилитация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1</a:t>
                      </a:r>
                      <a:r>
                        <a:rPr lang="ru-RU" sz="1800" b="1" baseline="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473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1</a:t>
                      </a:r>
                      <a:r>
                        <a:rPr lang="ru-RU" sz="1800" b="1" baseline="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559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3930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</a:rPr>
                        <a:t>Пред- и </a:t>
                      </a:r>
                      <a:r>
                        <a:rPr lang="ru-RU" sz="1800" b="1" dirty="0" err="1">
                          <a:latin typeface="Cambria" panose="02040503050406030204" pitchFamily="18" charset="0"/>
                        </a:rPr>
                        <a:t>послесменные</a:t>
                      </a:r>
                      <a:r>
                        <a:rPr lang="ru-RU" sz="1800" b="1" dirty="0">
                          <a:latin typeface="Cambria" panose="02040503050406030204" pitchFamily="18" charset="0"/>
                        </a:rPr>
                        <a:t> медицинские осмотры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3 </a:t>
                      </a: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700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3 </a:t>
                      </a: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70</a:t>
                      </a:r>
                      <a:r>
                        <a:rPr lang="en-US" sz="1800" b="1" dirty="0" smtClean="0">
                          <a:latin typeface="Cambria" panose="02040503050406030204" pitchFamily="18" charset="0"/>
                        </a:rPr>
                        <a:t>0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5153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Периодические медицинские осмотры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9 500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9 </a:t>
                      </a: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50</a:t>
                      </a:r>
                      <a:r>
                        <a:rPr lang="en-US" sz="1800" b="1" dirty="0" smtClean="0">
                          <a:latin typeface="Cambria" panose="02040503050406030204" pitchFamily="18" charset="0"/>
                        </a:rPr>
                        <a:t>0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1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МЕДИЦИНСКОЕ ОБЕСПЕЧЕНИЕ ЛИЧНОГО СОСТАВА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933" y="598060"/>
            <a:ext cx="1051006" cy="1051006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3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27" name="Прямоугольник 26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Прямоугольник 32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Прямоугольник 33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11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7463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СТРУКТУРА ЗАБОЛЕВАЕМОСТИ ЛИЧНОГО СОСТАВА МЧС РОССИИ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3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27" name="Прямоугольник 26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Прямоугольник 32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Прямоугольник 33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12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val="105922091"/>
              </p:ext>
            </p:extLst>
          </p:nvPr>
        </p:nvGraphicFramePr>
        <p:xfrm>
          <a:off x="-158750" y="525102"/>
          <a:ext cx="3267075" cy="5767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6" name="Диаграмма 55"/>
          <p:cNvGraphicFramePr/>
          <p:nvPr>
            <p:extLst>
              <p:ext uri="{D42A27DB-BD31-4B8C-83A1-F6EECF244321}">
                <p14:modId xmlns:p14="http://schemas.microsoft.com/office/powerpoint/2010/main" val="3214949935"/>
              </p:ext>
            </p:extLst>
          </p:nvPr>
        </p:nvGraphicFramePr>
        <p:xfrm>
          <a:off x="6609030" y="672639"/>
          <a:ext cx="3180508" cy="2640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8" name="Диаграмма 57"/>
          <p:cNvGraphicFramePr/>
          <p:nvPr>
            <p:extLst>
              <p:ext uri="{D42A27DB-BD31-4B8C-83A1-F6EECF244321}">
                <p14:modId xmlns:p14="http://schemas.microsoft.com/office/powerpoint/2010/main" val="659227308"/>
              </p:ext>
            </p:extLst>
          </p:nvPr>
        </p:nvGraphicFramePr>
        <p:xfrm>
          <a:off x="6609030" y="3429776"/>
          <a:ext cx="3180508" cy="2626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60" name="Стрелка вправо 59"/>
          <p:cNvSpPr/>
          <p:nvPr/>
        </p:nvSpPr>
        <p:spPr>
          <a:xfrm>
            <a:off x="6417939" y="3563605"/>
            <a:ext cx="722636" cy="172508"/>
          </a:xfrm>
          <a:prstGeom prst="rightArrow">
            <a:avLst>
              <a:gd name="adj1" fmla="val 50000"/>
              <a:gd name="adj2" fmla="val 157576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/>
          <p:cNvSpPr/>
          <p:nvPr/>
        </p:nvSpPr>
        <p:spPr>
          <a:xfrm>
            <a:off x="1504601" y="1038504"/>
            <a:ext cx="5000204" cy="868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 rot="5400000">
            <a:off x="5134859" y="2321585"/>
            <a:ext cx="2653027" cy="868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3" name="Диаграмма 62"/>
          <p:cNvGraphicFramePr/>
          <p:nvPr>
            <p:extLst>
              <p:ext uri="{D42A27DB-BD31-4B8C-83A1-F6EECF244321}">
                <p14:modId xmlns:p14="http://schemas.microsoft.com/office/powerpoint/2010/main" val="4196266499"/>
              </p:ext>
            </p:extLst>
          </p:nvPr>
        </p:nvGraphicFramePr>
        <p:xfrm>
          <a:off x="3145702" y="1304563"/>
          <a:ext cx="3180508" cy="243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0" name="Стрелка вправо 39"/>
          <p:cNvSpPr/>
          <p:nvPr/>
        </p:nvSpPr>
        <p:spPr>
          <a:xfrm>
            <a:off x="1504600" y="729099"/>
            <a:ext cx="5567713" cy="172508"/>
          </a:xfrm>
          <a:prstGeom prst="rightArrow">
            <a:avLst>
              <a:gd name="adj1" fmla="val 50000"/>
              <a:gd name="adj2" fmla="val 15757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 вправо 63"/>
          <p:cNvSpPr/>
          <p:nvPr/>
        </p:nvSpPr>
        <p:spPr>
          <a:xfrm>
            <a:off x="1504600" y="1468360"/>
            <a:ext cx="2124425" cy="172508"/>
          </a:xfrm>
          <a:prstGeom prst="rightArrow">
            <a:avLst>
              <a:gd name="adj1" fmla="val 50000"/>
              <a:gd name="adj2" fmla="val 157576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5" name="Диаграмма 64"/>
          <p:cNvGraphicFramePr/>
          <p:nvPr>
            <p:extLst>
              <p:ext uri="{D42A27DB-BD31-4B8C-83A1-F6EECF244321}">
                <p14:modId xmlns:p14="http://schemas.microsoft.com/office/powerpoint/2010/main" val="2095902232"/>
              </p:ext>
            </p:extLst>
          </p:nvPr>
        </p:nvGraphicFramePr>
        <p:xfrm>
          <a:off x="3133002" y="3857263"/>
          <a:ext cx="3180508" cy="243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66" name="Стрелка вправо 65"/>
          <p:cNvSpPr/>
          <p:nvPr/>
        </p:nvSpPr>
        <p:spPr>
          <a:xfrm>
            <a:off x="1504600" y="3958862"/>
            <a:ext cx="2124425" cy="172508"/>
          </a:xfrm>
          <a:prstGeom prst="rightArrow">
            <a:avLst>
              <a:gd name="adj1" fmla="val 50000"/>
              <a:gd name="adj2" fmla="val 157576"/>
            </a:avLst>
          </a:prstGeom>
          <a:solidFill>
            <a:srgbClr val="FF5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TextBox 66"/>
          <p:cNvSpPr txBox="1"/>
          <p:nvPr/>
        </p:nvSpPr>
        <p:spPr>
          <a:xfrm>
            <a:off x="5613400" y="3917421"/>
            <a:ext cx="622300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35%</a:t>
            </a:r>
            <a:endParaRPr lang="ru-RU" sz="16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5613400" y="1600410"/>
            <a:ext cx="622300" cy="33855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B0F0"/>
                </a:solidFill>
              </a:rPr>
              <a:t>16%</a:t>
            </a:r>
            <a:endParaRPr lang="ru-RU" sz="1600" b="1" dirty="0">
              <a:solidFill>
                <a:srgbClr val="00B0F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054554" y="956092"/>
            <a:ext cx="622300" cy="338554"/>
          </a:xfrm>
          <a:prstGeom prst="rect">
            <a:avLst/>
          </a:prstGeom>
          <a:solidFill>
            <a:schemeClr val="bg1"/>
          </a:solidFill>
          <a:ln>
            <a:solidFill>
              <a:srgbClr val="8C3FC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954ECA"/>
                </a:solidFill>
              </a:rPr>
              <a:t>5%</a:t>
            </a:r>
            <a:endParaRPr lang="ru-RU" sz="1600" b="1" dirty="0">
              <a:solidFill>
                <a:srgbClr val="954ECA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898491" y="3792816"/>
            <a:ext cx="778363" cy="33855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B050"/>
                </a:solidFill>
              </a:rPr>
              <a:t>6,2%</a:t>
            </a:r>
            <a:endParaRPr lang="ru-RU" sz="1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36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ЗАБОЛЕВАЕМОСТЬ </a:t>
            </a: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ЛИЧНОГО СОСТАВА МЧС РОССИИ</a:t>
            </a:r>
            <a:endParaRPr lang="ru-RU" sz="2400" b="1" dirty="0" smtClean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34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8" name="Прямоугольник 37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Прямоугольник 38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Прямоугольник 46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13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82" y="715285"/>
            <a:ext cx="3858268" cy="5506173"/>
          </a:xfrm>
          <a:prstGeom prst="rect">
            <a:avLst/>
          </a:prstGeom>
        </p:spPr>
      </p:pic>
      <p:sp>
        <p:nvSpPr>
          <p:cNvPr id="18" name="Прямоугольник: скругленные углы 3">
            <a:extLst>
              <a:ext uri="{FF2B5EF4-FFF2-40B4-BE49-F238E27FC236}">
                <a16:creationId xmlns:a16="http://schemas.microsoft.com/office/drawing/2014/main" xmlns="" id="{D4553144-E374-4AF6-9E68-733F9F83B74E}"/>
              </a:ext>
            </a:extLst>
          </p:cNvPr>
          <p:cNvSpPr/>
          <p:nvPr/>
        </p:nvSpPr>
        <p:spPr>
          <a:xfrm>
            <a:off x="4286440" y="835870"/>
            <a:ext cx="5352860" cy="122153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48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16200000" scaled="1"/>
            <a:tileRect/>
          </a:gra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Для достижения снижения уровня заболеваемости и смертности среди 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личного состава 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разработано и доведено до ТО и учреждений </a:t>
            </a:r>
            <a:r>
              <a:rPr lang="ru-RU" sz="1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Распоряжение МЧС России от 27 декабря 2023 № 1104 </a:t>
            </a:r>
            <a:r>
              <a:rPr lang="ru-RU" sz="16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ДСП.</a:t>
            </a:r>
            <a:endParaRPr lang="ru-RU" sz="1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>
          <a:xfrm>
            <a:off x="4267390" y="2152650"/>
            <a:ext cx="5411844" cy="5614186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Исходя из структуры заболеваний среди личного состава МЧС России основные усилия организации лечебно-профилактической работы были направлены на достижение целей:</a:t>
            </a: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повышение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 качества и доступности медицинской помощи личному составу МЧС России;</a:t>
            </a: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усиление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 пропаганды здорового образа жизни, профилактики и контроля заболеваний, в том числе с применением современных медицинских технологий;</a:t>
            </a:r>
          </a:p>
          <a:p>
            <a:pPr marL="285750" indent="-28575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</a:rPr>
              <a:t>непрерывность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 (регулярность) и последовательность в разработке и реализации мероприятий, направленных на формирование здорового образа жизни</a:t>
            </a: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32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238321765"/>
              </p:ext>
            </p:extLst>
          </p:nvPr>
        </p:nvGraphicFramePr>
        <p:xfrm>
          <a:off x="3072799" y="781407"/>
          <a:ext cx="4796285" cy="54213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Прямоугольник 29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2" r="1084"/>
          <a:stretch/>
        </p:blipFill>
        <p:spPr>
          <a:xfrm>
            <a:off x="205259" y="1601592"/>
            <a:ext cx="2690341" cy="22326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09" y="732980"/>
            <a:ext cx="3307946" cy="1087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3" descr="G:\ФОТКИ\суперджет1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59" y="4235323"/>
            <a:ext cx="2698856" cy="1908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G:\ФОТКИ\МОДУЛЬ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1117" y="4733895"/>
            <a:ext cx="2698856" cy="2000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G:\ФОТКИ\СУперджет 10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8"/>
          <a:stretch/>
        </p:blipFill>
        <p:spPr bwMode="auto">
          <a:xfrm>
            <a:off x="11718501" y="-1651345"/>
            <a:ext cx="2729914" cy="1930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G:\ФОТКИ\Ми-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541" y="2074262"/>
            <a:ext cx="2729914" cy="2018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одзаголовок 2"/>
          <p:cNvSpPr txBox="1">
            <a:spLocks/>
          </p:cNvSpPr>
          <p:nvPr/>
        </p:nvSpPr>
        <p:spPr>
          <a:xfrm>
            <a:off x="1" y="646963"/>
            <a:ext cx="9906000" cy="649404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Проведении медицинской эвакуации медицинскими специалистами учреждений МЧС России за </a:t>
            </a:r>
            <a:r>
              <a:rPr lang="ru-RU" sz="1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2023 год </a:t>
            </a:r>
            <a:r>
              <a:rPr lang="ru-RU" sz="1600" i="1" dirty="0">
                <a:solidFill>
                  <a:prstClr val="black"/>
                </a:solidFill>
                <a:latin typeface="Cambria" panose="02040503050406030204" pitchFamily="18" charset="0"/>
              </a:rPr>
              <a:t>(итого: </a:t>
            </a:r>
            <a:r>
              <a:rPr lang="en-US" sz="16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22</a:t>
            </a:r>
            <a:r>
              <a:rPr lang="ru-RU" sz="16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5</a:t>
            </a:r>
            <a:r>
              <a:rPr lang="en-US" sz="16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16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чел</a:t>
            </a:r>
            <a:r>
              <a:rPr lang="ru-RU" sz="1600" i="1" dirty="0">
                <a:solidFill>
                  <a:prstClr val="black"/>
                </a:solidFill>
                <a:latin typeface="Cambria" panose="02040503050406030204" pitchFamily="18" charset="0"/>
              </a:rPr>
              <a:t>., из них </a:t>
            </a:r>
            <a:r>
              <a:rPr lang="ru-RU" sz="16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12 чел</a:t>
            </a:r>
            <a:r>
              <a:rPr lang="ru-RU" sz="1600" i="1" dirty="0">
                <a:solidFill>
                  <a:prstClr val="black"/>
                </a:solidFill>
                <a:latin typeface="Cambria" panose="02040503050406030204" pitchFamily="18" charset="0"/>
              </a:rPr>
              <a:t>. личного состава МЧС России)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33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ПРОВЕДЕНИЕ МЕДИЦИНСКОЙ ЭВАКУАЦИИ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230" y="4276762"/>
            <a:ext cx="2804370" cy="18705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5" name="Группа 34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38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42" name="Прямоугольник 41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Прямоугольник 42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Прямоугольник 43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9" name="Рисунок 38"/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0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14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Подзаголовок 2"/>
          <p:cNvSpPr txBox="1">
            <a:spLocks/>
          </p:cNvSpPr>
          <p:nvPr/>
        </p:nvSpPr>
        <p:spPr>
          <a:xfrm>
            <a:off x="6870700" y="1191711"/>
            <a:ext cx="2931538" cy="1067905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зоны СВО эвакуировано 5 человек личного состава 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МЧС России и 7 граждан Донецкой Народной Республики: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697843"/>
              </p:ext>
            </p:extLst>
          </p:nvPr>
        </p:nvGraphicFramePr>
        <p:xfrm>
          <a:off x="6940714" y="2371582"/>
          <a:ext cx="2812886" cy="1721396"/>
        </p:xfrm>
        <a:graphic>
          <a:graphicData uri="http://schemas.openxmlformats.org/drawingml/2006/table">
            <a:tbl>
              <a:tblPr/>
              <a:tblGrid>
                <a:gridCol w="21016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1550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50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ГУ МЧС России по Краснодарскому краю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 fontAlgn="b"/>
                      <a:r>
                        <a:rPr lang="ru-RU" sz="150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</a:t>
                      </a:r>
                      <a:r>
                        <a:rPr lang="ru-RU" sz="150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чел.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0272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50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Ногинский СЦ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 </a:t>
                      </a:r>
                      <a:r>
                        <a:rPr lang="ru-RU" sz="150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чел.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9302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50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Лидер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</a:t>
                      </a:r>
                      <a:r>
                        <a:rPr lang="ru-RU" sz="150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чел.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0272">
                <a:tc>
                  <a:txBody>
                    <a:bodyPr/>
                    <a:lstStyle>
                      <a:lvl1pPr marL="0" algn="l" defTabSz="1072892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536447" algn="l" defTabSz="1072892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1072892" algn="l" defTabSz="1072892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609338" algn="l" defTabSz="1072892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2145785" algn="l" defTabSz="1072892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682231" algn="l" defTabSz="1072892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3218677" algn="l" defTabSz="1072892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755123" algn="l" defTabSz="1072892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4291569" algn="l" defTabSz="1072892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algn="l" fontAlgn="b"/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Граждане</a:t>
                      </a:r>
                      <a:r>
                        <a:rPr lang="ru-RU" sz="15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ДНР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072892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1pPr>
                      <a:lvl2pPr marL="536447" algn="l" defTabSz="1072892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2pPr>
                      <a:lvl3pPr marL="1072892" algn="l" defTabSz="1072892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3pPr>
                      <a:lvl4pPr marL="1609338" algn="l" defTabSz="1072892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4pPr>
                      <a:lvl5pPr marL="2145785" algn="l" defTabSz="1072892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5pPr>
                      <a:lvl6pPr marL="2682231" algn="l" defTabSz="1072892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6pPr>
                      <a:lvl7pPr marL="3218677" algn="l" defTabSz="1072892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7pPr>
                      <a:lvl8pPr marL="3755123" algn="l" defTabSz="1072892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8pPr>
                      <a:lvl9pPr marL="4291569" algn="l" defTabSz="1072892" rtl="0" eaLnBrk="1" latinLnBrk="0" hangingPunct="1">
                        <a:defRPr sz="2100" kern="1200">
                          <a:solidFill>
                            <a:schemeClr val="tx1"/>
                          </a:solidFill>
                          <a:latin typeface="Century Schoolbook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0728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 чел.</a:t>
                      </a:r>
                      <a:endParaRPr lang="ru-RU" sz="15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24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одзаголовок 2"/>
          <p:cNvSpPr txBox="1">
            <a:spLocks/>
          </p:cNvSpPr>
          <p:nvPr/>
        </p:nvSpPr>
        <p:spPr>
          <a:xfrm>
            <a:off x="0" y="50833"/>
            <a:ext cx="9906000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САНАТОРНО-КУРОРТНОЕ ЛЕЧЕНИЕ ЛИЧНОГО СОСТАВА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/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332710573"/>
              </p:ext>
            </p:extLst>
          </p:nvPr>
        </p:nvGraphicFramePr>
        <p:xfrm>
          <a:off x="0" y="-234481"/>
          <a:ext cx="9906000" cy="3495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7288121" y="1266209"/>
            <a:ext cx="1023022" cy="401697"/>
          </a:xfrm>
          <a:prstGeom prst="rect">
            <a:avLst/>
          </a:prstGeom>
          <a:noFill/>
        </p:spPr>
        <p:txBody>
          <a:bodyPr wrap="square" lIns="123497" tIns="61746" rIns="123497" bIns="61746" rtlCol="0">
            <a:spAutoFit/>
          </a:bodyPr>
          <a:lstStyle>
            <a:defPPr>
              <a:defRPr lang="ru-RU"/>
            </a:defPPr>
            <a:lvl1pPr algn="ctr" defTabSz="1280160">
              <a:defRPr sz="1600" b="1">
                <a:solidFill>
                  <a:srgbClr val="00823B"/>
                </a:solidFill>
                <a:latin typeface="Cambria" panose="02040503050406030204" pitchFamily="18" charset="0"/>
              </a:defRPr>
            </a:lvl1pPr>
          </a:lstStyle>
          <a:p>
            <a:r>
              <a:rPr lang="ru-RU" sz="1800" dirty="0" smtClean="0"/>
              <a:t>78,2 %</a:t>
            </a:r>
            <a:endParaRPr lang="ru-RU" sz="1800" dirty="0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623558" y="2999579"/>
            <a:ext cx="8596642" cy="75519"/>
          </a:xfrm>
          <a:prstGeom prst="line">
            <a:avLst/>
          </a:prstGeom>
          <a:ln w="952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9" r="67723" b="29950"/>
          <a:stretch/>
        </p:blipFill>
        <p:spPr>
          <a:xfrm>
            <a:off x="6145473" y="3199012"/>
            <a:ext cx="616500" cy="71799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390" y="3199012"/>
            <a:ext cx="1338589" cy="77415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66"/>
          <a:stretch/>
        </p:blipFill>
        <p:spPr>
          <a:xfrm>
            <a:off x="8273527" y="3239557"/>
            <a:ext cx="684031" cy="66904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77" y="3150960"/>
            <a:ext cx="1271559" cy="861481"/>
          </a:xfrm>
          <a:prstGeom prst="rect">
            <a:avLst/>
          </a:prstGeom>
        </p:spPr>
      </p:pic>
      <p:sp>
        <p:nvSpPr>
          <p:cNvPr id="48" name="Подзаголовок 2"/>
          <p:cNvSpPr txBox="1">
            <a:spLocks/>
          </p:cNvSpPr>
          <p:nvPr/>
        </p:nvSpPr>
        <p:spPr>
          <a:xfrm>
            <a:off x="221395" y="4005836"/>
            <a:ext cx="2163148" cy="363023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rPr>
              <a:t>МИНОБОРОНЫ</a:t>
            </a: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3263514" y="3995110"/>
            <a:ext cx="1587441" cy="363023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>
                <a:solidFill>
                  <a:srgbClr val="996633">
                    <a:alpha val="58000"/>
                  </a:srgbClr>
                </a:solidFill>
                <a:latin typeface="Cambria" panose="02040503050406030204" pitchFamily="18" charset="0"/>
              </a:rPr>
              <a:t>МВД РФ</a:t>
            </a:r>
          </a:p>
        </p:txBody>
      </p:sp>
      <p:sp>
        <p:nvSpPr>
          <p:cNvPr id="50" name="Подзаголовок 2"/>
          <p:cNvSpPr txBox="1">
            <a:spLocks/>
          </p:cNvSpPr>
          <p:nvPr/>
        </p:nvSpPr>
        <p:spPr>
          <a:xfrm>
            <a:off x="5612592" y="3980438"/>
            <a:ext cx="1587441" cy="363023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>
                <a:ln w="0">
                  <a:noFill/>
                </a:ln>
                <a:solidFill>
                  <a:srgbClr val="CC9900"/>
                </a:solidFill>
                <a:latin typeface="Cambria" panose="02040503050406030204" pitchFamily="18" charset="0"/>
              </a:rPr>
              <a:t>ФМБА</a:t>
            </a:r>
          </a:p>
        </p:txBody>
      </p:sp>
      <p:sp>
        <p:nvSpPr>
          <p:cNvPr id="51" name="Подзаголовок 2"/>
          <p:cNvSpPr txBox="1">
            <a:spLocks/>
          </p:cNvSpPr>
          <p:nvPr/>
        </p:nvSpPr>
        <p:spPr>
          <a:xfrm>
            <a:off x="7815823" y="3984892"/>
            <a:ext cx="1587441" cy="363023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>
                <a:ln w="0">
                  <a:noFill/>
                </a:ln>
                <a:solidFill>
                  <a:srgbClr val="FFFF00">
                    <a:alpha val="54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МИНЗДРАВ</a:t>
            </a:r>
          </a:p>
        </p:txBody>
      </p:sp>
      <p:sp>
        <p:nvSpPr>
          <p:cNvPr id="52" name="Подзаголовок 2"/>
          <p:cNvSpPr txBox="1">
            <a:spLocks/>
          </p:cNvSpPr>
          <p:nvPr/>
        </p:nvSpPr>
        <p:spPr>
          <a:xfrm>
            <a:off x="140528" y="5419991"/>
            <a:ext cx="9559925" cy="71249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Охват в неполном объеме связан с нарушением логистики в регионы Черноморского побережья, в связи с проведением СВО.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37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53" name="Прямоугольник 52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Прямоугольник 53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Прямоугольник 54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8" name="Рисунок 37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9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15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Подзаголовок 2"/>
          <p:cNvSpPr txBox="1">
            <a:spLocks/>
          </p:cNvSpPr>
          <p:nvPr/>
        </p:nvSpPr>
        <p:spPr>
          <a:xfrm>
            <a:off x="1705362" y="2211121"/>
            <a:ext cx="1503638" cy="285700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Подлежало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6" name="Подзаголовок 2"/>
          <p:cNvSpPr txBox="1">
            <a:spLocks/>
          </p:cNvSpPr>
          <p:nvPr/>
        </p:nvSpPr>
        <p:spPr>
          <a:xfrm>
            <a:off x="3025944" y="2211121"/>
            <a:ext cx="1503638" cy="285700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Получили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7" name="Подзаголовок 2"/>
          <p:cNvSpPr txBox="1">
            <a:spLocks/>
          </p:cNvSpPr>
          <p:nvPr/>
        </p:nvSpPr>
        <p:spPr>
          <a:xfrm>
            <a:off x="5195889" y="2211121"/>
            <a:ext cx="1503638" cy="285700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Подлежало</a:t>
            </a:r>
            <a:endParaRPr lang="ru-RU" sz="14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8" name="Подзаголовок 2"/>
          <p:cNvSpPr txBox="1">
            <a:spLocks/>
          </p:cNvSpPr>
          <p:nvPr/>
        </p:nvSpPr>
        <p:spPr>
          <a:xfrm>
            <a:off x="6516471" y="2211121"/>
            <a:ext cx="1503638" cy="285700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Получили</a:t>
            </a:r>
            <a:endParaRPr lang="ru-RU" sz="14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24034" y="850370"/>
            <a:ext cx="1023022" cy="401697"/>
          </a:xfrm>
          <a:prstGeom prst="rect">
            <a:avLst/>
          </a:prstGeom>
          <a:noFill/>
        </p:spPr>
        <p:txBody>
          <a:bodyPr wrap="square" lIns="123497" tIns="61746" rIns="123497" bIns="61746" rtlCol="0">
            <a:spAutoFit/>
          </a:bodyPr>
          <a:lstStyle>
            <a:defPPr>
              <a:defRPr lang="ru-RU"/>
            </a:defPPr>
            <a:lvl1pPr algn="ctr" defTabSz="1280160">
              <a:defRPr sz="1600" b="1">
                <a:solidFill>
                  <a:srgbClr val="00823B"/>
                </a:solidFill>
                <a:latin typeface="Cambria" panose="02040503050406030204" pitchFamily="18" charset="0"/>
              </a:defRPr>
            </a:lvl1pPr>
          </a:lstStyle>
          <a:p>
            <a:r>
              <a:rPr lang="ru-RU" sz="1800" dirty="0" smtClean="0">
                <a:solidFill>
                  <a:schemeClr val="bg2">
                    <a:lumMod val="50000"/>
                  </a:schemeClr>
                </a:solidFill>
              </a:rPr>
              <a:t>76,4 %</a:t>
            </a:r>
            <a:endParaRPr lang="ru-RU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279307" y="4563225"/>
            <a:ext cx="2329283" cy="468035"/>
          </a:xfrm>
          <a:prstGeom prst="flowChartProcess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0"/>
                </a:schemeClr>
              </a:gs>
              <a:gs pos="17000">
                <a:schemeClr val="accent2">
                  <a:lumMod val="75000"/>
                  <a:alpha val="41000"/>
                </a:schemeClr>
              </a:gs>
              <a:gs pos="50000">
                <a:schemeClr val="accent2">
                  <a:lumMod val="50000"/>
                </a:schemeClr>
              </a:gs>
              <a:gs pos="79000">
                <a:schemeClr val="accent2">
                  <a:lumMod val="75000"/>
                  <a:alpha val="42000"/>
                </a:scheme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одзаголовок 2"/>
          <p:cNvSpPr txBox="1">
            <a:spLocks/>
          </p:cNvSpPr>
          <p:nvPr/>
        </p:nvSpPr>
        <p:spPr>
          <a:xfrm>
            <a:off x="662527" y="4509034"/>
            <a:ext cx="1694856" cy="46683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vert="horz" lIns="107287" tIns="53643" rIns="107287" bIns="53643" rtlCol="0">
            <a:noAutofit/>
          </a:bodyPr>
          <a:lstStyle>
            <a:defPPr>
              <a:defRPr lang="ru-RU"/>
            </a:defPPr>
            <a:lvl1pPr marL="0" indent="0" algn="ctr" defTabSz="91440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Georgia" pitchFamily="18" charset="0"/>
              <a:buNone/>
              <a:defRPr sz="1400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cs typeface="+mn-cs"/>
              </a:defRPr>
            </a:lvl1pPr>
            <a:lvl2pPr marL="4572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marL="22860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marL="27432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marL="32004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marL="36576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r>
              <a:rPr lang="ru-RU" sz="2800" dirty="0">
                <a:solidFill>
                  <a:schemeClr val="bg1"/>
                </a:solidFill>
                <a:effectLst/>
              </a:rPr>
              <a:t>18 чел.</a:t>
            </a:r>
          </a:p>
          <a:p>
            <a:endParaRPr lang="ru-RU" sz="2800" dirty="0">
              <a:solidFill>
                <a:schemeClr val="bg1"/>
              </a:solidFill>
              <a:effectLst/>
            </a:endParaRPr>
          </a:p>
          <a:p>
            <a:endParaRPr lang="ru-RU" sz="2800" dirty="0">
              <a:solidFill>
                <a:schemeClr val="bg1"/>
              </a:solidFill>
              <a:effectLst/>
            </a:endParaRPr>
          </a:p>
        </p:txBody>
      </p:sp>
      <p:sp>
        <p:nvSpPr>
          <p:cNvPr id="62" name="Блок-схема: процесс 61"/>
          <p:cNvSpPr/>
          <p:nvPr/>
        </p:nvSpPr>
        <p:spPr>
          <a:xfrm>
            <a:off x="2815020" y="4563225"/>
            <a:ext cx="2329283" cy="468035"/>
          </a:xfrm>
          <a:prstGeom prst="flowChartProcess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0"/>
                </a:schemeClr>
              </a:gs>
              <a:gs pos="17000">
                <a:schemeClr val="accent2">
                  <a:lumMod val="75000"/>
                  <a:alpha val="41000"/>
                </a:schemeClr>
              </a:gs>
              <a:gs pos="50000">
                <a:schemeClr val="accent2">
                  <a:lumMod val="50000"/>
                </a:schemeClr>
              </a:gs>
              <a:gs pos="79000">
                <a:schemeClr val="accent2">
                  <a:lumMod val="75000"/>
                  <a:alpha val="42000"/>
                </a:scheme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одзаголовок 2"/>
          <p:cNvSpPr txBox="1">
            <a:spLocks/>
          </p:cNvSpPr>
          <p:nvPr/>
        </p:nvSpPr>
        <p:spPr>
          <a:xfrm>
            <a:off x="3198240" y="4509034"/>
            <a:ext cx="1694856" cy="46683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vert="horz" lIns="107287" tIns="53643" rIns="107287" bIns="53643" rtlCol="0">
            <a:noAutofit/>
          </a:bodyPr>
          <a:lstStyle>
            <a:defPPr>
              <a:defRPr lang="ru-RU"/>
            </a:defPPr>
            <a:lvl1pPr marL="0" indent="0" algn="ctr" defTabSz="91440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Georgia" pitchFamily="18" charset="0"/>
              <a:buNone/>
              <a:defRPr sz="1400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cs typeface="+mn-cs"/>
              </a:defRPr>
            </a:lvl1pPr>
            <a:lvl2pPr marL="4572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marL="22860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marL="27432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marL="32004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marL="36576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  <a:effectLst/>
              </a:rPr>
              <a:t>622 </a:t>
            </a:r>
            <a:r>
              <a:rPr lang="ru-RU" sz="2800" dirty="0">
                <a:solidFill>
                  <a:schemeClr val="bg1"/>
                </a:solidFill>
                <a:effectLst/>
              </a:rPr>
              <a:t>чел.</a:t>
            </a:r>
          </a:p>
          <a:p>
            <a:endParaRPr lang="ru-RU" sz="2800" dirty="0">
              <a:solidFill>
                <a:schemeClr val="bg1"/>
              </a:solidFill>
              <a:effectLst/>
            </a:endParaRPr>
          </a:p>
          <a:p>
            <a:endParaRPr lang="ru-RU" sz="2800" dirty="0">
              <a:solidFill>
                <a:schemeClr val="bg1"/>
              </a:solidFill>
              <a:effectLst/>
            </a:endParaRPr>
          </a:p>
        </p:txBody>
      </p:sp>
      <p:sp>
        <p:nvSpPr>
          <p:cNvPr id="64" name="Блок-схема: процесс 63"/>
          <p:cNvSpPr/>
          <p:nvPr/>
        </p:nvSpPr>
        <p:spPr>
          <a:xfrm>
            <a:off x="5210045" y="4563225"/>
            <a:ext cx="2329283" cy="468035"/>
          </a:xfrm>
          <a:prstGeom prst="flowChartProcess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0"/>
                </a:schemeClr>
              </a:gs>
              <a:gs pos="17000">
                <a:schemeClr val="accent2">
                  <a:lumMod val="75000"/>
                  <a:alpha val="41000"/>
                </a:schemeClr>
              </a:gs>
              <a:gs pos="50000">
                <a:schemeClr val="accent2">
                  <a:lumMod val="50000"/>
                </a:schemeClr>
              </a:gs>
              <a:gs pos="79000">
                <a:schemeClr val="accent2">
                  <a:lumMod val="75000"/>
                  <a:alpha val="42000"/>
                </a:scheme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одзаголовок 2"/>
          <p:cNvSpPr txBox="1">
            <a:spLocks/>
          </p:cNvSpPr>
          <p:nvPr/>
        </p:nvSpPr>
        <p:spPr>
          <a:xfrm>
            <a:off x="5593265" y="4509034"/>
            <a:ext cx="1694856" cy="46683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vert="horz" lIns="107287" tIns="53643" rIns="107287" bIns="53643" rtlCol="0">
            <a:noAutofit/>
          </a:bodyPr>
          <a:lstStyle>
            <a:defPPr>
              <a:defRPr lang="ru-RU"/>
            </a:defPPr>
            <a:lvl1pPr marL="0" indent="0" algn="ctr" defTabSz="91440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Georgia" pitchFamily="18" charset="0"/>
              <a:buNone/>
              <a:defRPr sz="1400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cs typeface="+mn-cs"/>
              </a:defRPr>
            </a:lvl1pPr>
            <a:lvl2pPr marL="4572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marL="22860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marL="27432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marL="32004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marL="36576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  <a:effectLst/>
              </a:rPr>
              <a:t>30 </a:t>
            </a:r>
            <a:r>
              <a:rPr lang="ru-RU" sz="2800" dirty="0">
                <a:solidFill>
                  <a:schemeClr val="bg1"/>
                </a:solidFill>
                <a:effectLst/>
              </a:rPr>
              <a:t>чел.</a:t>
            </a:r>
          </a:p>
          <a:p>
            <a:endParaRPr lang="ru-RU" sz="2800" dirty="0">
              <a:solidFill>
                <a:schemeClr val="bg1"/>
              </a:solidFill>
              <a:effectLst/>
            </a:endParaRPr>
          </a:p>
          <a:p>
            <a:endParaRPr lang="ru-RU" sz="2800" dirty="0">
              <a:solidFill>
                <a:schemeClr val="bg1"/>
              </a:solidFill>
              <a:effectLst/>
            </a:endParaRPr>
          </a:p>
        </p:txBody>
      </p:sp>
      <p:sp>
        <p:nvSpPr>
          <p:cNvPr id="66" name="Блок-схема: процесс 65"/>
          <p:cNvSpPr/>
          <p:nvPr/>
        </p:nvSpPr>
        <p:spPr>
          <a:xfrm>
            <a:off x="7432603" y="4563225"/>
            <a:ext cx="2329283" cy="468035"/>
          </a:xfrm>
          <a:prstGeom prst="flowChartProcess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alpha val="0"/>
                </a:schemeClr>
              </a:gs>
              <a:gs pos="17000">
                <a:schemeClr val="accent2">
                  <a:lumMod val="75000"/>
                  <a:alpha val="41000"/>
                </a:schemeClr>
              </a:gs>
              <a:gs pos="50000">
                <a:schemeClr val="accent2">
                  <a:lumMod val="50000"/>
                </a:schemeClr>
              </a:gs>
              <a:gs pos="79000">
                <a:schemeClr val="accent2">
                  <a:lumMod val="75000"/>
                  <a:alpha val="42000"/>
                </a:schemeClr>
              </a:gs>
              <a:gs pos="100000">
                <a:schemeClr val="accent2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одзаголовок 2"/>
          <p:cNvSpPr txBox="1">
            <a:spLocks/>
          </p:cNvSpPr>
          <p:nvPr/>
        </p:nvSpPr>
        <p:spPr>
          <a:xfrm>
            <a:off x="7815823" y="4509034"/>
            <a:ext cx="1694856" cy="46683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vert="horz" lIns="107287" tIns="53643" rIns="107287" bIns="53643" rtlCol="0">
            <a:noAutofit/>
          </a:bodyPr>
          <a:lstStyle>
            <a:defPPr>
              <a:defRPr lang="ru-RU"/>
            </a:defPPr>
            <a:lvl1pPr marL="0" indent="0" algn="ctr" defTabSz="91440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Georgia" pitchFamily="18" charset="0"/>
              <a:buNone/>
              <a:defRPr sz="1400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cs typeface="+mn-cs"/>
              </a:defRPr>
            </a:lvl1pPr>
            <a:lvl2pPr marL="4572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marL="22860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marL="27432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marL="32004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marL="36576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r>
              <a:rPr lang="ru-RU" sz="2800" dirty="0" smtClean="0">
                <a:solidFill>
                  <a:schemeClr val="bg1"/>
                </a:solidFill>
                <a:effectLst/>
              </a:rPr>
              <a:t>186 </a:t>
            </a:r>
            <a:r>
              <a:rPr lang="ru-RU" sz="2800" dirty="0">
                <a:solidFill>
                  <a:schemeClr val="bg1"/>
                </a:solidFill>
                <a:effectLst/>
              </a:rPr>
              <a:t>чел.</a:t>
            </a:r>
          </a:p>
          <a:p>
            <a:endParaRPr lang="ru-RU" sz="2800" dirty="0">
              <a:solidFill>
                <a:schemeClr val="bg1"/>
              </a:solidFill>
              <a:effectLst/>
            </a:endParaRPr>
          </a:p>
          <a:p>
            <a:endParaRPr lang="ru-RU" sz="28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23115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138025" y="701279"/>
            <a:ext cx="9562237" cy="95898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В соответствии 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с распоряжением МЧС России от </a:t>
            </a:r>
            <a:r>
              <a:rPr lang="ru-RU" sz="18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13 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января </a:t>
            </a:r>
            <a:r>
              <a:rPr lang="ru-RU" sz="18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2023 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года № </a:t>
            </a:r>
            <a:r>
              <a:rPr lang="ru-RU" sz="18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15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организовано прохождение диспансеризации личного состава территориальных органов и учреждений МЧС России :</a:t>
            </a:r>
          </a:p>
          <a:p>
            <a:pPr marL="335278" indent="-335278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500252172"/>
              </p:ext>
            </p:extLst>
          </p:nvPr>
        </p:nvGraphicFramePr>
        <p:xfrm>
          <a:off x="-285750" y="1328577"/>
          <a:ext cx="10191750" cy="4676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ДИСПАНСЕРИЗАЦИЯ ЛИЧНОГО СОСТАВА В 20</a:t>
            </a:r>
            <a:r>
              <a:rPr lang="en-US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2</a:t>
            </a: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3</a:t>
            </a: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 </a:t>
            </a: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ГОДУ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81600" y="1928878"/>
            <a:ext cx="30649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*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8025" y="5637205"/>
            <a:ext cx="9388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>
                <a:solidFill>
                  <a:prstClr val="black"/>
                </a:solidFill>
                <a:latin typeface="Cambria" panose="02040503050406030204" pitchFamily="18" charset="0"/>
              </a:rPr>
              <a:t>Итоговый показатель обусловлен ограничительными мероприятиями в некоторых субъектах РФ, </a:t>
            </a:r>
          </a:p>
          <a:p>
            <a:r>
              <a:rPr lang="ru-RU" sz="1600" i="1" dirty="0">
                <a:solidFill>
                  <a:prstClr val="black"/>
                </a:solidFill>
                <a:latin typeface="Cambria" panose="02040503050406030204" pitchFamily="18" charset="0"/>
              </a:rPr>
              <a:t>а также приостановкой проведения диспансеризации в медицинских организациях МВД России.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30313" y="2848443"/>
            <a:ext cx="30649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*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698" y="5502329"/>
            <a:ext cx="30649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*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4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3" name="Прямоугольник 32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" name="Прямоугольник 36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" name="Прямоугольник 37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16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8637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966233"/>
              </p:ext>
            </p:extLst>
          </p:nvPr>
        </p:nvGraphicFramePr>
        <p:xfrm>
          <a:off x="251050" y="750674"/>
          <a:ext cx="9403897" cy="5599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0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НАУЧНО-ИССЛЕДОВАТЕЛЬСКИЕ </a:t>
            </a: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РАБОТЫ 2023 ГОДА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/>
          <a:srcRect t="6482"/>
          <a:stretch/>
        </p:blipFill>
        <p:spPr>
          <a:xfrm>
            <a:off x="548536" y="903245"/>
            <a:ext cx="1661264" cy="138275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Подзаголовок 2"/>
          <p:cNvSpPr txBox="1">
            <a:spLocks/>
          </p:cNvSpPr>
          <p:nvPr/>
        </p:nvSpPr>
        <p:spPr>
          <a:xfrm>
            <a:off x="7743964" y="2019926"/>
            <a:ext cx="2492039" cy="372903"/>
          </a:xfrm>
          <a:prstGeom prst="rect">
            <a:avLst/>
          </a:prstGeom>
          <a:effectLst>
            <a:glow rad="228600">
              <a:schemeClr val="accent1">
                <a:lumMod val="75000"/>
                <a:alpha val="61000"/>
              </a:schemeClr>
            </a:glow>
          </a:effectLst>
        </p:spPr>
        <p:txBody>
          <a:bodyPr vert="horz" lIns="107287" tIns="53643" rIns="107287" bIns="53643" rtlCol="0">
            <a:noAutofit/>
          </a:bodyPr>
          <a:lstStyle>
            <a:defPPr>
              <a:defRPr lang="ru-RU"/>
            </a:defPPr>
            <a:lvl1pPr marL="0" indent="0" algn="just" defTabSz="91440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Georgia" pitchFamily="18" charset="0"/>
              <a:buNone/>
              <a:defRPr sz="1400" b="1">
                <a:solidFill>
                  <a:prstClr val="black"/>
                </a:solidFill>
                <a:effectLst>
                  <a:glow rad="190500">
                    <a:schemeClr val="accent2">
                      <a:lumMod val="60000"/>
                      <a:lumOff val="40000"/>
                      <a:alpha val="66000"/>
                    </a:schemeClr>
                  </a:glow>
                </a:effectLst>
                <a:latin typeface="Cambria" panose="02040503050406030204" pitchFamily="18" charset="0"/>
                <a:cs typeface="+mn-cs"/>
              </a:defRPr>
            </a:lvl1pPr>
            <a:lvl2pPr marL="4572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marL="22860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marL="27432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marL="32004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marL="36576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r>
              <a:rPr lang="ru-RU" dirty="0"/>
              <a:t>НИР «Образование»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8373066" y="4040958"/>
            <a:ext cx="1676295" cy="372903"/>
          </a:xfrm>
          <a:prstGeom prst="rect">
            <a:avLst/>
          </a:prstGeom>
          <a:effectLst>
            <a:glow rad="228600">
              <a:schemeClr val="accent1">
                <a:lumMod val="75000"/>
                <a:alpha val="61000"/>
              </a:schemeClr>
            </a:glow>
          </a:effectLst>
        </p:spPr>
        <p:txBody>
          <a:bodyPr vert="horz" lIns="107287" tIns="53643" rIns="107287" bIns="53643" rtlCol="0">
            <a:noAutofit/>
          </a:bodyPr>
          <a:lstStyle>
            <a:defPPr>
              <a:defRPr lang="ru-RU"/>
            </a:defPPr>
            <a:lvl1pPr marL="0" indent="0" algn="just" defTabSz="91440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Georgia" pitchFamily="18" charset="0"/>
              <a:buNone/>
              <a:defRPr sz="1400" b="1">
                <a:solidFill>
                  <a:prstClr val="black"/>
                </a:solidFill>
                <a:effectLst>
                  <a:glow rad="190500">
                    <a:schemeClr val="accent2">
                      <a:lumMod val="60000"/>
                      <a:lumOff val="40000"/>
                      <a:alpha val="66000"/>
                    </a:schemeClr>
                  </a:glow>
                </a:effectLst>
                <a:latin typeface="Cambria" panose="02040503050406030204" pitchFamily="18" charset="0"/>
                <a:cs typeface="+mn-cs"/>
              </a:defRPr>
            </a:lvl1pPr>
            <a:lvl2pPr marL="4572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marL="22860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marL="27432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marL="32004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marL="36576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r>
              <a:rPr lang="ru-RU" dirty="0"/>
              <a:t>НИР «ЭКМО»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7337699" y="6002657"/>
            <a:ext cx="2600571" cy="372903"/>
          </a:xfrm>
          <a:prstGeom prst="rect">
            <a:avLst/>
          </a:prstGeom>
          <a:effectLst>
            <a:glow rad="228600">
              <a:schemeClr val="accent1">
                <a:lumMod val="75000"/>
                <a:alpha val="61000"/>
              </a:schemeClr>
            </a:glow>
          </a:effectLst>
        </p:spPr>
        <p:txBody>
          <a:bodyPr vert="horz" lIns="107287" tIns="53643" rIns="107287" bIns="53643" rtlCol="0">
            <a:noAutofit/>
          </a:bodyPr>
          <a:lstStyle>
            <a:defPPr>
              <a:defRPr lang="ru-RU"/>
            </a:defPPr>
            <a:lvl1pPr marL="0" indent="0" algn="just" defTabSz="91440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Georgia" pitchFamily="18" charset="0"/>
              <a:buNone/>
              <a:defRPr sz="1400" b="1">
                <a:solidFill>
                  <a:prstClr val="black"/>
                </a:solidFill>
                <a:effectLst>
                  <a:glow rad="190500">
                    <a:schemeClr val="accent2">
                      <a:lumMod val="60000"/>
                      <a:lumOff val="40000"/>
                      <a:alpha val="66000"/>
                    </a:schemeClr>
                  </a:glow>
                </a:effectLst>
                <a:latin typeface="Cambria" panose="02040503050406030204" pitchFamily="18" charset="0"/>
                <a:cs typeface="+mn-cs"/>
              </a:defRPr>
            </a:lvl1pPr>
            <a:lvl2pPr marL="4572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marL="22860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marL="27432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marL="32004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marL="36576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ru-RU" dirty="0"/>
              <a:t>НИР «Профилактика»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/>
          <a:srcRect t="5856"/>
          <a:stretch/>
        </p:blipFill>
        <p:spPr>
          <a:xfrm>
            <a:off x="548536" y="2824302"/>
            <a:ext cx="1661264" cy="1366471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0"/>
          <a:srcRect t="9442"/>
          <a:stretch/>
        </p:blipFill>
        <p:spPr>
          <a:xfrm>
            <a:off x="548536" y="4711700"/>
            <a:ext cx="1661264" cy="14859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7" name="Группа 26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34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8" name="Прямоугольник 37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Прямоугольник 38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Прямоугольник 46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17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152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РЕАЛИЗАЦИЯ НАУЧНО-ИССЛЕДОВАТЕЛЬСКОЙ РАБОТЫ «ЭКМО»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34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8" name="Прямоугольник 37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Прямоугольник 38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Прямоугольник 46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18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b="20771"/>
          <a:stretch/>
        </p:blipFill>
        <p:spPr>
          <a:xfrm>
            <a:off x="213098" y="753386"/>
            <a:ext cx="4492812" cy="53716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" b="6413"/>
          <a:stretch/>
        </p:blipFill>
        <p:spPr>
          <a:xfrm>
            <a:off x="5201734" y="753386"/>
            <a:ext cx="4479294" cy="5357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264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62101235"/>
              </p:ext>
            </p:extLst>
          </p:nvPr>
        </p:nvGraphicFramePr>
        <p:xfrm>
          <a:off x="251050" y="750673"/>
          <a:ext cx="9403897" cy="5540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0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ЗАПЛАНИРОВАННЫЕ НИР НА 2024 ГОД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Подзаголовок 2"/>
          <p:cNvSpPr txBox="1">
            <a:spLocks/>
          </p:cNvSpPr>
          <p:nvPr/>
        </p:nvSpPr>
        <p:spPr>
          <a:xfrm>
            <a:off x="8119684" y="1642128"/>
            <a:ext cx="2492039" cy="372903"/>
          </a:xfrm>
          <a:prstGeom prst="rect">
            <a:avLst/>
          </a:prstGeom>
          <a:effectLst>
            <a:glow rad="228600">
              <a:schemeClr val="accent1">
                <a:lumMod val="75000"/>
                <a:alpha val="61000"/>
              </a:schemeClr>
            </a:glow>
          </a:effectLst>
        </p:spPr>
        <p:txBody>
          <a:bodyPr vert="horz" lIns="107287" tIns="53643" rIns="107287" bIns="53643" rtlCol="0">
            <a:noAutofit/>
          </a:bodyPr>
          <a:lstStyle>
            <a:defPPr>
              <a:defRPr lang="ru-RU"/>
            </a:defPPr>
            <a:lvl1pPr marL="0" indent="0" algn="just" defTabSz="91440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Georgia" pitchFamily="18" charset="0"/>
              <a:buNone/>
              <a:defRPr sz="1400" b="1">
                <a:solidFill>
                  <a:prstClr val="black"/>
                </a:solidFill>
                <a:effectLst>
                  <a:glow rad="190500">
                    <a:schemeClr val="accent2">
                      <a:lumMod val="60000"/>
                      <a:lumOff val="40000"/>
                      <a:alpha val="66000"/>
                    </a:schemeClr>
                  </a:glow>
                </a:effectLst>
                <a:latin typeface="Cambria" panose="02040503050406030204" pitchFamily="18" charset="0"/>
                <a:cs typeface="+mn-cs"/>
              </a:defRPr>
            </a:lvl1pPr>
            <a:lvl2pPr marL="4572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marL="22860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marL="27432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marL="32004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marL="36576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r>
              <a:rPr lang="ru-RU" dirty="0">
                <a:effectLst>
                  <a:glow rad="190500">
                    <a:srgbClr val="5ECCF3">
                      <a:lumMod val="60000"/>
                      <a:lumOff val="40000"/>
                      <a:alpha val="66000"/>
                    </a:srgbClr>
                  </a:glow>
                </a:effectLst>
              </a:rPr>
              <a:t>НИР </a:t>
            </a:r>
            <a:r>
              <a:rPr lang="ru-RU" dirty="0" smtClean="0">
                <a:effectLst>
                  <a:glow rad="190500">
                    <a:srgbClr val="5ECCF3">
                      <a:lumMod val="60000"/>
                      <a:lumOff val="40000"/>
                      <a:alpha val="66000"/>
                    </a:srgbClr>
                  </a:glow>
                </a:effectLst>
              </a:rPr>
              <a:t>«Тромбоз»</a:t>
            </a:r>
            <a:endParaRPr lang="ru-RU" dirty="0">
              <a:effectLst>
                <a:glow rad="190500">
                  <a:srgbClr val="5ECCF3">
                    <a:lumMod val="60000"/>
                    <a:lumOff val="40000"/>
                    <a:alpha val="66000"/>
                  </a:srgbClr>
                </a:glow>
              </a:effectLst>
            </a:endParaRPr>
          </a:p>
          <a:p>
            <a:endParaRPr lang="ru-RU" dirty="0">
              <a:effectLst>
                <a:glow rad="190500">
                  <a:srgbClr val="5ECCF3">
                    <a:lumMod val="60000"/>
                    <a:lumOff val="40000"/>
                    <a:alpha val="66000"/>
                  </a:srgbClr>
                </a:glow>
              </a:effectLst>
            </a:endParaRPr>
          </a:p>
          <a:p>
            <a:endParaRPr lang="ru-RU" dirty="0">
              <a:effectLst>
                <a:glow rad="190500">
                  <a:srgbClr val="5ECCF3">
                    <a:lumMod val="60000"/>
                    <a:lumOff val="40000"/>
                    <a:alpha val="66000"/>
                  </a:srgbClr>
                </a:glow>
              </a:effectLst>
            </a:endParaRP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8119684" y="3118858"/>
            <a:ext cx="1676295" cy="372903"/>
          </a:xfrm>
          <a:prstGeom prst="rect">
            <a:avLst/>
          </a:prstGeom>
          <a:effectLst>
            <a:glow rad="228600">
              <a:schemeClr val="accent1">
                <a:lumMod val="75000"/>
                <a:alpha val="61000"/>
              </a:schemeClr>
            </a:glow>
          </a:effectLst>
        </p:spPr>
        <p:txBody>
          <a:bodyPr vert="horz" lIns="107287" tIns="53643" rIns="107287" bIns="53643" rtlCol="0">
            <a:noAutofit/>
          </a:bodyPr>
          <a:lstStyle>
            <a:defPPr>
              <a:defRPr lang="ru-RU"/>
            </a:defPPr>
            <a:lvl1pPr marL="0" indent="0" algn="just" defTabSz="91440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Georgia" pitchFamily="18" charset="0"/>
              <a:buNone/>
              <a:defRPr sz="1400" b="1">
                <a:solidFill>
                  <a:prstClr val="black"/>
                </a:solidFill>
                <a:effectLst>
                  <a:glow rad="190500">
                    <a:schemeClr val="accent2">
                      <a:lumMod val="60000"/>
                      <a:lumOff val="40000"/>
                      <a:alpha val="66000"/>
                    </a:schemeClr>
                  </a:glow>
                </a:effectLst>
                <a:latin typeface="Cambria" panose="02040503050406030204" pitchFamily="18" charset="0"/>
                <a:cs typeface="+mn-cs"/>
              </a:defRPr>
            </a:lvl1pPr>
            <a:lvl2pPr marL="4572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marL="22860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marL="27432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marL="32004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marL="36576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r>
              <a:rPr lang="ru-RU" dirty="0">
                <a:effectLst>
                  <a:glow rad="190500">
                    <a:srgbClr val="5ECCF3">
                      <a:lumMod val="60000"/>
                      <a:lumOff val="40000"/>
                      <a:alpha val="66000"/>
                    </a:srgbClr>
                  </a:glow>
                </a:effectLst>
              </a:rPr>
              <a:t>НИР </a:t>
            </a:r>
            <a:r>
              <a:rPr lang="ru-RU" dirty="0" smtClean="0">
                <a:effectLst>
                  <a:glow rad="190500">
                    <a:srgbClr val="5ECCF3">
                      <a:lumMod val="60000"/>
                      <a:lumOff val="40000"/>
                      <a:alpha val="66000"/>
                    </a:srgbClr>
                  </a:glow>
                </a:effectLst>
              </a:rPr>
              <a:t>«Гигиена»</a:t>
            </a:r>
            <a:endParaRPr lang="ru-RU" dirty="0">
              <a:effectLst>
                <a:glow rad="190500">
                  <a:srgbClr val="5ECCF3">
                    <a:lumMod val="60000"/>
                    <a:lumOff val="40000"/>
                    <a:alpha val="66000"/>
                  </a:srgbClr>
                </a:glow>
              </a:effectLst>
            </a:endParaRPr>
          </a:p>
          <a:p>
            <a:endParaRPr lang="ru-RU" dirty="0">
              <a:effectLst>
                <a:glow rad="190500">
                  <a:srgbClr val="5ECCF3">
                    <a:lumMod val="60000"/>
                    <a:lumOff val="40000"/>
                    <a:alpha val="66000"/>
                  </a:srgbClr>
                </a:glow>
              </a:effectLst>
            </a:endParaRPr>
          </a:p>
          <a:p>
            <a:endParaRPr lang="ru-RU" dirty="0">
              <a:effectLst>
                <a:glow rad="190500">
                  <a:srgbClr val="5ECCF3">
                    <a:lumMod val="60000"/>
                    <a:lumOff val="40000"/>
                    <a:alpha val="66000"/>
                  </a:srgbClr>
                </a:glow>
              </a:effectLst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34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8" name="Прямоугольник 37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" name="Прямоугольник 38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7" name="Прямоугольник 46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19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 rot="10800000">
            <a:off x="508956" y="821267"/>
            <a:ext cx="1595887" cy="1033412"/>
          </a:xfrm>
          <a:prstGeom prst="round2DiagRect">
            <a:avLst/>
          </a:prstGeom>
          <a:solidFill>
            <a:srgbClr val="A7AFD5"/>
          </a:solidFill>
          <a:ln w="57150" cap="sq">
            <a:solidFill>
              <a:srgbClr val="632B8D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 rot="10800000">
            <a:off x="508956" y="3788177"/>
            <a:ext cx="1595888" cy="1056275"/>
          </a:xfrm>
          <a:prstGeom prst="round2DiagRect">
            <a:avLst/>
          </a:prstGeom>
          <a:solidFill>
            <a:srgbClr val="FFCCA6"/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 rot="10800000">
            <a:off x="508957" y="2281764"/>
            <a:ext cx="1595887" cy="1047160"/>
          </a:xfrm>
          <a:prstGeom prst="round2DiagRect">
            <a:avLst/>
          </a:prstGeom>
          <a:solidFill>
            <a:srgbClr val="A7AFD5"/>
          </a:solidFill>
          <a:ln w="57150" cap="sq">
            <a:solidFill>
              <a:srgbClr val="632B8D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 rot="10800000">
            <a:off x="508956" y="5162461"/>
            <a:ext cx="1595888" cy="1056275"/>
          </a:xfrm>
          <a:prstGeom prst="round2DiagRect">
            <a:avLst/>
          </a:prstGeom>
          <a:solidFill>
            <a:srgbClr val="FFCCA6"/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225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Группа 90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92" name="Группа 91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94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98" name="Прямоугольник 97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" name="Прямоугольник 98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" name="Прямоугольник 99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95" name="Рисунок 94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6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3" name="TextBox 92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026085" y="641283"/>
            <a:ext cx="3033851" cy="323777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400" b="1" dirty="0">
                <a:solidFill>
                  <a:srgbClr val="212745"/>
                </a:solidFill>
                <a:latin typeface="Cambria" panose="02040503050406030204" pitchFamily="18" charset="0"/>
              </a:rPr>
              <a:t>ШТАТ УПРАВЛЕНИЯ В </a:t>
            </a:r>
            <a:r>
              <a:rPr lang="ru-RU" sz="1400" b="1" dirty="0" smtClean="0">
                <a:solidFill>
                  <a:srgbClr val="212745"/>
                </a:solidFill>
                <a:latin typeface="Cambria" panose="02040503050406030204" pitchFamily="18" charset="0"/>
              </a:rPr>
              <a:t>2023 </a:t>
            </a:r>
            <a:r>
              <a:rPr lang="ru-RU" sz="1400" b="1" dirty="0">
                <a:solidFill>
                  <a:srgbClr val="212745"/>
                </a:solidFill>
                <a:latin typeface="Cambria" panose="02040503050406030204" pitchFamily="18" charset="0"/>
              </a:rPr>
              <a:t>ГОДУ</a:t>
            </a: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5677759" y="1846837"/>
            <a:ext cx="3936116" cy="587395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организации лечебно-профилактической работы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(7 чел. / </a:t>
            </a: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7 </a:t>
            </a: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чел</a:t>
            </a: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.)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5677759" y="5172002"/>
            <a:ext cx="3939469" cy="587395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планирования медицинского обеспечения и нормативного сопровождения (7 чел. / 5 чел</a:t>
            </a: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.)</a:t>
            </a:r>
            <a:endParaRPr lang="ru-RU" sz="1150" b="1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677761" y="3634867"/>
            <a:ext cx="3936116" cy="587395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организации медицинского и психологического обеспечения (7 чел. / 5 чел.)</a:t>
            </a: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5677761" y="4287386"/>
            <a:ext cx="3936116" cy="391597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организации медицинского снабжения (5 чел. / </a:t>
            </a: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3 </a:t>
            </a: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чел</a:t>
            </a: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.)</a:t>
            </a:r>
            <a:endParaRPr lang="ru-RU" sz="1150" b="1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 flipH="1">
            <a:off x="5677761" y="2550748"/>
            <a:ext cx="3936116" cy="587395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 статистического учета и анализа деятельности 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(5 чел. / 4 чел.)</a:t>
            </a:r>
          </a:p>
        </p:txBody>
      </p:sp>
      <p:sp>
        <p:nvSpPr>
          <p:cNvPr id="34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СТРУКТУРА УПРАВЛЕНИЯ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34" name="Соединительная линия уступом 133"/>
          <p:cNvCxnSpPr>
            <a:endCxn id="132" idx="1"/>
          </p:cNvCxnSpPr>
          <p:nvPr/>
        </p:nvCxnSpPr>
        <p:spPr>
          <a:xfrm rot="16200000" flipH="1">
            <a:off x="3340381" y="2884292"/>
            <a:ext cx="3951792" cy="220606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/>
          <p:cNvCxnSpPr>
            <a:stCxn id="127" idx="1"/>
          </p:cNvCxnSpPr>
          <p:nvPr/>
        </p:nvCxnSpPr>
        <p:spPr>
          <a:xfrm flipH="1">
            <a:off x="5205974" y="1592039"/>
            <a:ext cx="220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Прямая соединительная линия 141"/>
          <p:cNvCxnSpPr>
            <a:stCxn id="130" idx="1"/>
          </p:cNvCxnSpPr>
          <p:nvPr/>
        </p:nvCxnSpPr>
        <p:spPr>
          <a:xfrm flipH="1">
            <a:off x="5205974" y="3411116"/>
            <a:ext cx="220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Соединительная линия уступом 144"/>
          <p:cNvCxnSpPr>
            <a:cxnSpLocks/>
            <a:endCxn id="76" idx="3"/>
          </p:cNvCxnSpPr>
          <p:nvPr/>
        </p:nvCxnSpPr>
        <p:spPr>
          <a:xfrm rot="16200000" flipH="1">
            <a:off x="5012458" y="2179143"/>
            <a:ext cx="1149374" cy="181231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Скругленный прямоугольник 124"/>
          <p:cNvSpPr/>
          <p:nvPr/>
        </p:nvSpPr>
        <p:spPr>
          <a:xfrm>
            <a:off x="5136023" y="1012413"/>
            <a:ext cx="4477856" cy="315566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583" tIns="62583" rIns="62583" bIns="6258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FFFF66"/>
                </a:solidFill>
                <a:latin typeface="Cambria" pitchFamily="18" charset="0"/>
              </a:rPr>
              <a:t>Начальник  Управления</a:t>
            </a:r>
          </a:p>
        </p:txBody>
      </p:sp>
      <p:sp>
        <p:nvSpPr>
          <p:cNvPr id="127" name="Скругленный прямоугольник 126"/>
          <p:cNvSpPr/>
          <p:nvPr/>
        </p:nvSpPr>
        <p:spPr>
          <a:xfrm>
            <a:off x="5426579" y="1449024"/>
            <a:ext cx="4187299" cy="286030"/>
          </a:xfrm>
          <a:prstGeom prst="roundRect">
            <a:avLst/>
          </a:prstGeom>
          <a:gradFill rotWithShape="0">
            <a:gsLst>
              <a:gs pos="0">
                <a:schemeClr val="bg2">
                  <a:lumMod val="7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718" tIns="61718" rIns="61718" bIns="6171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FFFF99"/>
                </a:solidFill>
                <a:latin typeface="Cambria" pitchFamily="18" charset="0"/>
              </a:rPr>
              <a:t>Заместитель (1 чел. / </a:t>
            </a:r>
            <a:r>
              <a:rPr lang="ru-RU" sz="1400" b="1" dirty="0" smtClean="0">
                <a:solidFill>
                  <a:srgbClr val="FFFF99"/>
                </a:solidFill>
                <a:latin typeface="Cambria" pitchFamily="18" charset="0"/>
              </a:rPr>
              <a:t>1 </a:t>
            </a:r>
            <a:r>
              <a:rPr lang="ru-RU" sz="1400" b="1" dirty="0">
                <a:solidFill>
                  <a:srgbClr val="FFFF99"/>
                </a:solidFill>
                <a:latin typeface="Cambria" pitchFamily="18" charset="0"/>
              </a:rPr>
              <a:t>чел.)</a:t>
            </a:r>
          </a:p>
        </p:txBody>
      </p:sp>
      <p:cxnSp>
        <p:nvCxnSpPr>
          <p:cNvPr id="150" name="Соединительная линия уступом 149"/>
          <p:cNvCxnSpPr>
            <a:endCxn id="72" idx="1"/>
          </p:cNvCxnSpPr>
          <p:nvPr/>
        </p:nvCxnSpPr>
        <p:spPr>
          <a:xfrm rot="16200000" flipH="1">
            <a:off x="5022024" y="3827448"/>
            <a:ext cx="1130244" cy="181230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Скругленный прямоугольник 129"/>
          <p:cNvSpPr/>
          <p:nvPr/>
        </p:nvSpPr>
        <p:spPr>
          <a:xfrm>
            <a:off x="5426579" y="3268101"/>
            <a:ext cx="4187299" cy="286030"/>
          </a:xfrm>
          <a:prstGeom prst="roundRect">
            <a:avLst/>
          </a:prstGeom>
          <a:gradFill rotWithShape="0">
            <a:gsLst>
              <a:gs pos="0">
                <a:schemeClr val="bg2">
                  <a:lumMod val="7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718" tIns="61718" rIns="61718" bIns="6171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FFFF99"/>
                </a:solidFill>
                <a:latin typeface="Cambria" pitchFamily="18" charset="0"/>
              </a:rPr>
              <a:t>Заместитель (1 чел. / 1 чел.)</a:t>
            </a:r>
          </a:p>
        </p:txBody>
      </p:sp>
      <p:cxnSp>
        <p:nvCxnSpPr>
          <p:cNvPr id="152" name="Соединительная линия уступом 151"/>
          <p:cNvCxnSpPr>
            <a:endCxn id="66" idx="1"/>
          </p:cNvCxnSpPr>
          <p:nvPr/>
        </p:nvCxnSpPr>
        <p:spPr>
          <a:xfrm rot="16200000" flipH="1">
            <a:off x="5419748" y="5207688"/>
            <a:ext cx="359663" cy="156359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Скругленный прямоугольник 131"/>
          <p:cNvSpPr/>
          <p:nvPr/>
        </p:nvSpPr>
        <p:spPr>
          <a:xfrm>
            <a:off x="5426580" y="4827476"/>
            <a:ext cx="4187298" cy="286030"/>
          </a:xfrm>
          <a:prstGeom prst="roundRect">
            <a:avLst/>
          </a:prstGeom>
          <a:gradFill rotWithShape="0">
            <a:gsLst>
              <a:gs pos="0">
                <a:schemeClr val="bg2">
                  <a:lumMod val="7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718" tIns="61718" rIns="61718" bIns="6171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FFFF99"/>
                </a:solidFill>
                <a:latin typeface="Cambria" pitchFamily="18" charset="0"/>
              </a:rPr>
              <a:t>Заместитель (1 чел. / 0 чел.)</a:t>
            </a:r>
          </a:p>
        </p:txBody>
      </p:sp>
      <p:cxnSp>
        <p:nvCxnSpPr>
          <p:cNvPr id="157" name="Прямая соединительная линия 156"/>
          <p:cNvCxnSpPr>
            <a:stCxn id="64" idx="1"/>
          </p:cNvCxnSpPr>
          <p:nvPr/>
        </p:nvCxnSpPr>
        <p:spPr>
          <a:xfrm flipH="1">
            <a:off x="5496529" y="2140535"/>
            <a:ext cx="1812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160"/>
          <p:cNvCxnSpPr>
            <a:stCxn id="70" idx="1"/>
          </p:cNvCxnSpPr>
          <p:nvPr/>
        </p:nvCxnSpPr>
        <p:spPr>
          <a:xfrm flipH="1">
            <a:off x="5496531" y="3928565"/>
            <a:ext cx="1812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>
            <a:off x="4953000" y="806374"/>
            <a:ext cx="0" cy="5292581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077110" y="641283"/>
            <a:ext cx="3033851" cy="323777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1400" b="1" dirty="0">
                <a:solidFill>
                  <a:srgbClr val="212745"/>
                </a:solidFill>
                <a:latin typeface="Cambria" panose="02040503050406030204" pitchFamily="18" charset="0"/>
              </a:rPr>
              <a:t>ШТАТ УПРАВЛЕНИЯ В </a:t>
            </a:r>
            <a:r>
              <a:rPr lang="ru-RU" sz="1400" b="1" dirty="0" smtClean="0">
                <a:solidFill>
                  <a:srgbClr val="212745"/>
                </a:solidFill>
                <a:latin typeface="Cambria" panose="02040503050406030204" pitchFamily="18" charset="0"/>
              </a:rPr>
              <a:t>2022 </a:t>
            </a:r>
            <a:r>
              <a:rPr lang="ru-RU" sz="1400" b="1" dirty="0">
                <a:solidFill>
                  <a:srgbClr val="212745"/>
                </a:solidFill>
                <a:latin typeface="Cambria" panose="02040503050406030204" pitchFamily="18" charset="0"/>
              </a:rPr>
              <a:t>ГОДУ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510241" y="5802323"/>
            <a:ext cx="4065537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>
                <a:alpha val="50000"/>
              </a:srgbClr>
            </a:solidFill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Cambria" pitchFamily="18" charset="0"/>
              </a:rPr>
              <a:t>В </a:t>
            </a:r>
            <a:r>
              <a:rPr lang="ru-RU" sz="1400" b="1" dirty="0" smtClean="0">
                <a:solidFill>
                  <a:prstClr val="black"/>
                </a:solidFill>
                <a:latin typeface="Cambria" pitchFamily="18" charset="0"/>
              </a:rPr>
              <a:t>2023г </a:t>
            </a:r>
            <a:r>
              <a:rPr lang="ru-RU" sz="1400" b="1" dirty="0">
                <a:solidFill>
                  <a:prstClr val="black"/>
                </a:solidFill>
                <a:latin typeface="Cambria" pitchFamily="18" charset="0"/>
              </a:rPr>
              <a:t>: по штату 35 чел. / по списку </a:t>
            </a:r>
            <a:r>
              <a:rPr lang="ru-RU" sz="1400" b="1" dirty="0" smtClean="0">
                <a:solidFill>
                  <a:prstClr val="black"/>
                </a:solidFill>
                <a:latin typeface="Cambria" pitchFamily="18" charset="0"/>
              </a:rPr>
              <a:t>27 </a:t>
            </a:r>
            <a:r>
              <a:rPr lang="ru-RU" sz="1400" b="1" dirty="0">
                <a:solidFill>
                  <a:prstClr val="black"/>
                </a:solidFill>
                <a:latin typeface="Cambria" pitchFamily="18" charset="0"/>
              </a:rPr>
              <a:t>чел.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Cambria" pitchFamily="18" charset="0"/>
              </a:rPr>
              <a:t>(укомплектованность </a:t>
            </a:r>
            <a:r>
              <a:rPr lang="ru-RU" sz="1400" b="1" dirty="0" smtClean="0">
                <a:solidFill>
                  <a:prstClr val="black"/>
                </a:solidFill>
                <a:latin typeface="Cambria" pitchFamily="18" charset="0"/>
              </a:rPr>
              <a:t>77,1%)</a:t>
            </a:r>
            <a:endParaRPr lang="ru-RU" sz="1400" b="1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89" name="Скругленный прямоугольник 88"/>
          <p:cNvSpPr/>
          <p:nvPr/>
        </p:nvSpPr>
        <p:spPr>
          <a:xfrm>
            <a:off x="11655723" y="64695"/>
            <a:ext cx="698649" cy="21472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62,9%</a:t>
            </a: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11306399" y="-538461"/>
            <a:ext cx="698649" cy="21472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65,7%</a:t>
            </a: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833858" y="1832336"/>
            <a:ext cx="3936116" cy="587395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организации лечебно-профилактической работы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(7 чел. / </a:t>
            </a: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5 </a:t>
            </a: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чел</a:t>
            </a: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.)</a:t>
            </a: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830505" y="2541681"/>
            <a:ext cx="3939469" cy="587395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планирования медицинского обеспечения и нормативного сопровождения (7 чел. / 5 чел</a:t>
            </a: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.)</a:t>
            </a:r>
            <a:endParaRPr lang="ru-RU" sz="1150" b="1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833860" y="3634867"/>
            <a:ext cx="3936116" cy="587395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организации медицинского и психологического обеспечения (7 чел. / 5 чел.)</a:t>
            </a:r>
          </a:p>
        </p:txBody>
      </p:sp>
      <p:sp>
        <p:nvSpPr>
          <p:cNvPr id="87" name="Скругленный прямоугольник 86"/>
          <p:cNvSpPr/>
          <p:nvPr/>
        </p:nvSpPr>
        <p:spPr>
          <a:xfrm>
            <a:off x="833860" y="4287386"/>
            <a:ext cx="3936116" cy="391597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организации медицинского снабжения (5 чел. / </a:t>
            </a: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3 </a:t>
            </a: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чел</a:t>
            </a:r>
            <a:r>
              <a:rPr lang="ru-RU" sz="1150" b="1" dirty="0" smtClean="0">
                <a:solidFill>
                  <a:prstClr val="black"/>
                </a:solidFill>
                <a:latin typeface="Cambria" pitchFamily="18" charset="0"/>
              </a:rPr>
              <a:t>.)</a:t>
            </a:r>
            <a:endParaRPr lang="ru-RU" sz="1150" b="1" dirty="0">
              <a:solidFill>
                <a:prstClr val="black"/>
              </a:solidFill>
              <a:latin typeface="Cambria" pitchFamily="18" charset="0"/>
            </a:endParaRPr>
          </a:p>
        </p:txBody>
      </p:sp>
      <p:sp>
        <p:nvSpPr>
          <p:cNvPr id="88" name="Скругленный прямоугольник 87"/>
          <p:cNvSpPr/>
          <p:nvPr/>
        </p:nvSpPr>
        <p:spPr>
          <a:xfrm flipH="1">
            <a:off x="833860" y="5158596"/>
            <a:ext cx="3936116" cy="587395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4900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  <a:round/>
          </a:ln>
          <a:effectLst>
            <a:softEdge rad="0"/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spAutoFit/>
          </a:bodyPr>
          <a:lstStyle/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ОТДЕЛ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 статистического учета и анализа деятельности  </a:t>
            </a:r>
          </a:p>
          <a:p>
            <a:pPr algn="ctr" defTabSz="432000">
              <a:spcAft>
                <a:spcPts val="0"/>
              </a:spcAft>
            </a:pPr>
            <a:r>
              <a:rPr lang="ru-RU" sz="1150" b="1" dirty="0">
                <a:solidFill>
                  <a:prstClr val="black"/>
                </a:solidFill>
                <a:latin typeface="Cambria" pitchFamily="18" charset="0"/>
              </a:rPr>
              <a:t>(5 чел. / 4 чел.)</a:t>
            </a:r>
          </a:p>
        </p:txBody>
      </p:sp>
      <p:cxnSp>
        <p:nvCxnSpPr>
          <p:cNvPr id="101" name="Соединительная линия уступом 100"/>
          <p:cNvCxnSpPr>
            <a:endCxn id="110" idx="1"/>
          </p:cNvCxnSpPr>
          <p:nvPr/>
        </p:nvCxnSpPr>
        <p:spPr>
          <a:xfrm rot="16200000" flipH="1">
            <a:off x="-1503520" y="2901264"/>
            <a:ext cx="3951792" cy="220606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>
            <a:stCxn id="106" idx="1"/>
          </p:cNvCxnSpPr>
          <p:nvPr/>
        </p:nvCxnSpPr>
        <p:spPr>
          <a:xfrm flipH="1">
            <a:off x="362073" y="1592039"/>
            <a:ext cx="220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>
            <a:stCxn id="108" idx="1"/>
          </p:cNvCxnSpPr>
          <p:nvPr/>
        </p:nvCxnSpPr>
        <p:spPr>
          <a:xfrm flipH="1">
            <a:off x="362073" y="3411116"/>
            <a:ext cx="22060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Соединительная линия уступом 103"/>
          <p:cNvCxnSpPr>
            <a:cxnSpLocks/>
          </p:cNvCxnSpPr>
          <p:nvPr/>
        </p:nvCxnSpPr>
        <p:spPr>
          <a:xfrm rot="16200000" flipH="1">
            <a:off x="142047" y="2205654"/>
            <a:ext cx="1199040" cy="177876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Скругленный прямоугольник 104"/>
          <p:cNvSpPr/>
          <p:nvPr/>
        </p:nvSpPr>
        <p:spPr>
          <a:xfrm>
            <a:off x="292122" y="1012413"/>
            <a:ext cx="4477856" cy="315566"/>
          </a:xfrm>
          <a:prstGeom prst="roundRect">
            <a:avLst/>
          </a:prstGeom>
          <a:gradFill flip="none" rotWithShape="1">
            <a:gsLst>
              <a:gs pos="0">
                <a:schemeClr val="bg2">
                  <a:lumMod val="2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25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583" tIns="62583" rIns="62583" bIns="6258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FFFF66"/>
                </a:solidFill>
                <a:latin typeface="Cambria" pitchFamily="18" charset="0"/>
              </a:rPr>
              <a:t>Начальник  Управления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582678" y="1449024"/>
            <a:ext cx="4187299" cy="286030"/>
          </a:xfrm>
          <a:prstGeom prst="roundRect">
            <a:avLst/>
          </a:prstGeom>
          <a:gradFill rotWithShape="0">
            <a:gsLst>
              <a:gs pos="0">
                <a:schemeClr val="bg2">
                  <a:lumMod val="7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718" tIns="61718" rIns="61718" bIns="6171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FFFF99"/>
                </a:solidFill>
                <a:latin typeface="Cambria" pitchFamily="18" charset="0"/>
              </a:rPr>
              <a:t>Заместитель (1 чел. / 0 чел.)</a:t>
            </a:r>
          </a:p>
        </p:txBody>
      </p:sp>
      <p:cxnSp>
        <p:nvCxnSpPr>
          <p:cNvPr id="107" name="Соединительная линия уступом 106"/>
          <p:cNvCxnSpPr>
            <a:endCxn id="87" idx="1"/>
          </p:cNvCxnSpPr>
          <p:nvPr/>
        </p:nvCxnSpPr>
        <p:spPr>
          <a:xfrm rot="16200000" flipH="1">
            <a:off x="178123" y="3827448"/>
            <a:ext cx="1130244" cy="181230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Скругленный прямоугольник 107"/>
          <p:cNvSpPr/>
          <p:nvPr/>
        </p:nvSpPr>
        <p:spPr>
          <a:xfrm>
            <a:off x="582678" y="3268101"/>
            <a:ext cx="4187299" cy="286030"/>
          </a:xfrm>
          <a:prstGeom prst="roundRect">
            <a:avLst/>
          </a:prstGeom>
          <a:gradFill rotWithShape="0">
            <a:gsLst>
              <a:gs pos="0">
                <a:schemeClr val="bg2">
                  <a:lumMod val="7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718" tIns="61718" rIns="61718" bIns="6171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FFFF99"/>
                </a:solidFill>
                <a:latin typeface="Cambria" pitchFamily="18" charset="0"/>
              </a:rPr>
              <a:t>Заместитель (1 чел. / 1 чел.)</a:t>
            </a:r>
          </a:p>
        </p:txBody>
      </p:sp>
      <p:cxnSp>
        <p:nvCxnSpPr>
          <p:cNvPr id="109" name="Соединительная линия уступом 108"/>
          <p:cNvCxnSpPr>
            <a:endCxn id="88" idx="3"/>
          </p:cNvCxnSpPr>
          <p:nvPr/>
        </p:nvCxnSpPr>
        <p:spPr>
          <a:xfrm rot="16200000" flipH="1">
            <a:off x="464791" y="5083225"/>
            <a:ext cx="556908" cy="181229"/>
          </a:xfrm>
          <a:prstGeom prst="bentConnector2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Скругленный прямоугольник 109"/>
          <p:cNvSpPr/>
          <p:nvPr/>
        </p:nvSpPr>
        <p:spPr>
          <a:xfrm>
            <a:off x="582679" y="4844448"/>
            <a:ext cx="4187298" cy="286030"/>
          </a:xfrm>
          <a:prstGeom prst="roundRect">
            <a:avLst/>
          </a:prstGeom>
          <a:gradFill rotWithShape="0">
            <a:gsLst>
              <a:gs pos="0">
                <a:schemeClr val="bg2">
                  <a:lumMod val="75000"/>
                </a:schemeClr>
              </a:gs>
              <a:gs pos="5000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718" tIns="61718" rIns="61718" bIns="6171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FFFF99"/>
                </a:solidFill>
                <a:latin typeface="Cambria" pitchFamily="18" charset="0"/>
              </a:rPr>
              <a:t>Заместитель (1 чел. / 0 чел.)</a:t>
            </a:r>
          </a:p>
        </p:txBody>
      </p:sp>
      <p:cxnSp>
        <p:nvCxnSpPr>
          <p:cNvPr id="111" name="Прямая соединительная линия 110"/>
          <p:cNvCxnSpPr>
            <a:stCxn id="84" idx="1"/>
          </p:cNvCxnSpPr>
          <p:nvPr/>
        </p:nvCxnSpPr>
        <p:spPr>
          <a:xfrm flipH="1">
            <a:off x="652628" y="2126034"/>
            <a:ext cx="1812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>
            <a:stCxn id="86" idx="1"/>
          </p:cNvCxnSpPr>
          <p:nvPr/>
        </p:nvCxnSpPr>
        <p:spPr>
          <a:xfrm flipH="1">
            <a:off x="652630" y="3928565"/>
            <a:ext cx="1812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62527" y="5793026"/>
            <a:ext cx="4065537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>
                <a:alpha val="50000"/>
              </a:srgbClr>
            </a:solidFill>
          </a:ln>
          <a:effectLst>
            <a:softEdge rad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Cambria" pitchFamily="18" charset="0"/>
              </a:rPr>
              <a:t>В 2022г : по штату 35 чел. / по списку </a:t>
            </a:r>
            <a:r>
              <a:rPr lang="ru-RU" sz="1400" b="1" dirty="0" smtClean="0">
                <a:solidFill>
                  <a:prstClr val="black"/>
                </a:solidFill>
                <a:latin typeface="Cambria" pitchFamily="18" charset="0"/>
              </a:rPr>
              <a:t>25 </a:t>
            </a:r>
            <a:r>
              <a:rPr lang="ru-RU" sz="1400" b="1" dirty="0">
                <a:solidFill>
                  <a:prstClr val="black"/>
                </a:solidFill>
                <a:latin typeface="Cambria" pitchFamily="18" charset="0"/>
              </a:rPr>
              <a:t>чел.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Cambria" pitchFamily="18" charset="0"/>
              </a:rPr>
              <a:t>(укомплектованность </a:t>
            </a:r>
            <a:r>
              <a:rPr lang="ru-RU" sz="1400" b="1" dirty="0" smtClean="0">
                <a:solidFill>
                  <a:prstClr val="black"/>
                </a:solidFill>
                <a:latin typeface="Cambria" pitchFamily="18" charset="0"/>
              </a:rPr>
              <a:t>71,4%)</a:t>
            </a:r>
            <a:endParaRPr lang="ru-RU" sz="1400" b="1" dirty="0">
              <a:solidFill>
                <a:prstClr val="black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5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одзаголовок 2"/>
          <p:cNvSpPr txBox="1">
            <a:spLocks/>
          </p:cNvSpPr>
          <p:nvPr/>
        </p:nvSpPr>
        <p:spPr>
          <a:xfrm>
            <a:off x="230376" y="720448"/>
            <a:ext cx="9338823" cy="105587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В соответствии с  Планом комплектования образовательных учреждений МЧС России специалистами МЧС России для обучения по программам дополнительного профессионального образования в области медицинского обеспечения на базе ФГБУ «ВЦЭРМ им. А.М. Никифорова МЧС России» прошли обучение: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124243899"/>
              </p:ext>
            </p:extLst>
          </p:nvPr>
        </p:nvGraphicFramePr>
        <p:xfrm>
          <a:off x="-5727" y="1959147"/>
          <a:ext cx="9905999" cy="4378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ФГБУ «ВЦЭРМ ИМ. А.М. НИКИФОРОВА МЧС РОССИИ»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3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27" name="Прямоугольник 26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Прямоугольник 33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20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46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Прямоугольник 91"/>
          <p:cNvSpPr/>
          <p:nvPr/>
        </p:nvSpPr>
        <p:spPr>
          <a:xfrm>
            <a:off x="74039" y="4900482"/>
            <a:ext cx="2179704" cy="1517371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effectLst>
            <a:glow rad="330200">
              <a:srgbClr val="00B0F0">
                <a:alpha val="40000"/>
              </a:srgb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ru-RU" sz="210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0682" y="989451"/>
            <a:ext cx="2613130" cy="1763093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effectLst>
            <a:glow rad="330200">
              <a:srgbClr val="00B0F0">
                <a:alpha val="40000"/>
              </a:srgb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ru-RU" sz="2100">
              <a:solidFill>
                <a:prstClr val="black"/>
              </a:solidFill>
            </a:endParaRP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АНАЛИЗ ОРГАНИЗАЦИОННО-ШТАТНОЙ СТРУКТУРЫ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ru-RU" sz="2100">
              <a:solidFill>
                <a:prstClr val="white"/>
              </a:solidFill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3012838978"/>
              </p:ext>
            </p:extLst>
          </p:nvPr>
        </p:nvGraphicFramePr>
        <p:xfrm>
          <a:off x="3679000" y="947942"/>
          <a:ext cx="2547997" cy="1620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3468610" y="913929"/>
            <a:ext cx="3028756" cy="360220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>
                <a:solidFill>
                  <a:srgbClr val="632B8D"/>
                </a:solidFill>
                <a:latin typeface="Cambria" panose="02040503050406030204" pitchFamily="18" charset="0"/>
              </a:rPr>
              <a:t>ТЕРРИТОРИАЛЬНЫЕ ОРГАНЫ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5065304" y="1339761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53"/>
            <a:r>
              <a:rPr lang="ru-RU" sz="2400" dirty="0" smtClean="0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60000"/>
                    <a:lumOff val="40000"/>
                  </a:srgbClr>
                </a:solidFill>
                <a:latin typeface="Cambria" panose="02040503050406030204" pitchFamily="18" charset="0"/>
              </a:rPr>
              <a:t>72,4%</a:t>
            </a:r>
            <a:endParaRPr lang="ru-RU" sz="24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60000"/>
                  <a:lumOff val="40000"/>
                </a:srgbClr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927095779"/>
              </p:ext>
            </p:extLst>
          </p:nvPr>
        </p:nvGraphicFramePr>
        <p:xfrm>
          <a:off x="7241541" y="923254"/>
          <a:ext cx="2547997" cy="1640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6684058" y="917759"/>
            <a:ext cx="3744416" cy="360220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>
                <a:solidFill>
                  <a:srgbClr val="632B8D"/>
                </a:solidFill>
                <a:latin typeface="Cambria" panose="02040503050406030204" pitchFamily="18" charset="0"/>
              </a:rPr>
              <a:t>СВФ</a:t>
            </a: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8633299" y="1315268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53"/>
            <a:r>
              <a:rPr lang="ru-RU" sz="2400" dirty="0" smtClean="0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60000"/>
                    <a:lumOff val="40000"/>
                  </a:srgbClr>
                </a:solidFill>
                <a:latin typeface="Cambria" panose="02040503050406030204" pitchFamily="18" charset="0"/>
              </a:rPr>
              <a:t>75,7%</a:t>
            </a:r>
            <a:endParaRPr lang="ru-RU" sz="24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60000"/>
                  <a:lumOff val="40000"/>
                </a:srgbClr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2285303"/>
              </p:ext>
            </p:extLst>
          </p:nvPr>
        </p:nvGraphicFramePr>
        <p:xfrm>
          <a:off x="7183674" y="2617467"/>
          <a:ext cx="2547997" cy="1905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7900894" y="2778839"/>
            <a:ext cx="1126540" cy="360220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>
                <a:solidFill>
                  <a:srgbClr val="632B8D"/>
                </a:solidFill>
                <a:latin typeface="Cambria" panose="02040503050406030204" pitchFamily="18" charset="0"/>
              </a:rPr>
              <a:t>РПСО</a:t>
            </a:r>
          </a:p>
        </p:txBody>
      </p:sp>
      <p:sp>
        <p:nvSpPr>
          <p:cNvPr id="30" name="Text Box 13"/>
          <p:cNvSpPr txBox="1">
            <a:spLocks noChangeArrowheads="1"/>
          </p:cNvSpPr>
          <p:nvPr/>
        </p:nvSpPr>
        <p:spPr bwMode="auto">
          <a:xfrm>
            <a:off x="8556266" y="3288234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53"/>
            <a:r>
              <a:rPr lang="ru-RU" sz="2400" dirty="0" smtClean="0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60000"/>
                    <a:lumOff val="40000"/>
                  </a:srgbClr>
                </a:solidFill>
                <a:latin typeface="Cambria" panose="02040503050406030204" pitchFamily="18" charset="0"/>
              </a:rPr>
              <a:t>63,0%</a:t>
            </a:r>
            <a:endParaRPr lang="ru-RU" sz="24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60000"/>
                  <a:lumOff val="40000"/>
                </a:srgbClr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213627105"/>
              </p:ext>
            </p:extLst>
          </p:nvPr>
        </p:nvGraphicFramePr>
        <p:xfrm>
          <a:off x="90249" y="2624051"/>
          <a:ext cx="2547997" cy="1877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74039" y="2796866"/>
            <a:ext cx="2613130" cy="360220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>
                <a:solidFill>
                  <a:srgbClr val="632B8D"/>
                </a:solidFill>
                <a:latin typeface="Cambria" panose="02040503050406030204" pitchFamily="18" charset="0"/>
              </a:rPr>
              <a:t>ВУЗы</a:t>
            </a:r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1483752" y="3166604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53"/>
            <a:r>
              <a:rPr lang="ru-RU" sz="2400" dirty="0" smtClean="0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60000"/>
                    <a:lumOff val="40000"/>
                  </a:srgbClr>
                </a:solidFill>
                <a:latin typeface="Cambria" panose="02040503050406030204" pitchFamily="18" charset="0"/>
              </a:rPr>
              <a:t>78,7%</a:t>
            </a:r>
            <a:endParaRPr lang="ru-RU" sz="24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60000"/>
                  <a:lumOff val="40000"/>
                </a:srgbClr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667808489"/>
              </p:ext>
            </p:extLst>
          </p:nvPr>
        </p:nvGraphicFramePr>
        <p:xfrm>
          <a:off x="3660975" y="2624051"/>
          <a:ext cx="2547997" cy="1853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3" name="Прямоугольник 42"/>
          <p:cNvSpPr/>
          <p:nvPr/>
        </p:nvSpPr>
        <p:spPr>
          <a:xfrm>
            <a:off x="3353745" y="2789850"/>
            <a:ext cx="3213997" cy="360220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>
                <a:solidFill>
                  <a:srgbClr val="632B8D"/>
                </a:solidFill>
                <a:latin typeface="Cambria" panose="02040503050406030204" pitchFamily="18" charset="0"/>
              </a:rPr>
              <a:t>МЕДИЦИНСКИЕ УЧРЕЖДЕНИЯ</a:t>
            </a:r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5065304" y="3081519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53"/>
            <a:r>
              <a:rPr lang="ru-RU" sz="2400" dirty="0" smtClean="0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60000"/>
                    <a:lumOff val="40000"/>
                  </a:srgbClr>
                </a:solidFill>
                <a:latin typeface="Cambria" panose="02040503050406030204" pitchFamily="18" charset="0"/>
              </a:rPr>
              <a:t>97,9%</a:t>
            </a:r>
            <a:endParaRPr lang="ru-RU" sz="24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60000"/>
                  <a:lumOff val="40000"/>
                </a:srgbClr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1979249098"/>
              </p:ext>
            </p:extLst>
          </p:nvPr>
        </p:nvGraphicFramePr>
        <p:xfrm>
          <a:off x="209099" y="890521"/>
          <a:ext cx="2547997" cy="1636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8" name="Прямоугольник 47"/>
          <p:cNvSpPr/>
          <p:nvPr/>
        </p:nvSpPr>
        <p:spPr>
          <a:xfrm>
            <a:off x="147053" y="916378"/>
            <a:ext cx="2613130" cy="360220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>
                <a:solidFill>
                  <a:srgbClr val="632B8D"/>
                </a:solidFill>
                <a:latin typeface="Cambria" panose="02040503050406030204" pitchFamily="18" charset="0"/>
              </a:rPr>
              <a:t>ИТОГО ЗА РФ</a:t>
            </a:r>
          </a:p>
        </p:txBody>
      </p:sp>
      <p:sp>
        <p:nvSpPr>
          <p:cNvPr id="49" name="Text Box 13"/>
          <p:cNvSpPr txBox="1">
            <a:spLocks noChangeArrowheads="1"/>
          </p:cNvSpPr>
          <p:nvPr/>
        </p:nvSpPr>
        <p:spPr bwMode="auto">
          <a:xfrm>
            <a:off x="1617143" y="1317991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53"/>
            <a:r>
              <a:rPr lang="ru-RU" sz="2400" dirty="0" smtClean="0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60000"/>
                    <a:lumOff val="40000"/>
                  </a:srgbClr>
                </a:solidFill>
                <a:latin typeface="Cambria" panose="02040503050406030204" pitchFamily="18" charset="0"/>
              </a:rPr>
              <a:t>88,8%</a:t>
            </a:r>
            <a:endParaRPr lang="ru-RU" sz="24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60000"/>
                  <a:lumOff val="40000"/>
                </a:srgbClr>
              </a:solidFill>
              <a:latin typeface="Cambria" panose="02040503050406030204" pitchFamily="18" charset="0"/>
            </a:endParaRPr>
          </a:p>
        </p:txBody>
      </p:sp>
      <p:grpSp>
        <p:nvGrpSpPr>
          <p:cNvPr id="62" name="Группа 61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63" name="Группа 62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65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69" name="Прямоугольник 68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Прямоугольник 69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Прямоугольник 70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66" name="Рисунок 65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7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4" name="TextBox 63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21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Прямоугольник 45"/>
          <p:cNvSpPr/>
          <p:nvPr/>
        </p:nvSpPr>
        <p:spPr>
          <a:xfrm>
            <a:off x="1923354" y="531960"/>
            <a:ext cx="6403888" cy="416098"/>
          </a:xfrm>
          <a:prstGeom prst="rect">
            <a:avLst/>
          </a:prstGeom>
        </p:spPr>
        <p:txBody>
          <a:bodyPr wrap="square" lIns="107275" tIns="53637" rIns="107275" bIns="53637">
            <a:spAutoFit/>
          </a:bodyPr>
          <a:lstStyle/>
          <a:p>
            <a:pPr algn="just" defTabSz="1072743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ea typeface="Calibri" panose="020F0502020204030204" pitchFamily="34" charset="0"/>
              </a:rPr>
              <a:t>Численность медицинского персонала МЧС России</a:t>
            </a:r>
            <a:endParaRPr lang="ru-RU" sz="2000" b="1" i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3" name="Диаграмма 82"/>
          <p:cNvGraphicFramePr/>
          <p:nvPr>
            <p:extLst>
              <p:ext uri="{D42A27DB-BD31-4B8C-83A1-F6EECF244321}">
                <p14:modId xmlns:p14="http://schemas.microsoft.com/office/powerpoint/2010/main" val="2264724309"/>
              </p:ext>
            </p:extLst>
          </p:nvPr>
        </p:nvGraphicFramePr>
        <p:xfrm>
          <a:off x="0" y="4954481"/>
          <a:ext cx="2547997" cy="1405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84" name="Прямоугольник 83"/>
          <p:cNvSpPr/>
          <p:nvPr/>
        </p:nvSpPr>
        <p:spPr>
          <a:xfrm>
            <a:off x="376430" y="4862177"/>
            <a:ext cx="1513344" cy="360220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>
                <a:solidFill>
                  <a:srgbClr val="632B8D"/>
                </a:solidFill>
                <a:latin typeface="Cambria" panose="02040503050406030204" pitchFamily="18" charset="0"/>
              </a:rPr>
              <a:t>ИТОГО ЗА РФ</a:t>
            </a:r>
          </a:p>
        </p:txBody>
      </p:sp>
      <p:sp>
        <p:nvSpPr>
          <p:cNvPr id="85" name="Text Box 13"/>
          <p:cNvSpPr txBox="1">
            <a:spLocks noChangeArrowheads="1"/>
          </p:cNvSpPr>
          <p:nvPr/>
        </p:nvSpPr>
        <p:spPr bwMode="auto">
          <a:xfrm>
            <a:off x="1133102" y="5126512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53"/>
            <a:r>
              <a:rPr lang="ru-RU" sz="2400" dirty="0" smtClean="0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60000"/>
                    <a:lumOff val="40000"/>
                  </a:srgbClr>
                </a:solidFill>
                <a:latin typeface="Cambria" panose="02040503050406030204" pitchFamily="18" charset="0"/>
              </a:rPr>
              <a:t>82,5%</a:t>
            </a:r>
            <a:endParaRPr lang="ru-RU" sz="24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60000"/>
                  <a:lumOff val="40000"/>
                </a:srgbClr>
              </a:solidFill>
              <a:latin typeface="Cambria" panose="02040503050406030204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2686025" y="4446711"/>
            <a:ext cx="6403888" cy="416098"/>
          </a:xfrm>
          <a:prstGeom prst="rect">
            <a:avLst/>
          </a:prstGeom>
        </p:spPr>
        <p:txBody>
          <a:bodyPr wrap="square" lIns="107275" tIns="53637" rIns="107275" bIns="53637">
            <a:spAutoFit/>
          </a:bodyPr>
          <a:lstStyle/>
          <a:p>
            <a:pPr algn="just" defTabSz="1072743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prstClr val="black"/>
                </a:solidFill>
                <a:ea typeface="Calibri" panose="020F0502020204030204" pitchFamily="34" charset="0"/>
              </a:rPr>
              <a:t>Численность </a:t>
            </a:r>
            <a:r>
              <a:rPr lang="ru-RU" sz="20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психологов МЧС </a:t>
            </a:r>
            <a:r>
              <a:rPr lang="ru-RU" sz="2000" b="1" dirty="0">
                <a:solidFill>
                  <a:prstClr val="black"/>
                </a:solidFill>
                <a:ea typeface="Calibri" panose="020F0502020204030204" pitchFamily="34" charset="0"/>
              </a:rPr>
              <a:t>России</a:t>
            </a:r>
            <a:endParaRPr lang="ru-RU" sz="2000" b="1" i="1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101183" y="879089"/>
            <a:ext cx="585244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2825754" y="4805659"/>
            <a:ext cx="4309142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4" name="Диаграмма 73"/>
          <p:cNvGraphicFramePr/>
          <p:nvPr>
            <p:extLst>
              <p:ext uri="{D42A27DB-BD31-4B8C-83A1-F6EECF244321}">
                <p14:modId xmlns:p14="http://schemas.microsoft.com/office/powerpoint/2010/main" val="3682294921"/>
              </p:ext>
            </p:extLst>
          </p:nvPr>
        </p:nvGraphicFramePr>
        <p:xfrm>
          <a:off x="2672309" y="4760551"/>
          <a:ext cx="2547997" cy="1620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5" name="Прямоугольник 74"/>
          <p:cNvSpPr/>
          <p:nvPr/>
        </p:nvSpPr>
        <p:spPr>
          <a:xfrm>
            <a:off x="2253743" y="4856439"/>
            <a:ext cx="3028756" cy="360220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>
                <a:solidFill>
                  <a:srgbClr val="632B8D"/>
                </a:solidFill>
                <a:latin typeface="Cambria" panose="02040503050406030204" pitchFamily="18" charset="0"/>
              </a:rPr>
              <a:t>ТЕРРИТОРИАЛЬНЫЕ ОРГАНЫ</a:t>
            </a:r>
          </a:p>
        </p:txBody>
      </p:sp>
      <p:sp>
        <p:nvSpPr>
          <p:cNvPr id="76" name="Text Box 13"/>
          <p:cNvSpPr txBox="1">
            <a:spLocks noChangeArrowheads="1"/>
          </p:cNvSpPr>
          <p:nvPr/>
        </p:nvSpPr>
        <p:spPr bwMode="auto">
          <a:xfrm>
            <a:off x="3773703" y="5147113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53"/>
            <a:r>
              <a:rPr lang="ru-RU" sz="2400" dirty="0" smtClean="0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60000"/>
                    <a:lumOff val="40000"/>
                  </a:srgbClr>
                </a:solidFill>
                <a:latin typeface="Cambria" panose="02040503050406030204" pitchFamily="18" charset="0"/>
              </a:rPr>
              <a:t>81,0%</a:t>
            </a:r>
            <a:endParaRPr lang="ru-RU" sz="24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60000"/>
                  <a:lumOff val="40000"/>
                </a:srgbClr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86" name="Диаграмма 85"/>
          <p:cNvGraphicFramePr/>
          <p:nvPr>
            <p:extLst>
              <p:ext uri="{D42A27DB-BD31-4B8C-83A1-F6EECF244321}">
                <p14:modId xmlns:p14="http://schemas.microsoft.com/office/powerpoint/2010/main" val="1721191700"/>
              </p:ext>
            </p:extLst>
          </p:nvPr>
        </p:nvGraphicFramePr>
        <p:xfrm>
          <a:off x="5125298" y="4760551"/>
          <a:ext cx="2547997" cy="1620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87" name="Прямоугольник 86"/>
          <p:cNvSpPr/>
          <p:nvPr/>
        </p:nvSpPr>
        <p:spPr>
          <a:xfrm>
            <a:off x="6967873" y="4856439"/>
            <a:ext cx="3028756" cy="360220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 smtClean="0">
                <a:solidFill>
                  <a:srgbClr val="632B8D"/>
                </a:solidFill>
                <a:latin typeface="Cambria" panose="02040503050406030204" pitchFamily="18" charset="0"/>
              </a:rPr>
              <a:t>ЦЭПП</a:t>
            </a:r>
            <a:endParaRPr lang="ru-RU" sz="1400" b="1" dirty="0">
              <a:solidFill>
                <a:srgbClr val="632B8D"/>
              </a:solidFill>
              <a:latin typeface="Cambria" panose="02040503050406030204" pitchFamily="18" charset="0"/>
            </a:endParaRPr>
          </a:p>
        </p:txBody>
      </p:sp>
      <p:sp>
        <p:nvSpPr>
          <p:cNvPr id="88" name="Text Box 13"/>
          <p:cNvSpPr txBox="1">
            <a:spLocks noChangeArrowheads="1"/>
          </p:cNvSpPr>
          <p:nvPr/>
        </p:nvSpPr>
        <p:spPr bwMode="auto">
          <a:xfrm>
            <a:off x="6226692" y="5179837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53"/>
            <a:r>
              <a:rPr lang="ru-RU" sz="2400" dirty="0" smtClean="0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60000"/>
                    <a:lumOff val="40000"/>
                  </a:srgbClr>
                </a:solidFill>
                <a:latin typeface="Cambria" panose="02040503050406030204" pitchFamily="18" charset="0"/>
              </a:rPr>
              <a:t>88,5%</a:t>
            </a:r>
            <a:endParaRPr lang="ru-RU" sz="24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60000"/>
                  <a:lumOff val="40000"/>
                </a:srgbClr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89" name="Диаграмма 88"/>
          <p:cNvGraphicFramePr/>
          <p:nvPr>
            <p:extLst>
              <p:ext uri="{D42A27DB-BD31-4B8C-83A1-F6EECF244321}">
                <p14:modId xmlns:p14="http://schemas.microsoft.com/office/powerpoint/2010/main" val="1702396370"/>
              </p:ext>
            </p:extLst>
          </p:nvPr>
        </p:nvGraphicFramePr>
        <p:xfrm>
          <a:off x="7380857" y="4760551"/>
          <a:ext cx="2547997" cy="1620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90" name="Прямоугольник 89"/>
          <p:cNvSpPr/>
          <p:nvPr/>
        </p:nvSpPr>
        <p:spPr>
          <a:xfrm>
            <a:off x="4712314" y="4856439"/>
            <a:ext cx="3028756" cy="360220"/>
          </a:xfrm>
          <a:prstGeom prst="rect">
            <a:avLst/>
          </a:prstGeom>
        </p:spPr>
        <p:txBody>
          <a:bodyPr wrap="square" lIns="143378" tIns="71688" rIns="143378" bIns="71688">
            <a:spAutoFit/>
          </a:bodyPr>
          <a:lstStyle/>
          <a:p>
            <a:pPr algn="ctr" defTabSz="1235304"/>
            <a:r>
              <a:rPr lang="ru-RU" sz="1400" b="1" dirty="0" smtClean="0">
                <a:solidFill>
                  <a:srgbClr val="632B8D"/>
                </a:solidFill>
                <a:latin typeface="Cambria" panose="02040503050406030204" pitchFamily="18" charset="0"/>
              </a:rPr>
              <a:t>УЧРЕЖДЕНИЯ</a:t>
            </a:r>
            <a:endParaRPr lang="ru-RU" sz="1400" b="1" dirty="0">
              <a:solidFill>
                <a:srgbClr val="632B8D"/>
              </a:solidFill>
              <a:latin typeface="Cambria" panose="02040503050406030204" pitchFamily="18" charset="0"/>
            </a:endParaRPr>
          </a:p>
        </p:txBody>
      </p:sp>
      <p:sp>
        <p:nvSpPr>
          <p:cNvPr id="91" name="Text Box 13"/>
          <p:cNvSpPr txBox="1">
            <a:spLocks noChangeArrowheads="1"/>
          </p:cNvSpPr>
          <p:nvPr/>
        </p:nvSpPr>
        <p:spPr bwMode="auto">
          <a:xfrm>
            <a:off x="8537505" y="5165849"/>
            <a:ext cx="968081" cy="29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1872" rIns="0" bIns="51872" anchor="ctr" anchorCtr="1"/>
          <a:lstStyle>
            <a:defPPr>
              <a:defRPr lang="ru-RU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800" b="1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  <a:lvl2pPr marL="262107" indent="19881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2pPr>
            <a:lvl3pPr marL="577945" indent="26928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3pPr>
            <a:lvl4pPr marL="896152" indent="33950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4pPr>
            <a:lvl5pPr marL="1207396" indent="43295" fontAlgn="base">
              <a:spcBef>
                <a:spcPct val="0"/>
              </a:spcBef>
              <a:spcAft>
                <a:spcPct val="0"/>
              </a:spcAft>
              <a:defRPr sz="1600">
                <a:latin typeface="Times New Roman" pitchFamily="18" charset="0"/>
                <a:cs typeface="Times New Roman" pitchFamily="18" charset="0"/>
              </a:defRPr>
            </a:lvl5pPr>
            <a:lvl6pPr marL="1684766" defTabSz="673889">
              <a:defRPr sz="1600">
                <a:latin typeface="Times New Roman" pitchFamily="18" charset="0"/>
                <a:cs typeface="Times New Roman" pitchFamily="18" charset="0"/>
              </a:defRPr>
            </a:lvl6pPr>
            <a:lvl7pPr marL="2021671" defTabSz="673889">
              <a:defRPr sz="1600">
                <a:latin typeface="Times New Roman" pitchFamily="18" charset="0"/>
                <a:cs typeface="Times New Roman" pitchFamily="18" charset="0"/>
              </a:defRPr>
            </a:lvl7pPr>
            <a:lvl8pPr marL="2358622" defTabSz="673889">
              <a:defRPr sz="1600">
                <a:latin typeface="Times New Roman" pitchFamily="18" charset="0"/>
                <a:cs typeface="Times New Roman" pitchFamily="18" charset="0"/>
              </a:defRPr>
            </a:lvl8pPr>
            <a:lvl9pPr marL="2695540" defTabSz="673889">
              <a:defRPr sz="1600"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1031053"/>
            <a:r>
              <a:rPr lang="ru-RU" sz="2400" dirty="0" smtClean="0">
                <a:ln>
                  <a:solidFill>
                    <a:srgbClr val="F14124">
                      <a:lumMod val="75000"/>
                    </a:srgbClr>
                  </a:solidFill>
                </a:ln>
                <a:solidFill>
                  <a:srgbClr val="F14124">
                    <a:lumMod val="60000"/>
                    <a:lumOff val="40000"/>
                  </a:srgbClr>
                </a:solidFill>
                <a:latin typeface="Cambria" panose="02040503050406030204" pitchFamily="18" charset="0"/>
              </a:rPr>
              <a:t>83,7%</a:t>
            </a:r>
            <a:endParaRPr lang="ru-RU" sz="2400" dirty="0">
              <a:ln>
                <a:solidFill>
                  <a:srgbClr val="F14124">
                    <a:lumMod val="75000"/>
                  </a:srgbClr>
                </a:solidFill>
              </a:ln>
              <a:solidFill>
                <a:srgbClr val="F14124">
                  <a:lumMod val="60000"/>
                  <a:lumOff val="40000"/>
                </a:srgb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7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дзаголовок 2"/>
          <p:cNvSpPr txBox="1">
            <a:spLocks/>
          </p:cNvSpPr>
          <p:nvPr/>
        </p:nvSpPr>
        <p:spPr>
          <a:xfrm>
            <a:off x="4953000" y="840913"/>
            <a:ext cx="4729612" cy="2559945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0"/>
              </a:spcAft>
              <a:buClrTx/>
            </a:pPr>
            <a:r>
              <a:rPr lang="ru-RU" sz="1600" b="1" dirty="0">
                <a:solidFill>
                  <a:srgbClr val="212745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оказания методической помощи территориальным органам и учреждениям МЧС России по организации медицинского и психологического обеспечения организовано командирование сотрудников Управления в ТО и СЦ, в том числе в ТО и учреждения дислоцированные в новых регионах Российской Федерации</a:t>
            </a:r>
            <a:r>
              <a:rPr lang="ru-RU" sz="1600" b="1" dirty="0" smtClean="0">
                <a:solidFill>
                  <a:srgbClr val="212745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dirty="0">
              <a:solidFill>
                <a:srgbClr val="212745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-209307" y="21564"/>
            <a:ext cx="10324613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МЕТОДИЧЕСКАЯ </a:t>
            </a: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ПОМОЩЬ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45"/>
          <a:stretch/>
        </p:blipFill>
        <p:spPr bwMode="auto">
          <a:xfrm>
            <a:off x="209977" y="881617"/>
            <a:ext cx="4189004" cy="2326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7" y="3563119"/>
            <a:ext cx="4189004" cy="2631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922" y="3485314"/>
            <a:ext cx="4431767" cy="2718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6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4" name="Прямоугольник 33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Прямоугольник 35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22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8933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-209307" y="21564"/>
            <a:ext cx="10324613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МЕДИЦИНСКОЕ И ПСИХОЛОГИЧЕСКОЕ СОПРОВОЖДЕНИЕ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6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4" name="Прямоугольник 33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Прямоугольник 35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23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Подзаголовок 2"/>
          <p:cNvSpPr txBox="1">
            <a:spLocks/>
          </p:cNvSpPr>
          <p:nvPr/>
        </p:nvSpPr>
        <p:spPr>
          <a:xfrm>
            <a:off x="4960744" y="756374"/>
            <a:ext cx="4828794" cy="298911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60000">
                <a:srgbClr val="B4DCFA">
                  <a:tint val="95000"/>
                  <a:shade val="100000"/>
                  <a:satMod val="130000"/>
                  <a:lumMod val="130000"/>
                </a:srgbClr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  <a:ln w="9525" cap="flat" cmpd="sng" algn="ctr">
            <a:solidFill>
              <a:schemeClr val="tx2">
                <a:lumMod val="75000"/>
              </a:schemeClr>
            </a:solidFill>
            <a:prstDash val="solid"/>
          </a:ln>
          <a:effectLst>
            <a:glow rad="469900">
              <a:schemeClr val="accent1">
                <a:lumMod val="75000"/>
                <a:alpha val="40000"/>
              </a:schemeClr>
            </a:glow>
          </a:effectLst>
        </p:spPr>
        <p:txBody>
          <a:bodyPr vert="horz" lIns="107287" tIns="53643" rIns="107287" bIns="53643" rtlCol="0" anchor="ctr" anchorCtr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</a:t>
            </a:r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силами </a:t>
            </a:r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40 медицинских работников и 70 специалистов психологической службы</a:t>
            </a:r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организовано медицинское и психологическое сопровождение группировок сил и средств, принимавших участие в ликвидации последствий чрезвычайных ситуаций природного и техногенного характера, гуманитарных операций и СВО, том числе  Ливии, Сирийской Арабской Республике, Арабской Республике Египет и Турецкой Республике.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8" r="-2"/>
          <a:stretch/>
        </p:blipFill>
        <p:spPr>
          <a:xfrm>
            <a:off x="140528" y="756374"/>
            <a:ext cx="4506528" cy="29891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140529" y="4036334"/>
            <a:ext cx="6396749" cy="92695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60000">
                <a:schemeClr val="lt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1691044" y="3985945"/>
            <a:ext cx="4846234" cy="67879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специалистов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психологической службы 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привлекались к ликвидации чрезвычайных ситуаций и происшествий </a:t>
            </a:r>
            <a:r>
              <a:rPr lang="ru-RU" sz="1800" b="1" dirty="0">
                <a:ln>
                  <a:solidFill>
                    <a:srgbClr val="0070C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2 </a:t>
            </a:r>
            <a:r>
              <a:rPr lang="ru-RU" sz="1800" b="1" dirty="0" smtClean="0">
                <a:ln>
                  <a:solidFill>
                    <a:srgbClr val="0070C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charset="0"/>
              </a:rPr>
              <a:t>159 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раз</a:t>
            </a:r>
            <a:endParaRPr lang="ru-RU" sz="1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48317" y="4048505"/>
            <a:ext cx="1079413" cy="816707"/>
          </a:xfrm>
          <a:prstGeom prst="rect">
            <a:avLst/>
          </a:prstGeom>
          <a:noFill/>
        </p:spPr>
        <p:txBody>
          <a:bodyPr wrap="none" lIns="77287" tIns="38644" rIns="77287" bIns="38644">
            <a:spAutoFit/>
          </a:bodyPr>
          <a:lstStyle/>
          <a:p>
            <a:pPr defTabSz="1030915"/>
            <a:r>
              <a:rPr lang="ru-RU" sz="4800" b="1" dirty="0" smtClean="0">
                <a:ln>
                  <a:solidFill>
                    <a:srgbClr val="0070C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566</a:t>
            </a:r>
            <a:endParaRPr lang="ru-RU" sz="3600" dirty="0">
              <a:ln>
                <a:solidFill>
                  <a:srgbClr val="0070C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40529" y="5197880"/>
            <a:ext cx="6396750" cy="933319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60000">
                <a:schemeClr val="lt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1789395" y="5236193"/>
            <a:ext cx="4611405" cy="67879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раз 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оказана экстренная психологическая помощь</a:t>
            </a:r>
            <a:endParaRPr lang="ru-RU" sz="1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48317" y="5167236"/>
            <a:ext cx="1541078" cy="816707"/>
          </a:xfrm>
          <a:prstGeom prst="rect">
            <a:avLst/>
          </a:prstGeom>
          <a:noFill/>
        </p:spPr>
        <p:txBody>
          <a:bodyPr wrap="none" lIns="77287" tIns="38644" rIns="77287" bIns="38644">
            <a:spAutoFit/>
          </a:bodyPr>
          <a:lstStyle/>
          <a:p>
            <a:pPr defTabSz="1030915"/>
            <a:r>
              <a:rPr lang="ru-RU" sz="4800" b="1" dirty="0" smtClean="0">
                <a:ln>
                  <a:solidFill>
                    <a:srgbClr val="0070C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9 688</a:t>
            </a:r>
            <a:endParaRPr lang="ru-RU" sz="3600" dirty="0">
              <a:ln>
                <a:solidFill>
                  <a:srgbClr val="0070C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866" y="4063652"/>
            <a:ext cx="3098672" cy="2064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0858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val="1449190642"/>
              </p:ext>
            </p:extLst>
          </p:nvPr>
        </p:nvGraphicFramePr>
        <p:xfrm>
          <a:off x="69806" y="1281864"/>
          <a:ext cx="7317617" cy="466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Подзаголовок 2"/>
          <p:cNvSpPr txBox="1">
            <a:spLocks/>
          </p:cNvSpPr>
          <p:nvPr/>
        </p:nvSpPr>
        <p:spPr>
          <a:xfrm>
            <a:off x="294300" y="657132"/>
            <a:ext cx="9340025" cy="68569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В соответствии с 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постановлением Правительства РФ от 16.04.2012 № 291 «Положение о лицензировании медицинской деятельности»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получено лицензий:</a:t>
            </a:r>
          </a:p>
          <a:p>
            <a:pPr marL="335278" indent="-335278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ЛИЦЕНЗИРОВАНИЕ МЕДИЦИНСКОЙ ДЕЯТЕЛЬНОСТИ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Подзаголовок 2"/>
          <p:cNvSpPr txBox="1">
            <a:spLocks/>
          </p:cNvSpPr>
          <p:nvPr/>
        </p:nvSpPr>
        <p:spPr>
          <a:xfrm>
            <a:off x="277498" y="5763698"/>
            <a:ext cx="9340025" cy="568432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dirty="0">
                <a:solidFill>
                  <a:srgbClr val="FF0000"/>
                </a:solidFill>
                <a:latin typeface="Cambria" panose="02040503050406030204" pitchFamily="18" charset="0"/>
              </a:rPr>
              <a:t>ОТСУТСТВУЮТ ЛИЦЕНЗИИ НА ОСУЩЕСТВЛЕНИЕ МЕДИЦИНСКОЙ ДЕЯТЕЛЬНОСТИ: 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400" b="1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УРПСО</a:t>
            </a:r>
            <a:r>
              <a:rPr lang="ru-RU" sz="1400" b="1" i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ru-RU" sz="1400" b="1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СЗРПСО, ЛРЦ «Спасатель», ЛРЦ «Донецкий» </a:t>
            </a:r>
            <a:r>
              <a:rPr lang="ru-RU" sz="1400" b="1" i="1" dirty="0">
                <a:solidFill>
                  <a:prstClr val="black"/>
                </a:solidFill>
                <a:latin typeface="Cambria" panose="02040503050406030204" pitchFamily="18" charset="0"/>
              </a:rPr>
              <a:t>и </a:t>
            </a:r>
            <a:r>
              <a:rPr lang="ru-RU" sz="1400" b="1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27 территориальных органов </a:t>
            </a:r>
            <a:r>
              <a:rPr lang="ru-RU" sz="1400" b="1" i="1" dirty="0">
                <a:solidFill>
                  <a:prstClr val="black"/>
                </a:solidFill>
                <a:latin typeface="Cambria" panose="02040503050406030204" pitchFamily="18" charset="0"/>
              </a:rPr>
              <a:t>МЧС России.</a:t>
            </a:r>
          </a:p>
          <a:p>
            <a:pPr marL="335278" indent="-335278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4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4515" y="5629786"/>
            <a:ext cx="9906000" cy="45719"/>
          </a:xfrm>
          <a:prstGeom prst="rect">
            <a:avLst/>
          </a:prstGeom>
          <a:gradFill>
            <a:gsLst>
              <a:gs pos="54000">
                <a:srgbClr val="00B0F0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 rot="10800000">
            <a:off x="10584588" y="3814092"/>
            <a:ext cx="243561" cy="1090884"/>
          </a:xfrm>
          <a:prstGeom prst="downArrow">
            <a:avLst/>
          </a:prstGeom>
          <a:pattFill prst="ltDnDiag">
            <a:fgClr>
              <a:srgbClr val="00823B"/>
            </a:fgClr>
            <a:bgClr>
              <a:sysClr val="window" lastClr="FFFFFF"/>
            </a:bgClr>
          </a:pattFill>
          <a:ln w="12700" cap="flat" cmpd="sng" algn="ctr">
            <a:solidFill>
              <a:srgbClr val="00823B"/>
            </a:solidFill>
            <a:prstDash val="solid"/>
          </a:ln>
          <a:effectLst/>
        </p:spPr>
        <p:txBody>
          <a:bodyPr lIns="123497" tIns="61746" rIns="123497" bIns="61746"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0192">
              <a:defRPr/>
            </a:pPr>
            <a:endParaRPr lang="ru-RU" sz="252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6094" y="4748433"/>
            <a:ext cx="1231271" cy="323777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учреждения</a:t>
            </a:r>
            <a:endParaRPr lang="ru-RU" sz="14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58629" y="4748433"/>
            <a:ext cx="609210" cy="323777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СЦ</a:t>
            </a:r>
            <a:endParaRPr lang="ru-RU" sz="14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86412" y="4738915"/>
            <a:ext cx="1501808" cy="323777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ВУЗы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16488" y="4738914"/>
            <a:ext cx="757673" cy="323777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РПСО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32425" y="4747005"/>
            <a:ext cx="523101" cy="323777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Cambria" panose="02040503050406030204" pitchFamily="18" charset="0"/>
              </a:rPr>
              <a:t>ГУ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10101988" y="2336152"/>
            <a:ext cx="482600" cy="143933"/>
          </a:xfrm>
          <a:custGeom>
            <a:avLst/>
            <a:gdLst>
              <a:gd name="connsiteX0" fmla="*/ 0 w 482600"/>
              <a:gd name="connsiteY0" fmla="*/ 143933 h 143933"/>
              <a:gd name="connsiteX1" fmla="*/ 482600 w 482600"/>
              <a:gd name="connsiteY1" fmla="*/ 143933 h 143933"/>
              <a:gd name="connsiteX2" fmla="*/ 482600 w 482600"/>
              <a:gd name="connsiteY2" fmla="*/ 0 h 143933"/>
              <a:gd name="connsiteX3" fmla="*/ 169333 w 482600"/>
              <a:gd name="connsiteY3" fmla="*/ 0 h 143933"/>
              <a:gd name="connsiteX4" fmla="*/ 0 w 482600"/>
              <a:gd name="connsiteY4" fmla="*/ 143933 h 1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600" h="143933">
                <a:moveTo>
                  <a:pt x="0" y="143933"/>
                </a:moveTo>
                <a:lnTo>
                  <a:pt x="482600" y="143933"/>
                </a:lnTo>
                <a:lnTo>
                  <a:pt x="482600" y="0"/>
                </a:lnTo>
                <a:lnTo>
                  <a:pt x="169333" y="0"/>
                </a:lnTo>
                <a:lnTo>
                  <a:pt x="0" y="143933"/>
                </a:lnTo>
                <a:close/>
              </a:path>
            </a:pathLst>
          </a:custGeom>
          <a:pattFill prst="dkUpDiag">
            <a:fgClr>
              <a:srgbClr val="BB6B5E"/>
            </a:fgClr>
            <a:bgClr>
              <a:srgbClr val="C1BBBA"/>
            </a:bgClr>
          </a:pattFill>
          <a:ln>
            <a:solidFill>
              <a:srgbClr val="F9B3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низ 37"/>
          <p:cNvSpPr/>
          <p:nvPr/>
        </p:nvSpPr>
        <p:spPr>
          <a:xfrm rot="10800000">
            <a:off x="10271233" y="2707745"/>
            <a:ext cx="631233" cy="326607"/>
          </a:xfrm>
          <a:prstGeom prst="downArrow">
            <a:avLst>
              <a:gd name="adj1" fmla="val 50000"/>
              <a:gd name="adj2" fmla="val 52709"/>
            </a:avLst>
          </a:prstGeom>
          <a:pattFill prst="wdDnDiag">
            <a:fgClr>
              <a:srgbClr val="00823B"/>
            </a:fgClr>
            <a:bgClr>
              <a:sysClr val="window" lastClr="FFFFFF"/>
            </a:bgClr>
          </a:pattFill>
          <a:ln w="12700" cap="flat" cmpd="sng" algn="ctr">
            <a:solidFill>
              <a:srgbClr val="00823B"/>
            </a:solidFill>
            <a:prstDash val="solid"/>
          </a:ln>
          <a:effectLst/>
          <a:scene3d>
            <a:camera prst="orthographicFront">
              <a:rot lat="12000000" lon="3600000" rev="0"/>
            </a:camera>
            <a:lightRig rig="contrasting" dir="t">
              <a:rot lat="0" lon="0" rev="3000000"/>
            </a:lightRig>
          </a:scene3d>
          <a:sp3d extrusionH="76200"/>
        </p:spPr>
        <p:txBody>
          <a:bodyPr lIns="123497" tIns="61746" rIns="123497" bIns="61746" rtlCol="0" anchor="ctr"/>
          <a:lstStyle/>
          <a:p>
            <a:pPr algn="ctr" defTabSz="1280192">
              <a:defRPr/>
            </a:pPr>
            <a:endParaRPr lang="ru-RU" sz="2520" kern="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44" name="Группа 43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46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50" name="Прямоугольник 49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1" name="Прямоугольник 50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Прямоугольник 51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47" name="Рисунок 46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8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5" name="TextBox 44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24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076324786"/>
              </p:ext>
            </p:extLst>
          </p:nvPr>
        </p:nvGraphicFramePr>
        <p:xfrm>
          <a:off x="7269538" y="1270313"/>
          <a:ext cx="2520000" cy="4535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4" name="Куб 53"/>
          <p:cNvSpPr/>
          <p:nvPr/>
        </p:nvSpPr>
        <p:spPr>
          <a:xfrm>
            <a:off x="8691538" y="1971006"/>
            <a:ext cx="769961" cy="1009262"/>
          </a:xfrm>
          <a:prstGeom prst="cube">
            <a:avLst>
              <a:gd name="adj" fmla="val 24117"/>
            </a:avLst>
          </a:prstGeom>
          <a:solidFill>
            <a:srgbClr val="7030A0">
              <a:alpha val="29000"/>
            </a:srgbClr>
          </a:solidFill>
          <a:ln w="6350">
            <a:solidFill>
              <a:schemeClr val="accent1">
                <a:lumMod val="75000"/>
              </a:schemeClr>
            </a:solidFill>
          </a:ln>
          <a:scene3d>
            <a:camera prst="orthographicFront">
              <a:rot lat="24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1900">
              <a:solidFill>
                <a:prstClr val="white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32683" y="2257148"/>
            <a:ext cx="941347" cy="340142"/>
          </a:xfrm>
          <a:prstGeom prst="rect">
            <a:avLst/>
          </a:prstGeom>
          <a:noFill/>
        </p:spPr>
        <p:txBody>
          <a:bodyPr wrap="square" lIns="123497" tIns="61746" rIns="123497" bIns="61746" rtlCol="0">
            <a:spAutoFit/>
          </a:bodyPr>
          <a:lstStyle>
            <a:defPPr>
              <a:defRPr lang="uk-UA"/>
            </a:defPPr>
            <a:lvl1pPr algn="ctr" defTabSz="1280160">
              <a:defRPr b="1">
                <a:solidFill>
                  <a:schemeClr val="bg2">
                    <a:lumMod val="50000"/>
                  </a:schemeClr>
                </a:solidFill>
                <a:latin typeface="Calibri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7030A0"/>
                </a:solidFill>
                <a:cs typeface="Arial" charset="0"/>
              </a:rPr>
              <a:t>17,8%</a:t>
            </a:r>
            <a:endParaRPr lang="ru-RU" sz="1400" dirty="0">
              <a:solidFill>
                <a:srgbClr val="7030A0"/>
              </a:solidFill>
              <a:cs typeface="Arial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007715" y="4748433"/>
            <a:ext cx="609210" cy="323777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АСЦ</a:t>
            </a:r>
            <a:endParaRPr lang="ru-RU" sz="14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09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410" y="759256"/>
            <a:ext cx="4106754" cy="27392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70" y="3628772"/>
            <a:ext cx="4090093" cy="26935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ОРГАНИЗАЦИЯ МЕДИЦИНСКОГО ОБЕСПЕЧЕНИЯ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-97733" y="5067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52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56" name="Прямоугольник 55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Прямоугольник 56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" name="Прямоугольник 57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53" name="Рисунок 52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4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1" name="TextBox 50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25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60" name="Прямоугольник 59"/>
          <p:cNvSpPr/>
          <p:nvPr/>
        </p:nvSpPr>
        <p:spPr>
          <a:xfrm>
            <a:off x="1715222" y="2675222"/>
            <a:ext cx="1132313" cy="857808"/>
          </a:xfrm>
          <a:prstGeom prst="rect">
            <a:avLst/>
          </a:prstGeom>
          <a:noFill/>
        </p:spPr>
        <p:txBody>
          <a:bodyPr wrap="none" lIns="77287" tIns="38644" rIns="77287" bIns="38644">
            <a:spAutoFit/>
          </a:bodyPr>
          <a:lstStyle/>
          <a:p>
            <a:pPr defTabSz="1030889"/>
            <a:r>
              <a:rPr lang="ru-RU" sz="5067" b="1" dirty="0" smtClean="0">
                <a:ln>
                  <a:solidFill>
                    <a:srgbClr val="2508D0"/>
                  </a:solidFill>
                </a:ln>
                <a:solidFill>
                  <a:srgbClr val="6D56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470</a:t>
            </a:r>
            <a:endParaRPr lang="ru-RU" sz="3733" dirty="0">
              <a:ln>
                <a:solidFill>
                  <a:srgbClr val="2508D0"/>
                </a:solidFill>
              </a:ln>
              <a:solidFill>
                <a:srgbClr val="6D56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922850" y="3966843"/>
            <a:ext cx="806903" cy="857808"/>
          </a:xfrm>
          <a:prstGeom prst="rect">
            <a:avLst/>
          </a:prstGeom>
          <a:noFill/>
        </p:spPr>
        <p:txBody>
          <a:bodyPr wrap="none" lIns="77287" tIns="38644" rIns="77287" bIns="38644">
            <a:spAutoFit/>
          </a:bodyPr>
          <a:lstStyle/>
          <a:p>
            <a:pPr defTabSz="1030889"/>
            <a:r>
              <a:rPr lang="ru-RU" sz="5067" b="1" dirty="0" smtClean="0">
                <a:ln>
                  <a:solidFill>
                    <a:srgbClr val="FF000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endParaRPr lang="ru-RU" sz="3733" dirty="0">
              <a:ln>
                <a:solidFill>
                  <a:srgbClr val="FF0000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971946" y="3968661"/>
            <a:ext cx="806903" cy="857808"/>
          </a:xfrm>
          <a:prstGeom prst="rect">
            <a:avLst/>
          </a:prstGeom>
          <a:noFill/>
        </p:spPr>
        <p:txBody>
          <a:bodyPr wrap="none" lIns="77287" tIns="38644" rIns="77287" bIns="38644">
            <a:spAutoFit/>
          </a:bodyPr>
          <a:lstStyle/>
          <a:p>
            <a:pPr defTabSz="1030889"/>
            <a:r>
              <a:rPr lang="ru-RU" sz="5067" b="1" dirty="0" smtClean="0">
                <a:ln>
                  <a:solidFill>
                    <a:srgbClr val="FF0000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</a:t>
            </a:r>
            <a:endParaRPr lang="ru-RU" sz="5067" b="1" dirty="0">
              <a:ln>
                <a:solidFill>
                  <a:srgbClr val="FF0000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9639" y="2228292"/>
            <a:ext cx="4377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2508D0"/>
                </a:solidFill>
                <a:latin typeface="Cambria" panose="02040503050406030204" pitchFamily="18" charset="0"/>
              </a:rPr>
              <a:t>Всего в МЧС России </a:t>
            </a:r>
          </a:p>
          <a:p>
            <a:pPr algn="ctr"/>
            <a:r>
              <a:rPr lang="ru-RU" sz="1800" dirty="0" smtClean="0">
                <a:solidFill>
                  <a:srgbClr val="2508D0"/>
                </a:solidFill>
                <a:latin typeface="Cambria" panose="02040503050406030204" pitchFamily="18" charset="0"/>
              </a:rPr>
              <a:t>комнат психоэмоциональной разгрузки</a:t>
            </a:r>
            <a:endParaRPr lang="ru-RU" sz="1800" dirty="0">
              <a:solidFill>
                <a:srgbClr val="2508D0"/>
              </a:solidFill>
              <a:latin typeface="Cambria" panose="02040503050406030204" pitchFamily="18" charset="0"/>
            </a:endParaRPr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142875" y="3610051"/>
            <a:ext cx="450418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755814" y="383663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оснастить</a:t>
            </a: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80857" y="4580906"/>
            <a:ext cx="952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комнат</a:t>
            </a: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660561" y="3827856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дооснастить</a:t>
            </a: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934097" y="4580906"/>
            <a:ext cx="952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комнат</a:t>
            </a: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>
            <a:off x="171450" y="5029276"/>
            <a:ext cx="450418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182521" y="4978164"/>
            <a:ext cx="4614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В 2023 году специальным оборудованием:</a:t>
            </a:r>
            <a:endParaRPr lang="ru-RU" sz="1800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1096319" y="5364965"/>
            <a:ext cx="481494" cy="857808"/>
          </a:xfrm>
          <a:prstGeom prst="rect">
            <a:avLst/>
          </a:prstGeom>
          <a:noFill/>
        </p:spPr>
        <p:txBody>
          <a:bodyPr wrap="none" lIns="77287" tIns="38644" rIns="77287" bIns="38644">
            <a:spAutoFit/>
          </a:bodyPr>
          <a:lstStyle/>
          <a:p>
            <a:pPr defTabSz="1030889"/>
            <a:r>
              <a:rPr lang="ru-RU" sz="5067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62CD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3733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62CD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2971946" y="5366629"/>
            <a:ext cx="806903" cy="857808"/>
          </a:xfrm>
          <a:prstGeom prst="rect">
            <a:avLst/>
          </a:prstGeom>
          <a:noFill/>
        </p:spPr>
        <p:txBody>
          <a:bodyPr wrap="none" lIns="77287" tIns="38644" rIns="77287" bIns="38644">
            <a:spAutoFit/>
          </a:bodyPr>
          <a:lstStyle/>
          <a:p>
            <a:pPr defTabSz="1030889"/>
            <a:r>
              <a:rPr lang="ru-RU" sz="5067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62CD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44</a:t>
            </a:r>
            <a:endParaRPr lang="ru-RU" sz="5067" b="1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62CD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55814" y="52346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оснащено</a:t>
            </a: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880857" y="5978874"/>
            <a:ext cx="952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комнат</a:t>
            </a: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2660561" y="5225824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дооснащено</a:t>
            </a: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847535" y="5996089"/>
            <a:ext cx="1125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комнаты</a:t>
            </a: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1988" y="3538332"/>
            <a:ext cx="3245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latin typeface="Cambria" panose="02040503050406030204" pitchFamily="18" charset="0"/>
              </a:rPr>
              <a:t>Запланировано до 2025 года:</a:t>
            </a:r>
            <a:endParaRPr lang="ru-RU" sz="1800" dirty="0">
              <a:latin typeface="Cambria" panose="02040503050406030204" pitchFamily="18" charset="0"/>
            </a:endParaRPr>
          </a:p>
        </p:txBody>
      </p:sp>
      <p:sp>
        <p:nvSpPr>
          <p:cNvPr id="95" name="Подзаголовок 2"/>
          <p:cNvSpPr txBox="1">
            <a:spLocks/>
          </p:cNvSpPr>
          <p:nvPr/>
        </p:nvSpPr>
        <p:spPr>
          <a:xfrm>
            <a:off x="187129" y="654722"/>
            <a:ext cx="4818104" cy="14931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glow rad="241300">
              <a:srgbClr val="00B0F0">
                <a:alpha val="42000"/>
              </a:srgbClr>
            </a:glow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107287" tIns="53643" rIns="107287" bIns="53643" rtlCol="0">
            <a:noAutofit/>
          </a:bodyPr>
          <a:lstStyle>
            <a:defPPr>
              <a:defRPr lang="ru-RU"/>
            </a:defPPr>
            <a:lvl1pPr marL="0" indent="0" algn="just" defTabSz="91440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Georgia" pitchFamily="18" charset="0"/>
              <a:buNone/>
              <a:defRPr sz="1600" b="1">
                <a:solidFill>
                  <a:prstClr val="black"/>
                </a:solidFill>
                <a:latin typeface="Cambria" panose="02040503050406030204" pitchFamily="18" charset="0"/>
                <a:cs typeface="+mn-cs"/>
              </a:defRPr>
            </a:lvl1pPr>
            <a:lvl2pPr marL="4572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marL="22860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marL="27432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marL="32004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marL="36576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r>
              <a:rPr lang="ru-RU" sz="1800" b="0" dirty="0"/>
              <a:t>В 2023 году организован контроль за реализацией поручений решения коллегии МЧС России от 07.12.2022 № 4/IV о совершенствовании психологической службы МЧС России до 2025 года:</a:t>
            </a:r>
          </a:p>
        </p:txBody>
      </p:sp>
    </p:spTree>
    <p:extLst>
      <p:ext uri="{BB962C8B-B14F-4D97-AF65-F5344CB8AC3E}">
        <p14:creationId xmlns:p14="http://schemas.microsoft.com/office/powerpoint/2010/main" val="7165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161664"/>
              </p:ext>
            </p:extLst>
          </p:nvPr>
        </p:nvGraphicFramePr>
        <p:xfrm>
          <a:off x="6656263" y="711200"/>
          <a:ext cx="3111851" cy="5736492"/>
        </p:xfrm>
        <a:graphic>
          <a:graphicData uri="http://schemas.openxmlformats.org/drawingml/2006/table">
            <a:tbl>
              <a:tblPr firstRow="1" bandRow="1"/>
              <a:tblGrid>
                <a:gridCol w="4027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091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32516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Запланированы в 2024 году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2953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07286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 МЧС России по 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ЯНАО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2953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07286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Ивановская ПСА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35537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07286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 МЧС России по 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Ярославской области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35537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07286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 МЧС России по 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Калининградской</a:t>
                      </a:r>
                      <a:r>
                        <a:rPr lang="ru-RU" sz="1400" kern="12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области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35537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07286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 МЧС России 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 Республике Саха (Якутия)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01145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 МЧС России по Республике Дагестан</a:t>
                      </a: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94769"/>
              </p:ext>
            </p:extLst>
          </p:nvPr>
        </p:nvGraphicFramePr>
        <p:xfrm>
          <a:off x="3449785" y="728878"/>
          <a:ext cx="2980043" cy="5913248"/>
        </p:xfrm>
        <a:graphic>
          <a:graphicData uri="http://schemas.openxmlformats.org/drawingml/2006/table">
            <a:tbl>
              <a:tblPr firstRow="1" bandRow="1"/>
              <a:tblGrid>
                <a:gridCol w="4265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34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6861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Проведены в 2023 году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7028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07286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ГУ МЧС России по Ленинградской области</a:t>
                      </a:r>
                      <a:endParaRPr lang="ru-RU" sz="1400" i="1" kern="12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7028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07286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ГУ МЧС России по </a:t>
                      </a:r>
                    </a:p>
                    <a:p>
                      <a:pPr marL="0" marR="0" indent="0" algn="ctr" defTabSz="107286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"/>
                          <a:cs typeface="Times New Roman" panose="02020603050405020304" pitchFamily="18" charset="0"/>
                        </a:rPr>
                        <a:t>Вологодской области</a:t>
                      </a:r>
                      <a:endParaRPr lang="ru-RU" sz="1400" i="1" kern="1200" dirty="0" smtClean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6874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07286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72 Центральная</a:t>
                      </a:r>
                      <a:r>
                        <a:rPr lang="ru-RU" sz="1400" kern="1200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поликлиника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7028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07286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 МЧС России по </a:t>
                      </a:r>
                    </a:p>
                    <a:p>
                      <a:pPr marL="0" algn="ctr" defTabSz="107286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Амурской области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7028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07286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 МЧС России по Иркутской области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9488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07286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СКРПСО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5826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07286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СКССРЦ</a:t>
                      </a:r>
                      <a:endParaRPr lang="ru-RU" sz="140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3088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07286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Ногинский СЦ </a:t>
                      </a:r>
                      <a:r>
                        <a:rPr lang="ru-RU" sz="14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(внеплановая)</a:t>
                      </a:r>
                      <a:endParaRPr lang="ru-RU" sz="1400" i="1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942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7286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Рузский ЦОПУ </a:t>
                      </a:r>
                      <a:r>
                        <a:rPr lang="ru-RU" sz="14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(внеплановая)</a:t>
                      </a:r>
                      <a:endParaRPr lang="ru-RU" sz="1400" i="1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</a:tr>
              <a:tr h="2879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7286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ЦСООР «Лидер» </a:t>
                      </a:r>
                      <a:r>
                        <a:rPr lang="ru-RU" sz="14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(внеплановая)</a:t>
                      </a:r>
                      <a:endParaRPr lang="ru-RU" sz="1400" i="1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</a:tr>
              <a:tr h="28084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7286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Невский СЦ </a:t>
                      </a:r>
                      <a:r>
                        <a:rPr lang="ru-RU" sz="14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(внеплановая)</a:t>
                      </a:r>
                      <a:endParaRPr lang="ru-RU" sz="1400" i="1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</a:tr>
              <a:tr h="2659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7286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Тульский СЦ </a:t>
                      </a:r>
                      <a:r>
                        <a:rPr lang="ru-RU" sz="14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(внеплановая)</a:t>
                      </a:r>
                      <a:endParaRPr lang="ru-RU" sz="1400" i="1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</a:tr>
              <a:tr h="28687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7286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Донской СЦ </a:t>
                      </a:r>
                      <a:r>
                        <a:rPr lang="ru-RU" sz="1400" i="1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(внеплановая)</a:t>
                      </a:r>
                      <a:endParaRPr lang="ru-RU" sz="1400" i="1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9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ВЕДОМСТВЕННЫЙ КОНТРОЛЬ КАЧЕСТВА МЕД. ДЕЯТЕЛЬНОСТИ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ru-RU" sz="2100">
              <a:solidFill>
                <a:prstClr val="white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4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28" name="Прямоугольник 27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Прямоугольник 28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Прямоугольник 29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26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44712"/>
              </p:ext>
            </p:extLst>
          </p:nvPr>
        </p:nvGraphicFramePr>
        <p:xfrm>
          <a:off x="198585" y="711201"/>
          <a:ext cx="2994557" cy="5720861"/>
        </p:xfrm>
        <a:graphic>
          <a:graphicData uri="http://schemas.openxmlformats.org/drawingml/2006/table">
            <a:tbl>
              <a:tblPr firstRow="1" bandRow="1"/>
              <a:tblGrid>
                <a:gridCol w="3875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70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96570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536433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072866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609298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145731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682164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218597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755029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4291462" algn="l" defTabSz="1072866" rtl="0" eaLnBrk="1" latinLnBrk="0" hangingPunct="1">
                        <a:defRPr sz="21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Проведены в 2022 году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8194">
                <a:tc>
                  <a:txBody>
                    <a:bodyPr/>
                    <a:lstStyle>
                      <a:lvl1pPr marL="0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536433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1072866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609298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2145731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682164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3218597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755029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4291462" algn="l" defTabSz="1072866" rtl="0" eaLnBrk="1" latinLnBrk="0" hangingPunct="1">
                        <a:defRPr sz="21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072866" rtl="0" eaLnBrk="1" latinLnBrk="0" hangingPunct="1"/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07286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 МЧС России по Свердловской области</a:t>
                      </a: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4042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07286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Байкальский ПСО</a:t>
                      </a: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8194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07286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 МЧС России по ХМАО</a:t>
                      </a: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8194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07286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 МЧС России по Республике Крым</a:t>
                      </a: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1650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07286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Самарский УЦ</a:t>
                      </a: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58194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ctr" defTabSz="107286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ГУ МЧС России по Красноярскому краю</a:t>
                      </a: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1650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072866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Пансионат «Солнечный»</a:t>
                      </a:r>
                    </a:p>
                  </a:txBody>
                  <a:tcPr marL="0" marR="0" marT="46990" marB="4699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4173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tx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АГЗ </a:t>
                      </a:r>
                      <a:r>
                        <a:rPr lang="ru-RU" sz="1400" i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(внеплановая)</a:t>
                      </a:r>
                    </a:p>
                  </a:txBody>
                  <a:tcPr marL="36000" marR="36000" marT="46800" marB="468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ECCF3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782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724071"/>
              </p:ext>
            </p:extLst>
          </p:nvPr>
        </p:nvGraphicFramePr>
        <p:xfrm>
          <a:off x="154243" y="1689973"/>
          <a:ext cx="9649011" cy="4677120"/>
        </p:xfrm>
        <a:graphic>
          <a:graphicData uri="http://schemas.openxmlformats.org/drawingml/2006/table">
            <a:tbl>
              <a:tblPr firstRow="1" bandRow="1"/>
              <a:tblGrid>
                <a:gridCol w="402695"/>
                <a:gridCol w="5494722"/>
                <a:gridCol w="3751594"/>
              </a:tblGrid>
              <a:tr h="52331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Проблемные вопросы, выявленные в ходе проверки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62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Возможные варианты решения данных проблемных вопросов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D31A"/>
                    </a:solidFill>
                  </a:tcPr>
                </a:tc>
              </a:tr>
              <a:tr h="143529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Призыв на военную службу военнослужащих                                      с хроническими заболеваниями, что влечет проведение повторного медицинского освидетельствования и увольнение военнослужащих по призыву с военной службы, в связи с заключением ВВК о негодности к прохождению военной службы.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just" defTabSz="1072866" rtl="0" eaLnBrk="1" latinLnBrk="0" hangingPunct="1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Включение в состав комиссии по отбору кандидатов для прохождения военной службы по призыву в СВФ МЧС России медицинских специалистов</a:t>
                      </a:r>
                      <a:endParaRPr lang="ru-RU" sz="160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F297"/>
                    </a:solidFill>
                  </a:tcPr>
                </a:tc>
              </a:tr>
              <a:tr h="120729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Комплектование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медицинских подразделений медицинскими специалистами.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Укомплектование вакантных должностей медицинскими специалистами с учетом привлечения внешних совместителей на частичную занятость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F297"/>
                    </a:solidFill>
                  </a:tcPr>
                </a:tc>
              </a:tr>
              <a:tr h="120729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В Волжском спасательном центре медицинский пункт расположен на третьем этаже солдатского общежития. Отдельно стоящее здание медицинского пункта является объектом незавершенного строительства                       с 2016 года, в эксплуатацию не введено.</a:t>
                      </a:r>
                      <a:endParaRPr lang="ru-RU" sz="16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Переоснащение устаревшего оборудования</a:t>
                      </a:r>
                    </a:p>
                  </a:txBody>
                  <a:tcPr marT="36000" marB="3600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AF297"/>
                    </a:solidFill>
                  </a:tcPr>
                </a:tc>
              </a:tr>
            </a:tbl>
          </a:graphicData>
        </a:graphic>
      </p:graphicFrame>
      <p:sp>
        <p:nvSpPr>
          <p:cNvPr id="32" name="Подзаголовок 2"/>
          <p:cNvSpPr txBox="1">
            <a:spLocks/>
          </p:cNvSpPr>
          <p:nvPr/>
        </p:nvSpPr>
        <p:spPr>
          <a:xfrm>
            <a:off x="-1" y="545095"/>
            <a:ext cx="9905999" cy="1182105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Внеплановые 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выездные проверки ведомственного контроля качества и безопасности медицинской деятельности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Ногинского, Волжского, Тульского, Донского спасательных центров, Рузского </a:t>
            </a:r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ЦОПУ, ЦСООР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«Лидер»</a:t>
            </a:r>
            <a:r>
              <a:rPr lang="ru-RU" sz="1800" dirty="0">
                <a:solidFill>
                  <a:schemeClr val="tx1"/>
                </a:solidFill>
                <a:latin typeface="Cambria" panose="02040503050406030204" pitchFamily="18" charset="0"/>
              </a:rPr>
              <a:t> с акцентом на организацию медицинского обеспечения вновь прибывшего пополнения из числа военнослужащих по призыву</a:t>
            </a:r>
          </a:p>
          <a:p>
            <a:pPr marL="335270" indent="-335270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>
          <a:xfrm>
            <a:off x="0" y="50831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ВЕДОМСТВЕННЫЙ КОНТРОЛЬ КАЧЕСТВА МЕД. ДЕЯТЕЛЬНОСТИ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0" y="534654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 defTabSz="1072621" fontAlgn="auto">
              <a:spcBef>
                <a:spcPts val="0"/>
              </a:spcBef>
              <a:spcAft>
                <a:spcPts val="0"/>
              </a:spcAft>
            </a:pPr>
            <a:endParaRPr lang="ru-RU" sz="2100">
              <a:solidFill>
                <a:prstClr val="white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4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28" name="Прямоугольник 27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9" name="Прямоугольник 28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Прямоугольник 29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27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92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Прямоугольник 64"/>
          <p:cNvSpPr/>
          <p:nvPr/>
        </p:nvSpPr>
        <p:spPr>
          <a:xfrm>
            <a:off x="97733" y="5200670"/>
            <a:ext cx="9745899" cy="978167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60000">
                <a:schemeClr val="lt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6" name="Подзаголовок 2"/>
          <p:cNvSpPr txBox="1">
            <a:spLocks/>
          </p:cNvSpPr>
          <p:nvPr/>
        </p:nvSpPr>
        <p:spPr>
          <a:xfrm>
            <a:off x="187303" y="5160382"/>
            <a:ext cx="9547440" cy="645627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о передаче в казну Российской Федерации </a:t>
            </a:r>
            <a:r>
              <a:rPr lang="ru-RU" sz="1900" b="1" dirty="0">
                <a:solidFill>
                  <a:srgbClr val="0070C0"/>
                </a:solidFill>
                <a:latin typeface="Cambria" panose="02040503050406030204" pitchFamily="18" charset="0"/>
              </a:rPr>
              <a:t>9 единиц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заштатной, непригодной к эксплуатации подвижной </a:t>
            </a:r>
            <a:r>
              <a:rPr lang="ru-RU" sz="1900" b="1" dirty="0">
                <a:solidFill>
                  <a:srgbClr val="0070C0"/>
                </a:solidFill>
                <a:latin typeface="Cambria" panose="02040503050406030204" pitchFamily="18" charset="0"/>
              </a:rPr>
              <a:t>медицинской техники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и списанию, выслуживших свои сроки, </a:t>
            </a:r>
            <a:r>
              <a:rPr lang="ru-RU" sz="1900" b="1" dirty="0">
                <a:solidFill>
                  <a:srgbClr val="0070C0"/>
                </a:solidFill>
                <a:latin typeface="Cambria" panose="02040503050406030204" pitchFamily="18" charset="0"/>
              </a:rPr>
              <a:t>124 единиц медицинского </a:t>
            </a:r>
            <a:r>
              <a:rPr lang="ru-RU" sz="19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имущества.</a:t>
            </a:r>
            <a:endParaRPr lang="ru-RU" sz="1900" b="1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441006" y="-1912605"/>
            <a:ext cx="9536593" cy="1518081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60000">
                <a:schemeClr val="lt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14977" y="2091582"/>
            <a:ext cx="9728655" cy="931882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60000">
                <a:schemeClr val="lt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97733" y="745414"/>
            <a:ext cx="9745899" cy="1214016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60000">
                <a:schemeClr val="lt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6030112" y="-1646817"/>
            <a:ext cx="9536593" cy="635205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60000">
                <a:schemeClr val="lt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ОРГАНИЗАЦИЯ МЕДИЦИНСКОГО ОБЕСПЕЧЕНИЯ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одзаголовок 2"/>
          <p:cNvSpPr txBox="1">
            <a:spLocks/>
          </p:cNvSpPr>
          <p:nvPr/>
        </p:nvSpPr>
        <p:spPr>
          <a:xfrm>
            <a:off x="-5309773" y="-1690403"/>
            <a:ext cx="8833187" cy="67879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>
                <a:solidFill>
                  <a:srgbClr val="0070C0"/>
                </a:solidFill>
                <a:latin typeface="Cambria" panose="02040503050406030204" pitchFamily="18" charset="0"/>
              </a:rPr>
              <a:t>табелей оснащенности</a:t>
            </a:r>
            <a:r>
              <a:rPr lang="ru-RU" sz="1600" b="1" dirty="0">
                <a:solidFill>
                  <a:srgbClr val="0070C0"/>
                </a:solidFill>
                <a:latin typeface="Cambria" panose="02040503050406030204" pitchFamily="18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в главных управлениях МЧС России </a:t>
            </a:r>
            <a:r>
              <a:rPr lang="ru-RU" sz="1800" i="1" dirty="0">
                <a:solidFill>
                  <a:prstClr val="black"/>
                </a:solidFill>
                <a:latin typeface="Cambria" panose="02040503050406030204" pitchFamily="18" charset="0"/>
              </a:rPr>
              <a:t>(в соответствии с приказом МЧС России № 868 от 14.12.2021 и №911ДСП от 24.05.2022)</a:t>
            </a:r>
            <a:endParaRPr lang="ru-RU" sz="1600" i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6013179" y="-1765205"/>
            <a:ext cx="720341" cy="755279"/>
          </a:xfrm>
          <a:prstGeom prst="rect">
            <a:avLst/>
          </a:prstGeom>
          <a:noFill/>
        </p:spPr>
        <p:txBody>
          <a:bodyPr wrap="none" lIns="77287" tIns="38644" rIns="77287" bIns="38644">
            <a:spAutoFit/>
          </a:bodyPr>
          <a:lstStyle/>
          <a:p>
            <a:pPr defTabSz="1030915"/>
            <a:r>
              <a:rPr lang="ru-RU" sz="4401" b="1" dirty="0">
                <a:ln>
                  <a:solidFill>
                    <a:srgbClr val="0070C0"/>
                  </a:solidFill>
                </a:ln>
                <a:solidFill>
                  <a:srgbClr val="5ECCF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</a:t>
            </a: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187303" y="719640"/>
            <a:ext cx="9547440" cy="67879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9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укомплектованы КИМГЗ и медицинским имуществом </a:t>
            </a:r>
            <a:r>
              <a:rPr lang="ru-RU" sz="1800" i="1" dirty="0">
                <a:solidFill>
                  <a:prstClr val="black"/>
                </a:solidFill>
                <a:latin typeface="Cambria" panose="02040503050406030204" pitchFamily="18" charset="0"/>
              </a:rPr>
              <a:t>(шинами </a:t>
            </a:r>
            <a:r>
              <a:rPr lang="ru-RU" sz="1800" i="1" dirty="0" err="1">
                <a:solidFill>
                  <a:prstClr val="black"/>
                </a:solidFill>
                <a:latin typeface="Cambria" panose="02040503050406030204" pitchFamily="18" charset="0"/>
              </a:rPr>
              <a:t>иммобилизационными</a:t>
            </a:r>
            <a:r>
              <a:rPr lang="ru-RU" sz="1800" i="1" dirty="0">
                <a:solidFill>
                  <a:prstClr val="black"/>
                </a:solidFill>
                <a:latin typeface="Cambria" panose="02040503050406030204" pitchFamily="18" charset="0"/>
              </a:rPr>
              <a:t>, носилками санитарными, укладками медицинскими)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подразделения МЧС России, привлекаемые для выполнения служебных задач в зоне проведения СВО;</a:t>
            </a:r>
            <a:r>
              <a:rPr lang="ru-RU" sz="1800" i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)</a:t>
            </a:r>
            <a:endParaRPr lang="ru-RU" sz="1600" i="1" dirty="0" smtClean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marL="335278" indent="-335278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16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91358" y="2128960"/>
            <a:ext cx="1694966" cy="816707"/>
          </a:xfrm>
          <a:prstGeom prst="rect">
            <a:avLst/>
          </a:prstGeom>
          <a:noFill/>
        </p:spPr>
        <p:txBody>
          <a:bodyPr wrap="none" lIns="77287" tIns="38644" rIns="77287" bIns="38644">
            <a:spAutoFit/>
          </a:bodyPr>
          <a:lstStyle/>
          <a:p>
            <a:pPr defTabSz="1030915"/>
            <a:r>
              <a:rPr lang="ru-RU" sz="4800" b="1" dirty="0" smtClean="0">
                <a:ln>
                  <a:solidFill>
                    <a:srgbClr val="0070C0"/>
                  </a:solidFill>
                </a:ln>
                <a:solidFill>
                  <a:srgbClr val="5ECCF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100%</a:t>
            </a:r>
            <a:endParaRPr lang="ru-RU" sz="3600" dirty="0">
              <a:ln>
                <a:solidFill>
                  <a:srgbClr val="0070C0"/>
                </a:solidFill>
              </a:ln>
              <a:solidFill>
                <a:srgbClr val="5ECCF3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2058893" y="2067863"/>
            <a:ext cx="7592675" cy="91704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9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Укомплектованность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 от списочной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численности 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индивидуальными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аптечками спасателей и коллективными аптечками первой 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помощи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поисково-спасательных отрядов МЧС 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России.</a:t>
            </a:r>
            <a:endParaRPr lang="ru-RU" sz="1800" i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Подзаголовок 2"/>
          <p:cNvSpPr txBox="1">
            <a:spLocks/>
          </p:cNvSpPr>
          <p:nvPr/>
        </p:nvSpPr>
        <p:spPr>
          <a:xfrm>
            <a:off x="4441006" y="-1931013"/>
            <a:ext cx="9596602" cy="132976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</a:pPr>
            <a:r>
              <a:rPr lang="ru-RU" sz="2000" b="1" dirty="0">
                <a:solidFill>
                  <a:srgbClr val="0070C0"/>
                </a:solidFill>
                <a:latin typeface="Cambria" panose="02040503050406030204" pitchFamily="18" charset="0"/>
              </a:rPr>
              <a:t>Организован информационный обмен и взаимодействие с Минздравом России и ФМБА России </a:t>
            </a:r>
            <a:r>
              <a:rPr lang="ru-RU" sz="1800" dirty="0">
                <a:solidFill>
                  <a:srgbClr val="21274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 подготовке к </a:t>
            </a:r>
            <a:r>
              <a:rPr lang="ru-RU" sz="1800" dirty="0">
                <a:solidFill>
                  <a:srgbClr val="21274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межведомственному опытно-исследовательскому учению сил и средств единой государственной системы предупреждения и ликвидации чрезвычайных ситуаций в Арктической зоне Российской Федерации (Безопасная Арктика – 2023)</a:t>
            </a:r>
            <a:endParaRPr lang="ru-RU" sz="1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6" name="Подзаголовок 2"/>
          <p:cNvSpPr txBox="1">
            <a:spLocks/>
          </p:cNvSpPr>
          <p:nvPr/>
        </p:nvSpPr>
        <p:spPr>
          <a:xfrm>
            <a:off x="-194734" y="4823367"/>
            <a:ext cx="10100734" cy="459605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РАССМОТРЕНЫ И СОГЛАСОВАНЫ ПРЕДЛОЖЕНИЯ ТО И УЧРЕЖДЕНИЙ МЧС РОССИИ:</a:t>
            </a:r>
            <a:endParaRPr lang="ru-RU" sz="18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50" name="Группа 49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52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56" name="Прямоугольник 55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Прямоугольник 56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" name="Прямоугольник 57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53" name="Рисунок 52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4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1" name="TextBox 50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28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59" name="Прямоугольник 58"/>
          <p:cNvSpPr/>
          <p:nvPr/>
        </p:nvSpPr>
        <p:spPr>
          <a:xfrm>
            <a:off x="114977" y="3151626"/>
            <a:ext cx="9728655" cy="711179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60000">
                <a:schemeClr val="lt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0" name="Подзаголовок 2"/>
          <p:cNvSpPr txBox="1">
            <a:spLocks/>
          </p:cNvSpPr>
          <p:nvPr/>
        </p:nvSpPr>
        <p:spPr>
          <a:xfrm>
            <a:off x="2058893" y="3127907"/>
            <a:ext cx="7592675" cy="91704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9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Укомплектованность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 резерва материальных ресурсов МЧС России для ликвидации ЧС природного и техногенного характера.</a:t>
            </a:r>
            <a:endParaRPr lang="ru-RU" sz="1800" i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279210" y="3031564"/>
            <a:ext cx="1848855" cy="816707"/>
          </a:xfrm>
          <a:prstGeom prst="rect">
            <a:avLst/>
          </a:prstGeom>
          <a:noFill/>
        </p:spPr>
        <p:txBody>
          <a:bodyPr wrap="none" lIns="77287" tIns="38644" rIns="77287" bIns="38644">
            <a:spAutoFit/>
          </a:bodyPr>
          <a:lstStyle/>
          <a:p>
            <a:pPr defTabSz="1030915"/>
            <a:r>
              <a:rPr lang="ru-RU" sz="4800" b="1" dirty="0" smtClean="0">
                <a:ln>
                  <a:solidFill>
                    <a:srgbClr val="0070C0"/>
                  </a:solidFill>
                </a:ln>
                <a:solidFill>
                  <a:srgbClr val="5ECCF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99,6%</a:t>
            </a:r>
            <a:endParaRPr lang="ru-RU" sz="3600" dirty="0">
              <a:ln>
                <a:solidFill>
                  <a:srgbClr val="0070C0"/>
                </a:solidFill>
              </a:ln>
              <a:solidFill>
                <a:srgbClr val="5ECCF3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14977" y="4008667"/>
            <a:ext cx="9728655" cy="711179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60000">
                <a:schemeClr val="lt2">
                  <a:tint val="95000"/>
                  <a:shade val="100000"/>
                  <a:satMod val="130000"/>
                  <a:lumMod val="130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3" name="Подзаголовок 2"/>
          <p:cNvSpPr txBox="1">
            <a:spLocks/>
          </p:cNvSpPr>
          <p:nvPr/>
        </p:nvSpPr>
        <p:spPr>
          <a:xfrm>
            <a:off x="2058893" y="3984948"/>
            <a:ext cx="7592675" cy="91704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9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Укомплектованность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 аэромобильных группировок медицинским имуществом.</a:t>
            </a:r>
            <a:endParaRPr lang="ru-RU" sz="1800" i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79210" y="3888605"/>
            <a:ext cx="1848855" cy="816707"/>
          </a:xfrm>
          <a:prstGeom prst="rect">
            <a:avLst/>
          </a:prstGeom>
          <a:noFill/>
        </p:spPr>
        <p:txBody>
          <a:bodyPr wrap="none" lIns="77287" tIns="38644" rIns="77287" bIns="38644">
            <a:spAutoFit/>
          </a:bodyPr>
          <a:lstStyle/>
          <a:p>
            <a:pPr defTabSz="1030915"/>
            <a:r>
              <a:rPr lang="ru-RU" sz="4800" b="1" dirty="0" smtClean="0">
                <a:ln>
                  <a:solidFill>
                    <a:srgbClr val="0070C0"/>
                  </a:solidFill>
                </a:ln>
                <a:solidFill>
                  <a:srgbClr val="5ECCF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81,5%</a:t>
            </a:r>
            <a:endParaRPr lang="ru-RU" sz="3600" dirty="0">
              <a:ln>
                <a:solidFill>
                  <a:srgbClr val="0070C0"/>
                </a:solidFill>
              </a:ln>
              <a:solidFill>
                <a:srgbClr val="5ECCF3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9070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01082" y="1542305"/>
          <a:ext cx="9889022" cy="5266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4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ОРГАНИЗАЦИЯ ФИНАНСОВОГО ОБЕСПЕЧЕНИЯ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570534293"/>
              </p:ext>
            </p:extLst>
          </p:nvPr>
        </p:nvGraphicFramePr>
        <p:xfrm>
          <a:off x="24718" y="625099"/>
          <a:ext cx="9881281" cy="6269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182770" y="2825685"/>
            <a:ext cx="19441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4401" b="1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762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</a:defRPr>
            </a:lvl1pPr>
          </a:lstStyle>
          <a:p>
            <a:pPr algn="ctr"/>
            <a:r>
              <a:rPr lang="ru-RU" sz="3200" dirty="0"/>
              <a:t>2 </a:t>
            </a:r>
            <a:r>
              <a:rPr lang="ru-RU" sz="3200" dirty="0" smtClean="0"/>
              <a:t>622,5 </a:t>
            </a:r>
            <a:endParaRPr lang="ru-RU" sz="3200" dirty="0"/>
          </a:p>
          <a:p>
            <a:pPr algn="ctr"/>
            <a:r>
              <a:rPr lang="ru-RU" sz="3200" dirty="0"/>
              <a:t>млн. руб.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660643" y="950238"/>
            <a:ext cx="211275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ambria" panose="02040503050406030204" pitchFamily="18" charset="0"/>
              </a:rPr>
              <a:t>2 559,0 млн. руб.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1684"/>
            <a:ext cx="1120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млн. руб.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235119264"/>
              </p:ext>
            </p:extLst>
          </p:nvPr>
        </p:nvGraphicFramePr>
        <p:xfrm>
          <a:off x="4953000" y="534656"/>
          <a:ext cx="4794024" cy="54682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-3573995" y="4023829"/>
            <a:ext cx="1747594" cy="769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1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762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</a:rPr>
              <a:t>14 ед.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93399" y="2825685"/>
            <a:ext cx="19441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4401" b="1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762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</a:defRPr>
            </a:lvl1pPr>
          </a:lstStyle>
          <a:p>
            <a:pPr algn="ctr"/>
            <a:r>
              <a:rPr lang="ru-RU" sz="3200" dirty="0" smtClean="0"/>
              <a:t>3 386,1 </a:t>
            </a:r>
            <a:endParaRPr lang="ru-RU" sz="3200" dirty="0"/>
          </a:p>
          <a:p>
            <a:pPr algn="ctr"/>
            <a:r>
              <a:rPr lang="ru-RU" sz="3200" dirty="0"/>
              <a:t>млн. руб.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5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9" name="Прямоугольник 38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Прямоугольник 39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Прямоугольник 40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6" name="Рисунок 25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" name="TextBox 23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29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016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418564" y="4672971"/>
            <a:ext cx="3194465" cy="15193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186910" y="629781"/>
            <a:ext cx="9447415" cy="844480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Clr>
                <a:srgbClr val="F14124">
                  <a:lumMod val="75000"/>
                </a:srgbClr>
              </a:buClr>
            </a:pPr>
            <a:r>
              <a:rPr lang="ru-RU" sz="2400" dirty="0">
                <a:solidFill>
                  <a:srgbClr val="212745"/>
                </a:solidFill>
                <a:latin typeface="Cambria" panose="02040503050406030204" pitchFamily="18" charset="0"/>
              </a:rPr>
              <a:t>С момента создания, Управлением медико-психологического обеспечения </a:t>
            </a:r>
            <a:r>
              <a:rPr lang="ru-RU" sz="2400" b="1" dirty="0">
                <a:solidFill>
                  <a:srgbClr val="212745"/>
                </a:solidFill>
                <a:latin typeface="Cambria" panose="02040503050406030204" pitchFamily="18" charset="0"/>
              </a:rPr>
              <a:t>разработаны и утверждены: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I:\ФОТОШОП\ОТКРЫТКИ\29f9bf9508e2d3847aea81933eb1bbc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566" y="6341250"/>
            <a:ext cx="481845" cy="473409"/>
          </a:xfrm>
          <a:prstGeom prst="rect">
            <a:avLst/>
          </a:prstGeom>
          <a:effectLst>
            <a:outerShdw blurRad="50800" dist="38100" dir="1704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одзаголовок 2"/>
          <p:cNvSpPr txBox="1">
            <a:spLocks/>
          </p:cNvSpPr>
          <p:nvPr/>
        </p:nvSpPr>
        <p:spPr>
          <a:xfrm>
            <a:off x="0" y="50833"/>
            <a:ext cx="9906000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НОРМАТИВНО-ПРАВОВАЯ РАБОТА УПРАВЛЕНИЯ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06775679"/>
              </p:ext>
            </p:extLst>
          </p:nvPr>
        </p:nvGraphicFramePr>
        <p:xfrm>
          <a:off x="186908" y="1433859"/>
          <a:ext cx="9528592" cy="2723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Стрелка вниз 4"/>
          <p:cNvSpPr/>
          <p:nvPr/>
        </p:nvSpPr>
        <p:spPr>
          <a:xfrm>
            <a:off x="1462088" y="2095481"/>
            <a:ext cx="619125" cy="438169"/>
          </a:xfrm>
          <a:prstGeom prst="downArrow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92D050"/>
              </a:gs>
            </a:gsLst>
            <a:lin ang="5400000"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86174" y="2495550"/>
            <a:ext cx="6109759" cy="1581150"/>
          </a:xfrm>
          <a:prstGeom prst="rect">
            <a:avLst/>
          </a:prstGeom>
          <a:noFill/>
          <a:ln w="28575">
            <a:solidFill>
              <a:srgbClr val="10A8D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6257996" y="2095481"/>
            <a:ext cx="619125" cy="381019"/>
          </a:xfrm>
          <a:prstGeom prst="downArrow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100000">
                <a:srgbClr val="92D050"/>
              </a:gs>
            </a:gsLst>
            <a:lin ang="5400000" scaled="0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Подзаголовок 2"/>
          <p:cNvSpPr txBox="1">
            <a:spLocks/>
          </p:cNvSpPr>
          <p:nvPr/>
        </p:nvSpPr>
        <p:spPr>
          <a:xfrm>
            <a:off x="186910" y="4142167"/>
            <a:ext cx="9447415" cy="504246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Clr>
                <a:srgbClr val="F14124">
                  <a:lumMod val="75000"/>
                </a:srgbClr>
              </a:buClr>
            </a:pPr>
            <a:r>
              <a:rPr lang="ru-RU" sz="2400" dirty="0">
                <a:solidFill>
                  <a:srgbClr val="212745"/>
                </a:solidFill>
                <a:latin typeface="Cambria" panose="02040503050406030204" pitchFamily="18" charset="0"/>
              </a:rPr>
              <a:t>За </a:t>
            </a:r>
            <a:r>
              <a:rPr lang="ru-RU" sz="2400" dirty="0" smtClean="0">
                <a:solidFill>
                  <a:srgbClr val="212745"/>
                </a:solidFill>
                <a:latin typeface="Cambria" panose="02040503050406030204" pitchFamily="18" charset="0"/>
              </a:rPr>
              <a:t>2023 </a:t>
            </a:r>
            <a:r>
              <a:rPr lang="ru-RU" sz="2400" dirty="0">
                <a:solidFill>
                  <a:srgbClr val="212745"/>
                </a:solidFill>
                <a:latin typeface="Cambria" panose="02040503050406030204" pitchFamily="18" charset="0"/>
              </a:rPr>
              <a:t>год </a:t>
            </a:r>
            <a:r>
              <a:rPr lang="ru-RU" sz="2400" b="1" dirty="0">
                <a:solidFill>
                  <a:srgbClr val="212745"/>
                </a:solidFill>
                <a:latin typeface="Cambria" panose="02040503050406030204" pitchFamily="18" charset="0"/>
              </a:rPr>
              <a:t>разработаны и утверждены:</a:t>
            </a:r>
            <a:r>
              <a:rPr lang="ru-RU" sz="2400" dirty="0">
                <a:solidFill>
                  <a:srgbClr val="212745"/>
                </a:solidFill>
                <a:latin typeface="Cambria" panose="02040503050406030204" pitchFamily="18" charset="0"/>
              </a:rPr>
              <a:t> </a:t>
            </a:r>
            <a:endParaRPr lang="ru-RU" sz="2400" b="1" dirty="0">
              <a:solidFill>
                <a:srgbClr val="212745"/>
              </a:solidFill>
              <a:latin typeface="Cambria" panose="02040503050406030204" pitchFamily="18" charset="0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28BEA286-78D5-4836-B1CE-6F1C1ED29CD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04128" y="4938169"/>
            <a:ext cx="854053" cy="10570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5" name="Подзаголовок 2"/>
          <p:cNvSpPr txBox="1">
            <a:spLocks/>
          </p:cNvSpPr>
          <p:nvPr/>
        </p:nvSpPr>
        <p:spPr>
          <a:xfrm>
            <a:off x="3908902" y="4957762"/>
            <a:ext cx="3408084" cy="10734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Clr>
                <a:srgbClr val="F14124">
                  <a:lumMod val="75000"/>
                </a:srgbClr>
              </a:buClr>
            </a:pPr>
            <a:r>
              <a:rPr lang="ru-RU" sz="2000" b="1" dirty="0" smtClean="0">
                <a:solidFill>
                  <a:srgbClr val="212745"/>
                </a:solidFill>
                <a:latin typeface="Cambria" panose="02040503050406030204" pitchFamily="18" charset="0"/>
              </a:rPr>
              <a:t>25 приказов </a:t>
            </a:r>
            <a:endParaRPr lang="ru-RU" sz="2000" b="1" dirty="0">
              <a:solidFill>
                <a:srgbClr val="212745"/>
              </a:solidFill>
              <a:latin typeface="Cambria" panose="02040503050406030204" pitchFamily="18" charset="0"/>
            </a:endParaRPr>
          </a:p>
          <a:p>
            <a:pPr algn="ctr" fontAlgn="auto">
              <a:buClr>
                <a:srgbClr val="F14124">
                  <a:lumMod val="75000"/>
                </a:srgbClr>
              </a:buClr>
            </a:pPr>
            <a:r>
              <a:rPr lang="ru-RU" sz="2000" b="1" dirty="0">
                <a:solidFill>
                  <a:srgbClr val="212745"/>
                </a:solidFill>
                <a:latin typeface="Cambria" panose="02040503050406030204" pitchFamily="18" charset="0"/>
              </a:rPr>
              <a:t>МЧС России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696600" y="4672971"/>
            <a:ext cx="3061114" cy="15193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7" name="Подзаголовок 2"/>
          <p:cNvSpPr txBox="1">
            <a:spLocks/>
          </p:cNvSpPr>
          <p:nvPr/>
        </p:nvSpPr>
        <p:spPr>
          <a:xfrm>
            <a:off x="6883967" y="4826535"/>
            <a:ext cx="3660208" cy="1378302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Clr>
                <a:srgbClr val="F14124">
                  <a:lumMod val="75000"/>
                </a:srgbClr>
              </a:buClr>
            </a:pPr>
            <a:r>
              <a:rPr lang="ru-RU" sz="1600" dirty="0">
                <a:solidFill>
                  <a:srgbClr val="212745"/>
                </a:solidFill>
                <a:latin typeface="Cambria" panose="02040503050406030204" pitchFamily="18" charset="0"/>
              </a:rPr>
              <a:t>из них </a:t>
            </a:r>
            <a:r>
              <a:rPr lang="ru-RU" sz="1600" b="1" dirty="0" smtClean="0">
                <a:solidFill>
                  <a:srgbClr val="212745"/>
                </a:solidFill>
                <a:latin typeface="Cambria" panose="02040503050406030204" pitchFamily="18" charset="0"/>
              </a:rPr>
              <a:t>6 приказов                                                </a:t>
            </a:r>
            <a:r>
              <a:rPr lang="ru-RU" sz="1600" dirty="0" smtClean="0">
                <a:solidFill>
                  <a:srgbClr val="212745"/>
                </a:solidFill>
                <a:latin typeface="Cambria" panose="02040503050406030204" pitchFamily="18" charset="0"/>
              </a:rPr>
              <a:t>МЧС </a:t>
            </a:r>
            <a:r>
              <a:rPr lang="ru-RU" sz="1600" dirty="0">
                <a:solidFill>
                  <a:srgbClr val="212745"/>
                </a:solidFill>
                <a:latin typeface="Cambria" panose="02040503050406030204" pitchFamily="18" charset="0"/>
              </a:rPr>
              <a:t>России </a:t>
            </a:r>
            <a:r>
              <a:rPr lang="ru-RU" sz="1600" dirty="0" smtClean="0">
                <a:solidFill>
                  <a:srgbClr val="212745"/>
                </a:solidFill>
                <a:latin typeface="Cambria" panose="02040503050406030204" pitchFamily="18" charset="0"/>
              </a:rPr>
              <a:t>                           </a:t>
            </a:r>
            <a:r>
              <a:rPr lang="ru-RU" sz="1600" b="1" dirty="0" smtClean="0">
                <a:solidFill>
                  <a:srgbClr val="212745"/>
                </a:solidFill>
                <a:latin typeface="Cambria" panose="02040503050406030204" pitchFamily="18" charset="0"/>
              </a:rPr>
              <a:t>зарегистрированы                         Минюстом </a:t>
            </a:r>
            <a:r>
              <a:rPr lang="ru-RU" sz="1600" dirty="0">
                <a:solidFill>
                  <a:srgbClr val="212745"/>
                </a:solidFill>
                <a:latin typeface="Cambria" panose="02040503050406030204" pitchFamily="18" charset="0"/>
              </a:rPr>
              <a:t>России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593" y="4918017"/>
            <a:ext cx="966280" cy="1029248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38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42" name="Прямоугольник 41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Прямоугольник 42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Прямоугольник 43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9" name="Рисунок 38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0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3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Скругленный прямоугольник 28"/>
          <p:cNvSpPr/>
          <p:nvPr/>
        </p:nvSpPr>
        <p:spPr>
          <a:xfrm>
            <a:off x="140528" y="4672971"/>
            <a:ext cx="3194465" cy="15193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6" name="Подзаголовок 2"/>
          <p:cNvSpPr txBox="1">
            <a:spLocks/>
          </p:cNvSpPr>
          <p:nvPr/>
        </p:nvSpPr>
        <p:spPr>
          <a:xfrm>
            <a:off x="1050637" y="4721019"/>
            <a:ext cx="2167556" cy="10734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buClr>
                <a:srgbClr val="F14124">
                  <a:lumMod val="75000"/>
                </a:srgbClr>
              </a:buClr>
            </a:pPr>
            <a:r>
              <a:rPr lang="ru-RU" sz="1400" b="1" dirty="0" smtClean="0">
                <a:solidFill>
                  <a:srgbClr val="212745"/>
                </a:solidFill>
                <a:latin typeface="Cambria" panose="02040503050406030204" pitchFamily="18" charset="0"/>
              </a:rPr>
              <a:t>1 Федеральный Закон</a:t>
            </a:r>
          </a:p>
          <a:p>
            <a:pPr algn="ctr" fontAlgn="auto">
              <a:buClr>
                <a:srgbClr val="F14124">
                  <a:lumMod val="75000"/>
                </a:srgbClr>
              </a:buClr>
            </a:pPr>
            <a:r>
              <a:rPr lang="ru-RU" sz="1400" b="1" dirty="0" smtClean="0">
                <a:solidFill>
                  <a:srgbClr val="212745"/>
                </a:solidFill>
                <a:latin typeface="Cambria" panose="02040503050406030204" pitchFamily="18" charset="0"/>
              </a:rPr>
              <a:t>1 постановление Правительства РФ</a:t>
            </a:r>
          </a:p>
          <a:p>
            <a:pPr algn="ctr" fontAlgn="auto">
              <a:buClr>
                <a:srgbClr val="F14124">
                  <a:lumMod val="75000"/>
                </a:srgbClr>
              </a:buClr>
            </a:pPr>
            <a:r>
              <a:rPr lang="ru-RU" sz="1400" b="1" dirty="0" smtClean="0">
                <a:solidFill>
                  <a:srgbClr val="212745"/>
                </a:solidFill>
                <a:latin typeface="Cambria" panose="02040503050406030204" pitchFamily="18" charset="0"/>
              </a:rPr>
              <a:t>1 распоряжение Правительства РФ</a:t>
            </a:r>
          </a:p>
          <a:p>
            <a:pPr algn="ctr" fontAlgn="auto">
              <a:buClr>
                <a:srgbClr val="F14124">
                  <a:lumMod val="75000"/>
                </a:srgbClr>
              </a:buClr>
            </a:pPr>
            <a:endParaRPr lang="ru-RU" sz="1400" b="1" dirty="0">
              <a:solidFill>
                <a:srgbClr val="212745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8" y="4901359"/>
            <a:ext cx="972082" cy="10131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47" name="Прямая соединительная линия 46"/>
          <p:cNvCxnSpPr/>
          <p:nvPr/>
        </p:nvCxnSpPr>
        <p:spPr>
          <a:xfrm>
            <a:off x="1891536" y="5048128"/>
            <a:ext cx="647848" cy="3"/>
          </a:xfrm>
          <a:prstGeom prst="line">
            <a:avLst/>
          </a:prstGeom>
          <a:noFill/>
          <a:ln w="9525">
            <a:solidFill>
              <a:srgbClr val="10A8D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>
            <a:off x="1891536" y="5548460"/>
            <a:ext cx="647848" cy="3"/>
          </a:xfrm>
          <a:prstGeom prst="line">
            <a:avLst/>
          </a:prstGeom>
          <a:noFill/>
          <a:ln w="9525">
            <a:solidFill>
              <a:srgbClr val="10A8D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75222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Таблица 16">
            <a:extLst>
              <a:ext uri="{FF2B5EF4-FFF2-40B4-BE49-F238E27FC236}">
                <a16:creationId xmlns="" xmlns:a16="http://schemas.microsoft.com/office/drawing/2014/main" id="{BD3BBB96-5009-4A44-8AF9-C36FD55DA8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143135"/>
              </p:ext>
            </p:extLst>
          </p:nvPr>
        </p:nvGraphicFramePr>
        <p:xfrm>
          <a:off x="128494" y="5109027"/>
          <a:ext cx="9649010" cy="1219200"/>
        </p:xfrm>
        <a:graphic>
          <a:graphicData uri="http://schemas.openxmlformats.org/drawingml/2006/table">
            <a:tbl>
              <a:tblPr firstRow="1" firstCol="1" bandRow="1"/>
              <a:tblGrid>
                <a:gridCol w="544312">
                  <a:extLst>
                    <a:ext uri="{9D8B030D-6E8A-4147-A177-3AD203B41FA5}">
                      <a16:colId xmlns="" xmlns:a16="http://schemas.microsoft.com/office/drawing/2014/main" val="3493660734"/>
                    </a:ext>
                  </a:extLst>
                </a:gridCol>
                <a:gridCol w="4888646">
                  <a:extLst>
                    <a:ext uri="{9D8B030D-6E8A-4147-A177-3AD203B41FA5}">
                      <a16:colId xmlns="" xmlns:a16="http://schemas.microsoft.com/office/drawing/2014/main" val="2738204693"/>
                    </a:ext>
                  </a:extLst>
                </a:gridCol>
                <a:gridCol w="2177143">
                  <a:extLst>
                    <a:ext uri="{9D8B030D-6E8A-4147-A177-3AD203B41FA5}">
                      <a16:colId xmlns="" xmlns:a16="http://schemas.microsoft.com/office/drawing/2014/main" val="1457373311"/>
                    </a:ext>
                  </a:extLst>
                </a:gridCol>
                <a:gridCol w="1233714">
                  <a:extLst>
                    <a:ext uri="{9D8B030D-6E8A-4147-A177-3AD203B41FA5}">
                      <a16:colId xmlns="" xmlns:a16="http://schemas.microsoft.com/office/drawing/2014/main" val="3892270581"/>
                    </a:ext>
                  </a:extLst>
                </a:gridCol>
                <a:gridCol w="805195">
                  <a:extLst>
                    <a:ext uri="{9D8B030D-6E8A-4147-A177-3AD203B41FA5}">
                      <a16:colId xmlns="" xmlns:a16="http://schemas.microsoft.com/office/drawing/2014/main" val="2919888586"/>
                    </a:ext>
                  </a:extLst>
                </a:gridCol>
              </a:tblGrid>
              <a:tr h="382214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dirty="0">
                        <a:solidFill>
                          <a:srgbClr val="F8F8F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EA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Подразделения МЧС </a:t>
                      </a:r>
                      <a:r>
                        <a:rPr lang="ru-RU" sz="1600" dirty="0" smtClean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России на </a:t>
                      </a:r>
                      <a:r>
                        <a:rPr lang="ru-RU" sz="1600" dirty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территории </a:t>
                      </a:r>
                      <a:r>
                        <a:rPr lang="ru-RU" sz="1600" dirty="0" smtClean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Запорожской</a:t>
                      </a:r>
                      <a:r>
                        <a:rPr lang="ru-RU" sz="1600" baseline="0" dirty="0" smtClean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 области</a:t>
                      </a:r>
                      <a:endParaRPr lang="ru-RU" sz="1600" dirty="0">
                        <a:solidFill>
                          <a:srgbClr val="F8F8F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EA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Медицинские специалисты (ед.)</a:t>
                      </a:r>
                      <a:endParaRPr lang="ru-RU" sz="1600" dirty="0">
                        <a:solidFill>
                          <a:srgbClr val="F8F8F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EA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Психологи (ед.)</a:t>
                      </a:r>
                      <a:endParaRPr lang="ru-RU" sz="1600" dirty="0">
                        <a:solidFill>
                          <a:srgbClr val="F8F8F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EA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dirty="0">
                        <a:solidFill>
                          <a:srgbClr val="F8F8F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EAF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37135615"/>
                  </a:ext>
                </a:extLst>
              </a:tr>
              <a:tr h="191107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Отдел медико-психологического обеспечения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ГУ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7142281"/>
                  </a:ext>
                </a:extLst>
              </a:tr>
              <a:tr h="191107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Специализированная пожарная часть (СПСЧ)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1107">
                <a:tc gridSpan="2"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18478765"/>
                  </a:ext>
                </a:extLst>
              </a:tr>
            </a:tbl>
          </a:graphicData>
        </a:graphic>
      </p:graphicFrame>
      <p:graphicFrame>
        <p:nvGraphicFramePr>
          <p:cNvPr id="19" name="Таблица 18">
            <a:extLst>
              <a:ext uri="{FF2B5EF4-FFF2-40B4-BE49-F238E27FC236}">
                <a16:creationId xmlns="" xmlns:a16="http://schemas.microsoft.com/office/drawing/2014/main" id="{BD3BBB96-5009-4A44-8AF9-C36FD55DA8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356747"/>
              </p:ext>
            </p:extLst>
          </p:nvPr>
        </p:nvGraphicFramePr>
        <p:xfrm>
          <a:off x="128494" y="701469"/>
          <a:ext cx="9649010" cy="1432130"/>
        </p:xfrm>
        <a:graphic>
          <a:graphicData uri="http://schemas.openxmlformats.org/drawingml/2006/table">
            <a:tbl>
              <a:tblPr firstRow="1" firstCol="1" bandRow="1"/>
              <a:tblGrid>
                <a:gridCol w="544312">
                  <a:extLst>
                    <a:ext uri="{9D8B030D-6E8A-4147-A177-3AD203B41FA5}">
                      <a16:colId xmlns="" xmlns:a16="http://schemas.microsoft.com/office/drawing/2014/main" val="3493660734"/>
                    </a:ext>
                  </a:extLst>
                </a:gridCol>
                <a:gridCol w="4845103">
                  <a:extLst>
                    <a:ext uri="{9D8B030D-6E8A-4147-A177-3AD203B41FA5}">
                      <a16:colId xmlns="" xmlns:a16="http://schemas.microsoft.com/office/drawing/2014/main" val="2738204693"/>
                    </a:ext>
                  </a:extLst>
                </a:gridCol>
                <a:gridCol w="2002971">
                  <a:extLst>
                    <a:ext uri="{9D8B030D-6E8A-4147-A177-3AD203B41FA5}">
                      <a16:colId xmlns="" xmlns:a16="http://schemas.microsoft.com/office/drawing/2014/main" val="1457373311"/>
                    </a:ext>
                  </a:extLst>
                </a:gridCol>
                <a:gridCol w="1436915">
                  <a:extLst>
                    <a:ext uri="{9D8B030D-6E8A-4147-A177-3AD203B41FA5}">
                      <a16:colId xmlns="" xmlns:a16="http://schemas.microsoft.com/office/drawing/2014/main" val="3892270581"/>
                    </a:ext>
                  </a:extLst>
                </a:gridCol>
                <a:gridCol w="819709">
                  <a:extLst>
                    <a:ext uri="{9D8B030D-6E8A-4147-A177-3AD203B41FA5}">
                      <a16:colId xmlns="" xmlns:a16="http://schemas.microsoft.com/office/drawing/2014/main" val="2919888586"/>
                    </a:ext>
                  </a:extLst>
                </a:gridCol>
              </a:tblGrid>
              <a:tr h="572852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dirty="0">
                        <a:solidFill>
                          <a:srgbClr val="F8F8F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EA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Подразделения МЧС </a:t>
                      </a:r>
                      <a:r>
                        <a:rPr lang="ru-RU" sz="1600" dirty="0" smtClean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России на </a:t>
                      </a:r>
                      <a:r>
                        <a:rPr lang="ru-RU" sz="1600" dirty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территории </a:t>
                      </a:r>
                      <a:r>
                        <a:rPr lang="ru-RU" sz="1600" dirty="0" smtClean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Донецкой Народной </a:t>
                      </a:r>
                      <a:r>
                        <a:rPr lang="ru-RU" sz="1600" dirty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Республики</a:t>
                      </a:r>
                      <a:endParaRPr lang="ru-RU" sz="1600" dirty="0">
                        <a:solidFill>
                          <a:srgbClr val="F8F8F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EA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Медицинские </a:t>
                      </a:r>
                      <a:r>
                        <a:rPr lang="ru-RU" sz="1600" dirty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специалисты (ед.)</a:t>
                      </a:r>
                      <a:endParaRPr lang="ru-RU" sz="1600" dirty="0">
                        <a:solidFill>
                          <a:srgbClr val="F8F8F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EA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Психологи (ед.)</a:t>
                      </a:r>
                      <a:endParaRPr lang="ru-RU" sz="1600" dirty="0">
                        <a:solidFill>
                          <a:srgbClr val="F8F8F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EA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dirty="0">
                        <a:solidFill>
                          <a:srgbClr val="F8F8F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EAF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37135615"/>
                  </a:ext>
                </a:extLst>
              </a:tr>
              <a:tr h="286426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Отдел медико-психологического обеспечения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ГУ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7142281"/>
                  </a:ext>
                </a:extLst>
              </a:tr>
              <a:tr h="286426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Учреждения (в том числе ПСО ФПС ГПС)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263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286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01022583"/>
                  </a:ext>
                </a:extLst>
              </a:tr>
              <a:tr h="286426">
                <a:tc gridSpan="2"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272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301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18478765"/>
                  </a:ext>
                </a:extLst>
              </a:tr>
            </a:tbl>
          </a:graphicData>
        </a:graphic>
      </p:graphicFrame>
      <p:graphicFrame>
        <p:nvGraphicFramePr>
          <p:cNvPr id="21" name="Таблица 20">
            <a:extLst>
              <a:ext uri="{FF2B5EF4-FFF2-40B4-BE49-F238E27FC236}">
                <a16:creationId xmlns="" xmlns:a16="http://schemas.microsoft.com/office/drawing/2014/main" id="{BD3BBB96-5009-4A44-8AF9-C36FD55DA8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722842"/>
              </p:ext>
            </p:extLst>
          </p:nvPr>
        </p:nvGraphicFramePr>
        <p:xfrm>
          <a:off x="128494" y="2249089"/>
          <a:ext cx="9649010" cy="1467779"/>
        </p:xfrm>
        <a:graphic>
          <a:graphicData uri="http://schemas.openxmlformats.org/drawingml/2006/table">
            <a:tbl>
              <a:tblPr firstRow="1" firstCol="1" bandRow="1"/>
              <a:tblGrid>
                <a:gridCol w="544312">
                  <a:extLst>
                    <a:ext uri="{9D8B030D-6E8A-4147-A177-3AD203B41FA5}">
                      <a16:colId xmlns="" xmlns:a16="http://schemas.microsoft.com/office/drawing/2014/main" val="3493660734"/>
                    </a:ext>
                  </a:extLst>
                </a:gridCol>
                <a:gridCol w="4845103">
                  <a:extLst>
                    <a:ext uri="{9D8B030D-6E8A-4147-A177-3AD203B41FA5}">
                      <a16:colId xmlns="" xmlns:a16="http://schemas.microsoft.com/office/drawing/2014/main" val="2738204693"/>
                    </a:ext>
                  </a:extLst>
                </a:gridCol>
                <a:gridCol w="2104571">
                  <a:extLst>
                    <a:ext uri="{9D8B030D-6E8A-4147-A177-3AD203B41FA5}">
                      <a16:colId xmlns="" xmlns:a16="http://schemas.microsoft.com/office/drawing/2014/main" val="1457373311"/>
                    </a:ext>
                  </a:extLst>
                </a:gridCol>
                <a:gridCol w="1364343">
                  <a:extLst>
                    <a:ext uri="{9D8B030D-6E8A-4147-A177-3AD203B41FA5}">
                      <a16:colId xmlns="" xmlns:a16="http://schemas.microsoft.com/office/drawing/2014/main" val="3892270581"/>
                    </a:ext>
                  </a:extLst>
                </a:gridCol>
                <a:gridCol w="790681">
                  <a:extLst>
                    <a:ext uri="{9D8B030D-6E8A-4147-A177-3AD203B41FA5}">
                      <a16:colId xmlns="" xmlns:a16="http://schemas.microsoft.com/office/drawing/2014/main" val="2919888586"/>
                    </a:ext>
                  </a:extLst>
                </a:gridCol>
              </a:tblGrid>
              <a:tr h="587111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37251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EA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37251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Подразделения МЧС </a:t>
                      </a: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России на </a:t>
                      </a: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территории </a:t>
                      </a:r>
                      <a:r>
                        <a:rPr lang="ru-RU" sz="1600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Луганской Народной </a:t>
                      </a: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Республики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EA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37251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Медицинские специалисты (ед.)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EA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37251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Психологи (ед.)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EA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37251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EAF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37135615"/>
                  </a:ext>
                </a:extLst>
              </a:tr>
              <a:tr h="293556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37251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l" defTabSz="137251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Отдел медико-психологического обеспечения </a:t>
                      </a: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ГУ</a:t>
                      </a:r>
                      <a:endParaRPr lang="ru-RU" sz="1600" kern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37251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kern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37251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kern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37251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kern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7142281"/>
                  </a:ext>
                </a:extLst>
              </a:tr>
              <a:tr h="293556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37251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kern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marR="0" indent="0" algn="l" defTabSz="13725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Учреждения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(в том числе ПСО ФПС ГПС)</a:t>
                      </a:r>
                      <a:endParaRPr lang="ru-RU" sz="1600" dirty="0" smtClean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37251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64</a:t>
                      </a:r>
                      <a:endParaRPr lang="ru-RU" sz="1600" kern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37251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kern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37251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68</a:t>
                      </a:r>
                      <a:endParaRPr lang="ru-RU" sz="1600" kern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01022583"/>
                  </a:ext>
                </a:extLst>
              </a:tr>
              <a:tr h="293556">
                <a:tc gridSpan="2"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r" defTabSz="137251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37251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71</a:t>
                      </a:r>
                      <a:endParaRPr lang="ru-RU" sz="1600" kern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37251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kern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marL="0" algn="ctr" defTabSz="1372514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kern="120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84</a:t>
                      </a:r>
                      <a:endParaRPr lang="ru-RU" sz="1600" kern="1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18478765"/>
                  </a:ext>
                </a:extLst>
              </a:tr>
            </a:tbl>
          </a:graphicData>
        </a:graphic>
      </p:graphicFrame>
      <p:graphicFrame>
        <p:nvGraphicFramePr>
          <p:cNvPr id="27" name="Таблица 26">
            <a:extLst>
              <a:ext uri="{FF2B5EF4-FFF2-40B4-BE49-F238E27FC236}">
                <a16:creationId xmlns="" xmlns:a16="http://schemas.microsoft.com/office/drawing/2014/main" id="{BD3BBB96-5009-4A44-8AF9-C36FD55DA8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123153"/>
              </p:ext>
            </p:extLst>
          </p:nvPr>
        </p:nvGraphicFramePr>
        <p:xfrm>
          <a:off x="128494" y="3801228"/>
          <a:ext cx="9649010" cy="1219200"/>
        </p:xfrm>
        <a:graphic>
          <a:graphicData uri="http://schemas.openxmlformats.org/drawingml/2006/table">
            <a:tbl>
              <a:tblPr firstRow="1" firstCol="1" bandRow="1"/>
              <a:tblGrid>
                <a:gridCol w="544312">
                  <a:extLst>
                    <a:ext uri="{9D8B030D-6E8A-4147-A177-3AD203B41FA5}">
                      <a16:colId xmlns="" xmlns:a16="http://schemas.microsoft.com/office/drawing/2014/main" val="3493660734"/>
                    </a:ext>
                  </a:extLst>
                </a:gridCol>
                <a:gridCol w="5031308">
                  <a:extLst>
                    <a:ext uri="{9D8B030D-6E8A-4147-A177-3AD203B41FA5}">
                      <a16:colId xmlns="" xmlns:a16="http://schemas.microsoft.com/office/drawing/2014/main" val="2738204693"/>
                    </a:ext>
                  </a:extLst>
                </a:gridCol>
                <a:gridCol w="2017486">
                  <a:extLst>
                    <a:ext uri="{9D8B030D-6E8A-4147-A177-3AD203B41FA5}">
                      <a16:colId xmlns="" xmlns:a16="http://schemas.microsoft.com/office/drawing/2014/main" val="1457373311"/>
                    </a:ext>
                  </a:extLst>
                </a:gridCol>
                <a:gridCol w="1262743">
                  <a:extLst>
                    <a:ext uri="{9D8B030D-6E8A-4147-A177-3AD203B41FA5}">
                      <a16:colId xmlns="" xmlns:a16="http://schemas.microsoft.com/office/drawing/2014/main" val="3892270581"/>
                    </a:ext>
                  </a:extLst>
                </a:gridCol>
                <a:gridCol w="793161">
                  <a:extLst>
                    <a:ext uri="{9D8B030D-6E8A-4147-A177-3AD203B41FA5}">
                      <a16:colId xmlns="" xmlns:a16="http://schemas.microsoft.com/office/drawing/2014/main" val="2919888586"/>
                    </a:ext>
                  </a:extLst>
                </a:gridCol>
              </a:tblGrid>
              <a:tr h="331531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600" dirty="0">
                        <a:solidFill>
                          <a:srgbClr val="F8F8F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EA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Подразделения МЧС </a:t>
                      </a:r>
                      <a:r>
                        <a:rPr lang="ru-RU" sz="1600" dirty="0" smtClean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России на </a:t>
                      </a:r>
                      <a:r>
                        <a:rPr lang="ru-RU" sz="1600" dirty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территории </a:t>
                      </a:r>
                      <a:r>
                        <a:rPr lang="ru-RU" sz="1600" dirty="0" smtClean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Херсонской</a:t>
                      </a:r>
                      <a:r>
                        <a:rPr lang="ru-RU" sz="1600" baseline="0" dirty="0" smtClean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 области</a:t>
                      </a:r>
                      <a:endParaRPr lang="ru-RU" sz="1600" dirty="0">
                        <a:solidFill>
                          <a:srgbClr val="F8F8F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EA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Медицинские специалисты (ед.)</a:t>
                      </a:r>
                      <a:endParaRPr lang="ru-RU" sz="1600" dirty="0">
                        <a:solidFill>
                          <a:srgbClr val="F8F8F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EA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Психологи (ед.)</a:t>
                      </a:r>
                      <a:endParaRPr lang="ru-RU" sz="1600" dirty="0">
                        <a:solidFill>
                          <a:srgbClr val="F8F8F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EA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lt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8F8F8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dirty="0">
                        <a:solidFill>
                          <a:srgbClr val="F8F8F8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EAF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37135615"/>
                  </a:ext>
                </a:extLst>
              </a:tr>
              <a:tr h="165766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Отдел медико-психологического обеспечения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ГУ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7142281"/>
                  </a:ext>
                </a:extLst>
              </a:tr>
              <a:tr h="165766"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Специализированная пожарная часть (СПСЧ)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5766">
                <a:tc gridSpan="2">
                  <a:txBody>
                    <a:bodyPr/>
                    <a:lstStyle>
                      <a:lvl1pPr marL="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b="1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1pPr>
                      <a:lvl2pPr marL="686257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2pPr>
                      <a:lvl3pPr marL="1372514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3pPr>
                      <a:lvl4pPr marL="2058772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4pPr>
                      <a:lvl5pPr marL="2745029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5pPr>
                      <a:lvl6pPr marL="3431286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6pPr>
                      <a:lvl7pPr marL="4117543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7pPr>
                      <a:lvl8pPr marL="4803800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8pPr>
                      <a:lvl9pPr marL="5490058" algn="l" defTabSz="1372514" rtl="0" eaLnBrk="1" latinLnBrk="0" hangingPunct="1">
                        <a:defRPr sz="2702" kern="1200">
                          <a:solidFill>
                            <a:schemeClr val="dk1"/>
                          </a:solidFill>
                          <a:latin typeface="Trebuchet MS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67C8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18478765"/>
                  </a:ext>
                </a:extLst>
              </a:tr>
            </a:tbl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-209307" y="21564"/>
            <a:ext cx="10324613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72866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352"/>
              </a:spcAft>
              <a:buClr>
                <a:srgbClr val="F14124">
                  <a:lumMod val="75000"/>
                </a:srgb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ОРГАНИЗАЦИОННО-ШТАТНАЯ СТРУКТУРА ДНР,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ЛНР, ЗО И ХО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6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4" name="Прямоугольник 33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0724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0724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Прямоугольник 35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107244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marL="0" marR="0" lvl="0" indent="0" algn="ctr" defTabSz="10726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3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anose="02020603050405020304" pitchFamily="18" charset="0"/>
                </a:rPr>
                <a:t>30</a:t>
              </a:r>
              <a:endParaRPr kumimoji="0" lang="ru-RU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Подзаголовок 2">
            <a:extLst>
              <a:ext uri="{FF2B5EF4-FFF2-40B4-BE49-F238E27FC236}">
                <a16:creationId xmlns="" xmlns:a16="http://schemas.microsoft.com/office/drawing/2014/main" id="{CC9E5CD1-7641-48B8-BA54-9BE61BD7424C}"/>
              </a:ext>
            </a:extLst>
          </p:cNvPr>
          <p:cNvSpPr txBox="1">
            <a:spLocks/>
          </p:cNvSpPr>
          <p:nvPr/>
        </p:nvSpPr>
        <p:spPr>
          <a:xfrm>
            <a:off x="1408856" y="-2030296"/>
            <a:ext cx="9774053" cy="859925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spcAft>
                <a:spcPts val="0"/>
              </a:spcAft>
              <a:buClrTx/>
            </a:pPr>
            <a:r>
              <a:rPr lang="ru-RU" sz="1800" b="1" dirty="0">
                <a:solidFill>
                  <a:srgbClr val="212745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вновь созданные территориальные органы МЧС России имеют в своей структуре подразделения медико-психологического обеспечения</a:t>
            </a:r>
            <a:r>
              <a:rPr lang="ru-RU" sz="1800" b="1" dirty="0" smtClean="0">
                <a:solidFill>
                  <a:srgbClr val="212745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212745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557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-209307" y="21564"/>
            <a:ext cx="10324613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  <a:defRPr/>
            </a:pP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ПРОВЕДЕНИЕ ВВК НА ТЕРРИТОРИИ ДНР</a:t>
            </a: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, </a:t>
            </a: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ЛНР, ЗО И ХО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6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4" name="Прямоугольник 33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Прямоугольник 35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31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Подзаголовок 2">
            <a:extLst>
              <a:ext uri="{FF2B5EF4-FFF2-40B4-BE49-F238E27FC236}">
                <a16:creationId xmlns="" xmlns:a16="http://schemas.microsoft.com/office/drawing/2014/main" id="{CC9E5CD1-7641-48B8-BA54-9BE61BD7424C}"/>
              </a:ext>
            </a:extLst>
          </p:cNvPr>
          <p:cNvSpPr txBox="1">
            <a:spLocks/>
          </p:cNvSpPr>
          <p:nvPr/>
        </p:nvSpPr>
        <p:spPr>
          <a:xfrm>
            <a:off x="4122056" y="677259"/>
            <a:ext cx="5667482" cy="5458036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  <a:buClrTx/>
            </a:pPr>
            <a:r>
              <a:rPr lang="ru-RU" sz="1400" dirty="0">
                <a:solidFill>
                  <a:srgbClr val="212745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</a:t>
            </a:r>
            <a:r>
              <a:rPr lang="ru-RU" sz="1400" b="1" dirty="0">
                <a:solidFill>
                  <a:srgbClr val="212745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Указом Президента Российской Федерации от 13.03.2023 № 160</a:t>
            </a:r>
            <a:r>
              <a:rPr lang="ru-RU" sz="1400" dirty="0">
                <a:solidFill>
                  <a:srgbClr val="212745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«Об особенностях поступления на службу в федеральную противопожарную службу Государственной противопожарной службы на территориях Донецкой Народной Республики, Луганской Народной Республики, Запорожской области и Херсонской области» </a:t>
            </a:r>
            <a:r>
              <a:rPr lang="ru-RU" sz="1400" b="1" dirty="0">
                <a:solidFill>
                  <a:srgbClr val="212745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годность к службе </a:t>
            </a:r>
            <a:r>
              <a:rPr lang="ru-RU" sz="1400" dirty="0">
                <a:solidFill>
                  <a:srgbClr val="212745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определяется на основании заключения, подтверждающего соответствие требованиям к состоянию здоровья сотрудников федеральной противопожарной службы, </a:t>
            </a:r>
            <a:r>
              <a:rPr lang="ru-RU" sz="1400" b="1" dirty="0">
                <a:solidFill>
                  <a:srgbClr val="212745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результатам военно-врачебной экспертизы</a:t>
            </a:r>
            <a:r>
              <a:rPr lang="ru-RU" sz="1400" dirty="0">
                <a:solidFill>
                  <a:srgbClr val="212745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в случае поступления на службу граждан Российской Федерации, </a:t>
            </a:r>
            <a:r>
              <a:rPr lang="ru-RU" sz="1400" b="1" dirty="0">
                <a:solidFill>
                  <a:srgbClr val="212745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проходящих (проходивших) военную службу</a:t>
            </a:r>
            <a:r>
              <a:rPr lang="ru-RU" sz="1400" dirty="0">
                <a:solidFill>
                  <a:srgbClr val="212745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Вооруженных Силах, воинских формированиях и органах, службу в правоохранительных органах, органах прокуратуры, органах и подразделениях государственной оперативно-спасательной службы, органах гражданской защиты Донецкой Народной Республики, Луганской Народной Республики, военно-гражданской администрации Запорожской области и военно-гражданской администрации Херсонской области, - </a:t>
            </a:r>
            <a:r>
              <a:rPr lang="ru-RU" sz="1400" b="1" dirty="0">
                <a:solidFill>
                  <a:srgbClr val="212745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результатам военно-врачебной экспертизы, проведенной заочно (по документам о прохождении профилактического медицинского осмотра или диспансеризации в медицинских организациях государственной или муниципальной системы здравоохранения), при условии прохождения военно-врачебной экспертизы в установленном порядке в течение одного года со дня поступления на службу.</a:t>
            </a:r>
            <a:endParaRPr lang="ru-RU" sz="1100" b="1" dirty="0">
              <a:solidFill>
                <a:srgbClr val="212745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643" y="756684"/>
            <a:ext cx="3647701" cy="53896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6242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" r="10659"/>
          <a:stretch/>
        </p:blipFill>
        <p:spPr>
          <a:xfrm>
            <a:off x="5776686" y="3683105"/>
            <a:ext cx="4012851" cy="2604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0" b="52"/>
          <a:stretch/>
        </p:blipFill>
        <p:spPr>
          <a:xfrm>
            <a:off x="185003" y="3683105"/>
            <a:ext cx="5330426" cy="26160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-209307" y="21564"/>
            <a:ext cx="10324613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  <a:defRPr/>
            </a:pPr>
            <a:r>
              <a:rPr lang="ru-RU" sz="23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УЧАСТИЕ </a:t>
            </a:r>
            <a:r>
              <a:rPr lang="ru-RU" sz="23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ГУ МЧС РОССИИ ПО ДНР И ЗО В УЧЕБНО-МЕТОД. СБОРЕ </a:t>
            </a:r>
            <a:endParaRPr lang="ru-RU" sz="23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6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4" name="Прямоугольник 33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Прямоугольник 35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32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71" y="787158"/>
            <a:ext cx="4027367" cy="2684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Подзаголовок 2"/>
          <p:cNvSpPr txBox="1">
            <a:spLocks/>
          </p:cNvSpPr>
          <p:nvPr/>
        </p:nvSpPr>
        <p:spPr>
          <a:xfrm>
            <a:off x="176243" y="787158"/>
            <a:ext cx="5339186" cy="26849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41300">
              <a:srgbClr val="00B050">
                <a:alpha val="42000"/>
              </a:srgbClr>
            </a:glow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107287" tIns="53643" rIns="107287" bIns="53643" rtlCol="0">
            <a:noAutofit/>
          </a:bodyPr>
          <a:lstStyle>
            <a:defPPr>
              <a:defRPr lang="ru-RU"/>
            </a:defPPr>
            <a:lvl1pPr marL="0" indent="0" algn="just" defTabSz="91440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Georgia" pitchFamily="18" charset="0"/>
              <a:buNone/>
              <a:defRPr sz="1600" b="1">
                <a:solidFill>
                  <a:prstClr val="black"/>
                </a:solidFill>
                <a:latin typeface="Cambria" panose="02040503050406030204" pitchFamily="18" charset="0"/>
                <a:cs typeface="+mn-cs"/>
              </a:defRPr>
            </a:lvl1pPr>
            <a:lvl2pPr marL="4572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marL="22860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marL="27432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marL="32004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marL="36576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r>
              <a:rPr lang="ru-RU" sz="1800" b="0" dirty="0" smtClean="0"/>
              <a:t>Организовано </a:t>
            </a:r>
            <a:r>
              <a:rPr lang="ru-RU" sz="1800" b="0" dirty="0"/>
              <a:t>обучение вновь назначенных должностных лиц, отвечающих за организацию медицинского обеспечения </a:t>
            </a:r>
            <a:r>
              <a:rPr lang="ru-RU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 МЧС России по Донецкой Народной Республике и Запорожской области</a:t>
            </a:r>
            <a:r>
              <a:rPr lang="ru-RU" sz="1800" b="0" dirty="0"/>
              <a:t> в рамках проведенного учебно-методического сбора на территории Северо-Кавказского специализированного санаторно-реабилитационного центра МЧС России.</a:t>
            </a:r>
          </a:p>
        </p:txBody>
      </p:sp>
    </p:spTree>
    <p:extLst>
      <p:ext uri="{BB962C8B-B14F-4D97-AF65-F5344CB8AC3E}">
        <p14:creationId xmlns:p14="http://schemas.microsoft.com/office/powerpoint/2010/main" val="1600168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>
              <a:defRPr/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-209307" y="21564"/>
            <a:ext cx="10324613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  <a:defRPr/>
            </a:pPr>
            <a:r>
              <a:rPr lang="ru-RU" sz="225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МЕДИЦИНСКОЕ ОБЕСПЕЧЕНИЕ Л/С НА ТЕРРИТОРИИ ДНР, ЛНР, ЗО И ХО</a:t>
            </a:r>
            <a:endParaRPr lang="ru-RU" sz="225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6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4" name="Прямоугольник 33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Прямоугольник 35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2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33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171980" y="4508052"/>
            <a:ext cx="9562037" cy="14933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107275" tIns="53637" rIns="107275" bIns="53637">
            <a:spAutoFit/>
          </a:bodyPr>
          <a:lstStyle/>
          <a:p>
            <a:pPr algn="just" defTabSz="1072743"/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случаях, когда медико-санитарные части МВД РФ и лечебные учреждения здравоохранения субъектов не могут оказать необходимую медицинскую помощь, оказание высокотехнологичной медицинской помощи (в том числе и высокотехнологичной медицинской помощи) организовано для всех категорий личного состава в ФГБУ «ВЦЭРМ им. А.М. Никифорова МЧС России». </a:t>
            </a:r>
            <a:endParaRPr lang="ru-RU" sz="1800" i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0529" y="572548"/>
            <a:ext cx="9644744" cy="1216317"/>
          </a:xfrm>
          <a:prstGeom prst="rect">
            <a:avLst/>
          </a:prstGeom>
        </p:spPr>
        <p:txBody>
          <a:bodyPr wrap="square" lIns="107275" tIns="53637" rIns="107275" bIns="53637">
            <a:spAutoFit/>
          </a:bodyPr>
          <a:lstStyle/>
          <a:p>
            <a:pPr algn="just" defTabSz="1072743"/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настоящее время личный состав 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территориальных органов и учреждений (все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штатные категории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) на территории Донецкой Народной Республике, Луганской Народной Республике, Запорожской и Херсонской областях получает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медицинское обслуживание (включая проведение медицинских осмотров и диспансеризации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):</a:t>
            </a:r>
            <a:endParaRPr lang="ru-RU" sz="1800" dirty="0">
              <a:solidFill>
                <a:prstClr val="black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600230233"/>
              </p:ext>
            </p:extLst>
          </p:nvPr>
        </p:nvGraphicFramePr>
        <p:xfrm>
          <a:off x="350729" y="1509630"/>
          <a:ext cx="9204540" cy="3004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0425708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одзаголовок 2"/>
          <p:cNvSpPr txBox="1">
            <a:spLocks/>
          </p:cNvSpPr>
          <p:nvPr/>
        </p:nvSpPr>
        <p:spPr>
          <a:xfrm>
            <a:off x="4388864" y="3063685"/>
            <a:ext cx="5255387" cy="327601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медицинской помощи,  санаторно-курортного лечения, медицинской реабилитации, организованного оздоровительного отдыха военнослужащим спасательных воинских формирований, сотрудникам ФПС ГПС, ФГГС и работникам, а также иным лицам, соответствующее обеспечение которых возложено на МЧС России в соответствии с законодательством Российской Федерации.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38"/>
          <a:stretch/>
        </p:blipFill>
        <p:spPr>
          <a:xfrm>
            <a:off x="140528" y="3620621"/>
            <a:ext cx="4076190" cy="2704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4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ЛЕЧЕБНО-РЕАБИЛИТАЦИОННЫЕ ЦЕНТРЫ В ДНР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660643" y="950238"/>
            <a:ext cx="211275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ambria" panose="02040503050406030204" pitchFamily="18" charset="0"/>
              </a:rPr>
              <a:t>2 559,0 млн. руб.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7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40" name="Прямоугольник 39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Прямоугольник 40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Прямоугольник 41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3</a:t>
              </a: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8" y="736832"/>
            <a:ext cx="4076190" cy="2719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" name="Подзаголовок 2"/>
          <p:cNvSpPr txBox="1">
            <a:spLocks/>
          </p:cNvSpPr>
          <p:nvPr/>
        </p:nvSpPr>
        <p:spPr>
          <a:xfrm>
            <a:off x="4365283" y="991183"/>
            <a:ext cx="5212338" cy="193762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400" dirty="0">
                <a:solidFill>
                  <a:prstClr val="black"/>
                </a:solidFill>
                <a:effectLst>
                  <a:glow rad="698500">
                    <a:schemeClr val="accent3">
                      <a:satMod val="175000"/>
                      <a:alpha val="5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государственной функцией созданных лечебно-реабилитационных учреждений </a:t>
            </a:r>
            <a:r>
              <a:rPr lang="ru-RU" sz="2400" dirty="0" smtClean="0">
                <a:solidFill>
                  <a:prstClr val="black"/>
                </a:solidFill>
                <a:effectLst>
                  <a:glow rad="698500">
                    <a:schemeClr val="accent3">
                      <a:satMod val="175000"/>
                      <a:alpha val="5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МЧС </a:t>
            </a:r>
            <a:r>
              <a:rPr lang="ru-RU" sz="2400" dirty="0">
                <a:solidFill>
                  <a:prstClr val="black"/>
                </a:solidFill>
                <a:effectLst>
                  <a:glow rad="698500">
                    <a:schemeClr val="accent3">
                      <a:satMod val="175000"/>
                      <a:alpha val="5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является: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78302" y="3008387"/>
            <a:ext cx="3036818" cy="30777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ФКУ ЛРЦ «Спасатель» МЧС России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78303" y="5947144"/>
            <a:ext cx="3036818" cy="30777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ФКУ ЛРЦ «Донецкий» МЧС России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83210" y="3673485"/>
            <a:ext cx="2145666" cy="307777"/>
          </a:xfrm>
          <a:prstGeom prst="rect">
            <a:avLst/>
          </a:pr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3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accent6">
                <a:lumMod val="50000"/>
              </a:schemeClr>
            </a:solidFill>
          </a:ln>
          <a:effectLst>
            <a:glow rad="165100">
              <a:schemeClr val="accent6">
                <a:lumMod val="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>
                <a:solidFill>
                  <a:srgbClr val="C00000"/>
                </a:solidFill>
              </a:rPr>
              <a:t>Архивное фото 2019 года</a:t>
            </a:r>
          </a:p>
        </p:txBody>
      </p:sp>
    </p:spTree>
    <p:extLst>
      <p:ext uri="{BB962C8B-B14F-4D97-AF65-F5344CB8AC3E}">
        <p14:creationId xmlns:p14="http://schemas.microsoft.com/office/powerpoint/2010/main" val="3916700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: скругленные углы 3">
            <a:extLst>
              <a:ext uri="{FF2B5EF4-FFF2-40B4-BE49-F238E27FC236}">
                <a16:creationId xmlns="" xmlns:a16="http://schemas.microsoft.com/office/drawing/2014/main" id="{D4553144-E374-4AF6-9E68-733F9F83B74E}"/>
              </a:ext>
            </a:extLst>
          </p:cNvPr>
          <p:cNvSpPr/>
          <p:nvPr/>
        </p:nvSpPr>
        <p:spPr>
          <a:xfrm>
            <a:off x="4562939" y="2440691"/>
            <a:ext cx="5226599" cy="3829480"/>
          </a:xfrm>
          <a:prstGeom prst="roundRect">
            <a:avLst/>
          </a:prstGeom>
          <a:gradFill flip="none" rotWithShape="1">
            <a:gsLst>
              <a:gs pos="0">
                <a:srgbClr val="FF8021">
                  <a:lumMod val="60000"/>
                  <a:lumOff val="40000"/>
                </a:srgbClr>
              </a:gs>
              <a:gs pos="48000">
                <a:srgbClr val="FF8021">
                  <a:lumMod val="40000"/>
                  <a:lumOff val="60000"/>
                </a:srgbClr>
              </a:gs>
              <a:gs pos="100000">
                <a:srgbClr val="FF8021">
                  <a:lumMod val="20000"/>
                  <a:lumOff val="80000"/>
                </a:srgbClr>
              </a:gs>
            </a:gsLst>
            <a:lin ang="16200000" scaled="1"/>
            <a:tileRect/>
          </a:gradFill>
          <a:ln>
            <a:solidFill>
              <a:srgbClr val="FF8021">
                <a:lumMod val="60000"/>
                <a:lumOff val="40000"/>
              </a:srgbClr>
            </a:solidFill>
          </a:ln>
          <a:effectLst>
            <a:glow rad="228600">
              <a:srgbClr val="FF8021">
                <a:satMod val="175000"/>
                <a:alpha val="40000"/>
              </a:srgbClr>
            </a:glow>
          </a:effectLst>
        </p:spPr>
        <p:txBody>
          <a:bodyPr rtlCol="0" anchor="t"/>
          <a:lstStyle/>
          <a:p>
            <a:pPr algn="just" defTabSz="914339" fontAlgn="base">
              <a:spcBef>
                <a:spcPct val="0"/>
              </a:spcBef>
              <a:spcAft>
                <a:spcPct val="0"/>
              </a:spcAft>
            </a:pPr>
            <a:r>
              <a:rPr lang="ru-RU" sz="18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К ФГБУЗ «Медико-санитарная часть № 145 ФМБА» (г. Энергодар) в Запорожской области с 2024 года планируется прикрепление гражданского персонала</a:t>
            </a:r>
            <a:r>
              <a:rPr lang="ru-RU" sz="1800" b="1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ГУ МЧС России по Запорожской области.</a:t>
            </a:r>
          </a:p>
          <a:p>
            <a:pPr algn="just" defTabSz="914339" fontAlgn="base">
              <a:spcBef>
                <a:spcPct val="0"/>
              </a:spcBef>
              <a:spcAft>
                <a:spcPct val="0"/>
              </a:spcAft>
            </a:pPr>
            <a:r>
              <a:rPr lang="ru-RU" sz="1800" kern="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Медицинское обеспечение работников и ФГГС ГУ                                  МЧС России по Донецкой Народной Республике в учреждении ФМБА России (г. Мариуполь) будет осуществлено с момента начала функционирования данного учреждения, в соответствии с численностью, планируемой для прикрепления.</a:t>
            </a:r>
          </a:p>
        </p:txBody>
      </p:sp>
      <p:sp>
        <p:nvSpPr>
          <p:cNvPr id="34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ПРИКРЕПЛЕНИЕ Л/С ГУ МЧС РОССИИ ПО ДНР И ЗО К ФМБА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7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40" name="Прямоугольник 39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Прямоугольник 40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Прямоугольник 41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3</a:t>
              </a: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23" name="Прямоугольник 22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F9713508-5F0B-4E9F-9DC9-0B59BA5C0E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 r="76" b="2141"/>
          <a:stretch/>
        </p:blipFill>
        <p:spPr>
          <a:xfrm>
            <a:off x="311896" y="767823"/>
            <a:ext cx="3922530" cy="2565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19" b="4916"/>
          <a:stretch/>
        </p:blipFill>
        <p:spPr>
          <a:xfrm>
            <a:off x="311896" y="3623616"/>
            <a:ext cx="3920602" cy="2605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C4E73269-0177-4B11-AA1E-546278B276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9636" y="713801"/>
            <a:ext cx="1171784" cy="1594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9" r="67723" b="29950"/>
          <a:stretch/>
        </p:blipFill>
        <p:spPr>
          <a:xfrm>
            <a:off x="5371977" y="617667"/>
            <a:ext cx="1599760" cy="18631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2000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938" y="4340058"/>
            <a:ext cx="4032694" cy="200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20861"/>
          <a:stretch/>
        </p:blipFill>
        <p:spPr>
          <a:xfrm>
            <a:off x="4034971" y="3902531"/>
            <a:ext cx="3124287" cy="1976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4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ОРГАНИЗАЦИЯ СТАТИСТИЧЕСКОГО УЧЕТА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660643" y="950238"/>
            <a:ext cx="211275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ambria" panose="02040503050406030204" pitchFamily="18" charset="0"/>
              </a:rPr>
              <a:t>2 559,0 млн. руб.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85" y="746925"/>
            <a:ext cx="3739243" cy="54583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Подзаголовок 2"/>
          <p:cNvSpPr txBox="1">
            <a:spLocks/>
          </p:cNvSpPr>
          <p:nvPr/>
        </p:nvSpPr>
        <p:spPr>
          <a:xfrm>
            <a:off x="4034970" y="746926"/>
            <a:ext cx="5808661" cy="16138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glow rad="381000">
              <a:schemeClr val="accent1">
                <a:lumMod val="60000"/>
                <a:lumOff val="40000"/>
                <a:alpha val="38000"/>
              </a:schemeClr>
            </a:glo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</a:rPr>
              <a:t>В целях своевременного оказания медицинской помощи личному составу, в том числе принимающему участие в ликвидации последствий ЧС или в гуманитарных операциях, разработаны и с 1 ноября 2022 года введены в действие формы срочных донесений МЕД-Д и МЕД-ЧС, утвержденные приказом МЧС России от 30.09.2022 № 944</a:t>
            </a:r>
            <a:endParaRPr lang="ru-RU" sz="16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Стрелка вниз 23"/>
          <p:cNvSpPr/>
          <p:nvPr/>
        </p:nvSpPr>
        <p:spPr>
          <a:xfrm>
            <a:off x="6756676" y="2499745"/>
            <a:ext cx="805164" cy="1085941"/>
          </a:xfrm>
          <a:prstGeom prst="downArrow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07275" tIns="53637" rIns="107275" bIns="53637" rtlCol="0" anchor="ctr"/>
          <a:lstStyle/>
          <a:p>
            <a:pPr algn="ctr" defTabSz="1072770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>
          <a:xfrm>
            <a:off x="6394189" y="3585687"/>
            <a:ext cx="880917" cy="437808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МЕД-Д</a:t>
            </a: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8869847" y="4016692"/>
            <a:ext cx="1110343" cy="437808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600" b="1" dirty="0">
                <a:solidFill>
                  <a:prstClr val="black"/>
                </a:solidFill>
                <a:latin typeface="Cambria" panose="02040503050406030204" pitchFamily="18" charset="0"/>
              </a:rPr>
              <a:t>МЕД-ЧС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7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40" name="Прямоугольник 39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Прямоугольник 40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Прямоугольник 41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3</a:t>
              </a: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845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ОРГАНИЗАЦИЯ СТАТИСТИЧЕСКОГО УЧЕТА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660643" y="950238"/>
            <a:ext cx="211275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Cambria" panose="02040503050406030204" pitchFamily="18" charset="0"/>
              </a:rPr>
              <a:t>2 559,0 млн. руб.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7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40" name="Прямоугольник 39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Прямоугольник 40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Прямоугольник 41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37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721160"/>
              </p:ext>
            </p:extLst>
          </p:nvPr>
        </p:nvGraphicFramePr>
        <p:xfrm>
          <a:off x="1874078" y="5391341"/>
          <a:ext cx="6203121" cy="792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67707"/>
                <a:gridCol w="2067707"/>
                <a:gridCol w="2067707"/>
              </a:tblGrid>
              <a:tr h="39188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F7CCD"/>
                        </a:gs>
                        <a:gs pos="100000">
                          <a:srgbClr val="25C7FF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BB152"/>
                        </a:gs>
                        <a:gs pos="100000">
                          <a:srgbClr val="98F4B6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5">
                            <a:lumMod val="67000"/>
                          </a:schemeClr>
                        </a:gs>
                        <a:gs pos="48000">
                          <a:schemeClr val="accent5">
                            <a:lumMod val="97000"/>
                            <a:lumOff val="3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39188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чел.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F7CCD"/>
                        </a:gs>
                        <a:gs pos="100000">
                          <a:srgbClr val="25C7FF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 чел.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BB152"/>
                        </a:gs>
                        <a:gs pos="100000">
                          <a:srgbClr val="98F4B6"/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чел.</a:t>
                      </a:r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5">
                            <a:lumMod val="67000"/>
                          </a:schemeClr>
                        </a:gs>
                        <a:gs pos="48000">
                          <a:schemeClr val="accent5">
                            <a:lumMod val="97000"/>
                            <a:lumOff val="3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30" name="Подзаголовок 2"/>
          <p:cNvSpPr txBox="1">
            <a:spLocks/>
          </p:cNvSpPr>
          <p:nvPr/>
        </p:nvSpPr>
        <p:spPr>
          <a:xfrm>
            <a:off x="0" y="643766"/>
            <a:ext cx="9905999" cy="1185034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Не 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смотря на значительное увеличение случаев больных из числа личного состава, находящихся в тяжелом состоянии здоровья в 2023 году - </a:t>
            </a: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показатель летальности среди тяжелобольных  </a:t>
            </a:r>
            <a:r>
              <a:rPr lang="ru-RU" sz="20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снизился </a:t>
            </a: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в 2023 году  в 1,5 раза по сравнению с 2022 </a:t>
            </a:r>
            <a:r>
              <a:rPr lang="ru-RU" sz="20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годом.</a:t>
            </a:r>
            <a:endParaRPr lang="ru-RU" sz="2000" b="1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026578481"/>
              </p:ext>
            </p:extLst>
          </p:nvPr>
        </p:nvGraphicFramePr>
        <p:xfrm>
          <a:off x="1" y="1809750"/>
          <a:ext cx="9789537" cy="3491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2623600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75"/>
          <a:stretch/>
        </p:blipFill>
        <p:spPr>
          <a:xfrm flipH="1">
            <a:off x="-14514" y="2039195"/>
            <a:ext cx="5260856" cy="455269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0" name="Прямоугольник 29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098" y="-2038427"/>
            <a:ext cx="3476768" cy="2317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09" y="732980"/>
            <a:ext cx="3307946" cy="1087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5" descr="G:\ФОТКИ\МОДУЛЬ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1117" y="4733895"/>
            <a:ext cx="2698856" cy="2000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G:\ФОТКИ\Ми-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541" y="2074262"/>
            <a:ext cx="2729914" cy="2018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ОРГАНИЗАЦИЯ СТАТИСТИЧЕСКОГО УЧЕТА</a:t>
            </a:r>
          </a:p>
        </p:txBody>
      </p:sp>
      <p:sp>
        <p:nvSpPr>
          <p:cNvPr id="34" name="Подзаголовок 2"/>
          <p:cNvSpPr txBox="1">
            <a:spLocks/>
          </p:cNvSpPr>
          <p:nvPr/>
        </p:nvSpPr>
        <p:spPr>
          <a:xfrm>
            <a:off x="103399" y="643766"/>
            <a:ext cx="9530926" cy="72112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dirty="0">
                <a:solidFill>
                  <a:schemeClr val="tx1"/>
                </a:solidFill>
                <a:latin typeface="Cambria" panose="02040503050406030204" pitchFamily="18" charset="0"/>
              </a:rPr>
              <a:t>Налажена работа по статистическому учету с промежуточным анализом представленных данных по следующим направлениям:</a:t>
            </a:r>
          </a:p>
          <a:p>
            <a:pPr marL="335278" indent="-335278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2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22300" y="1406535"/>
            <a:ext cx="8646009" cy="52833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SzPct val="100000"/>
              <a:buFont typeface="Georgia" pitchFamily="18" charset="0"/>
              <a:buNone/>
            </a:pPr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  <a:cs typeface="+mn-cs"/>
              </a:rPr>
              <a:t>МЕДИЦИНСКАЯ РЕАБИЛИТАЦИЯ ЛИЧНОГО СОСТАВА (ФОРМА 1-МЕД)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694642371"/>
              </p:ext>
            </p:extLst>
          </p:nvPr>
        </p:nvGraphicFramePr>
        <p:xfrm>
          <a:off x="4458169" y="1846852"/>
          <a:ext cx="5447831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9" r="67723" b="29950"/>
          <a:stretch/>
        </p:blipFill>
        <p:spPr>
          <a:xfrm>
            <a:off x="5198388" y="4244617"/>
            <a:ext cx="548051" cy="63827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866" y="3685631"/>
            <a:ext cx="849305" cy="4911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66"/>
          <a:stretch/>
        </p:blipFill>
        <p:spPr>
          <a:xfrm>
            <a:off x="4953000" y="4861987"/>
            <a:ext cx="640762" cy="6267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983" y="3016970"/>
            <a:ext cx="833248" cy="564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802" y="1795180"/>
            <a:ext cx="740586" cy="8690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32"/>
          <a:stretch/>
        </p:blipFill>
        <p:spPr>
          <a:xfrm>
            <a:off x="4905532" y="2389672"/>
            <a:ext cx="535075" cy="7292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22716" y="5636518"/>
            <a:ext cx="1092291" cy="369332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defPPr>
              <a:defRPr lang="ru-RU"/>
            </a:defPPr>
            <a:lvl1pPr marL="0" indent="0" algn="just" defTabSz="91440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Georgia" pitchFamily="18" charset="0"/>
              <a:buNone/>
              <a:defRPr sz="1800">
                <a:solidFill>
                  <a:schemeClr val="tx1"/>
                </a:solidFill>
                <a:latin typeface="Cambria" panose="02040503050406030204" pitchFamily="18" charset="0"/>
                <a:cs typeface="+mn-cs"/>
              </a:defRPr>
            </a:lvl1pPr>
            <a:lvl2pPr marL="4572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marL="22860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marL="27432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marL="32004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marL="36576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pPr algn="ctr"/>
            <a:r>
              <a:rPr lang="ru-RU" b="1" dirty="0"/>
              <a:t>ИТОГО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633860" y="-937677"/>
            <a:ext cx="1291643" cy="38547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ct val="100000"/>
              <a:buFont typeface="Georgia" pitchFamily="18" charset="0"/>
              <a:buNone/>
            </a:pPr>
            <a:r>
              <a:rPr lang="ru-RU" sz="1800" b="1" dirty="0">
                <a:solidFill>
                  <a:schemeClr val="tx1"/>
                </a:solidFill>
                <a:latin typeface="Cambria" panose="02040503050406030204" pitchFamily="18" charset="0"/>
                <a:cs typeface="+mn-cs"/>
              </a:rPr>
              <a:t>ВЦЭРМ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44511" y="2683791"/>
            <a:ext cx="1231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762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</a:rPr>
              <a:t>ВЦЭРМ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39043" y="2031910"/>
            <a:ext cx="1318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762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</a:rPr>
              <a:t>СКССРЦ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93574" y="3259954"/>
            <a:ext cx="2430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762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</a:rPr>
              <a:t>МИНОБОРОНЫ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25008" y="3796510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762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</a:rPr>
              <a:t>МВД РФ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25503" y="4362504"/>
            <a:ext cx="1087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762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</a:rPr>
              <a:t>ФМБА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98170" y="4944513"/>
            <a:ext cx="1829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2">
                    <a:lumMod val="75000"/>
                  </a:schemeClr>
                </a:solidFill>
                <a:effectLst>
                  <a:glow rad="76200">
                    <a:schemeClr val="bg1">
                      <a:alpha val="60000"/>
                    </a:schemeClr>
                  </a:glow>
                </a:effectLst>
                <a:latin typeface="Cambria" panose="02040503050406030204" pitchFamily="18" charset="0"/>
              </a:rPr>
              <a:t>МИНЗДРАВ</a:t>
            </a:r>
          </a:p>
        </p:txBody>
      </p:sp>
      <p:sp>
        <p:nvSpPr>
          <p:cNvPr id="47" name="Подзаголовок 2"/>
          <p:cNvSpPr txBox="1">
            <a:spLocks/>
          </p:cNvSpPr>
          <p:nvPr/>
        </p:nvSpPr>
        <p:spPr>
          <a:xfrm>
            <a:off x="5440607" y="2025775"/>
            <a:ext cx="2001765" cy="407864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1559 </a:t>
            </a:r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человек</a:t>
            </a:r>
          </a:p>
        </p:txBody>
      </p:sp>
      <p:sp>
        <p:nvSpPr>
          <p:cNvPr id="48" name="Подзаголовок 2"/>
          <p:cNvSpPr txBox="1">
            <a:spLocks/>
          </p:cNvSpPr>
          <p:nvPr/>
        </p:nvSpPr>
        <p:spPr>
          <a:xfrm>
            <a:off x="5688652" y="2636671"/>
            <a:ext cx="2001765" cy="407864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270 </a:t>
            </a:r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человека</a:t>
            </a:r>
          </a:p>
        </p:txBody>
      </p:sp>
      <p:sp>
        <p:nvSpPr>
          <p:cNvPr id="49" name="Подзаголовок 2"/>
          <p:cNvSpPr txBox="1">
            <a:spLocks/>
          </p:cNvSpPr>
          <p:nvPr/>
        </p:nvSpPr>
        <p:spPr>
          <a:xfrm>
            <a:off x="5864561" y="3232739"/>
            <a:ext cx="2001765" cy="407864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17 </a:t>
            </a:r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человек</a:t>
            </a:r>
          </a:p>
        </p:txBody>
      </p:sp>
      <p:sp>
        <p:nvSpPr>
          <p:cNvPr id="50" name="Подзаголовок 2"/>
          <p:cNvSpPr txBox="1">
            <a:spLocks/>
          </p:cNvSpPr>
          <p:nvPr/>
        </p:nvSpPr>
        <p:spPr>
          <a:xfrm>
            <a:off x="5903904" y="3844076"/>
            <a:ext cx="2001765" cy="407864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399 </a:t>
            </a:r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человека</a:t>
            </a:r>
          </a:p>
        </p:txBody>
      </p:sp>
      <p:sp>
        <p:nvSpPr>
          <p:cNvPr id="51" name="Подзаголовок 2"/>
          <p:cNvSpPr txBox="1">
            <a:spLocks/>
          </p:cNvSpPr>
          <p:nvPr/>
        </p:nvSpPr>
        <p:spPr>
          <a:xfrm>
            <a:off x="5864561" y="4441044"/>
            <a:ext cx="2001765" cy="407864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96 </a:t>
            </a:r>
            <a:r>
              <a:rPr lang="ru-RU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человек</a:t>
            </a:r>
          </a:p>
        </p:txBody>
      </p:sp>
      <p:sp>
        <p:nvSpPr>
          <p:cNvPr id="52" name="Подзаголовок 2"/>
          <p:cNvSpPr txBox="1">
            <a:spLocks/>
          </p:cNvSpPr>
          <p:nvPr/>
        </p:nvSpPr>
        <p:spPr>
          <a:xfrm>
            <a:off x="5688651" y="5032047"/>
            <a:ext cx="2001765" cy="407864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234 человека</a:t>
            </a:r>
            <a:endParaRPr lang="ru-RU" sz="2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3" name="Подзаголовок 2"/>
          <p:cNvSpPr txBox="1">
            <a:spLocks/>
          </p:cNvSpPr>
          <p:nvPr/>
        </p:nvSpPr>
        <p:spPr>
          <a:xfrm>
            <a:off x="5273381" y="5648008"/>
            <a:ext cx="2571754" cy="407864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2 </a:t>
            </a:r>
            <a:r>
              <a:rPr lang="ru-RU" sz="20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575 </a:t>
            </a:r>
            <a:r>
              <a:rPr lang="ru-RU" sz="2000" b="1" dirty="0">
                <a:solidFill>
                  <a:schemeClr val="tx1"/>
                </a:solidFill>
                <a:latin typeface="Cambria" panose="02040503050406030204" pitchFamily="18" charset="0"/>
              </a:rPr>
              <a:t>человек</a:t>
            </a:r>
          </a:p>
        </p:txBody>
      </p:sp>
      <p:grpSp>
        <p:nvGrpSpPr>
          <p:cNvPr id="46" name="Группа 45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55" name="Группа 54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57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61" name="Прямоугольник 60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Прямоугольник 61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Прямоугольник 62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58" name="Рисунок 57"/>
              <p:cNvPicPr>
                <a:picLocks noChangeAspect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9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6" name="TextBox 55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38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39605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098" y="-2038427"/>
            <a:ext cx="3476768" cy="23178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09" y="732980"/>
            <a:ext cx="3307946" cy="1087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5" descr="G:\ФОТКИ\МОДУЛЬ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1117" y="4733895"/>
            <a:ext cx="2698856" cy="2000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G:\ФОТКИ\Ми-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541" y="2074262"/>
            <a:ext cx="2729914" cy="2018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ОРГАНИЗАЦИЯ СТАТИСТИЧЕСКОГО УЧЕТА</a:t>
            </a:r>
          </a:p>
        </p:txBody>
      </p:sp>
      <p:sp>
        <p:nvSpPr>
          <p:cNvPr id="34" name="Подзаголовок 2"/>
          <p:cNvSpPr txBox="1">
            <a:spLocks/>
          </p:cNvSpPr>
          <p:nvPr/>
        </p:nvSpPr>
        <p:spPr>
          <a:xfrm>
            <a:off x="103399" y="643766"/>
            <a:ext cx="9530926" cy="72112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Налажена работа по статистическому учету с промежуточным анализом представленных данных по следующим направлениям:</a:t>
            </a:r>
          </a:p>
          <a:p>
            <a:pPr marL="335278" indent="-335278" algn="just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q"/>
            </a:pPr>
            <a:endParaRPr lang="ru-RU" sz="20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6813" y="1461268"/>
            <a:ext cx="8646009" cy="391252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SzPct val="100000"/>
              <a:buFont typeface="Georgia" pitchFamily="18" charset="0"/>
              <a:buNone/>
            </a:pP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ДИСПАНЗЕРИЗАЦИЯ ЛИЧНОГО СОСТАВА (ФОРМА 2-МЕД)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633860" y="-937677"/>
            <a:ext cx="1291643" cy="385479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ct val="100000"/>
              <a:buFont typeface="Georgia" pitchFamily="18" charset="0"/>
              <a:buNone/>
            </a:pP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  <a:cs typeface="+mn-cs"/>
              </a:rPr>
              <a:t>ВЦЭРМ</a:t>
            </a:r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val="1983636144"/>
              </p:ext>
            </p:extLst>
          </p:nvPr>
        </p:nvGraphicFramePr>
        <p:xfrm>
          <a:off x="-152400" y="1718592"/>
          <a:ext cx="5411350" cy="5009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6" name="Диаграмма 55"/>
          <p:cNvGraphicFramePr/>
          <p:nvPr>
            <p:extLst>
              <p:ext uri="{D42A27DB-BD31-4B8C-83A1-F6EECF244321}">
                <p14:modId xmlns:p14="http://schemas.microsoft.com/office/powerpoint/2010/main" val="863330455"/>
              </p:ext>
            </p:extLst>
          </p:nvPr>
        </p:nvGraphicFramePr>
        <p:xfrm>
          <a:off x="5194300" y="1671943"/>
          <a:ext cx="4756717" cy="5009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5" name="Скругленный прямоугольник 54"/>
          <p:cNvSpPr/>
          <p:nvPr/>
        </p:nvSpPr>
        <p:spPr>
          <a:xfrm>
            <a:off x="4338128" y="5902566"/>
            <a:ext cx="1821690" cy="3775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98,8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32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8" name="Прямоугольник 37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" name="Прямоугольник 39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Прямоугольник 40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39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2426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28" y="3669395"/>
            <a:ext cx="3059949" cy="266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5321" y="3765250"/>
            <a:ext cx="2926810" cy="2633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7036" y="3209092"/>
            <a:ext cx="2924748" cy="26367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5755" y="767321"/>
            <a:ext cx="3059949" cy="2709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1915129" y="3136988"/>
            <a:ext cx="633338" cy="5324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3133623" y="2663123"/>
            <a:ext cx="1057377" cy="1092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3123953" y="2122107"/>
            <a:ext cx="2503083" cy="11026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V="1">
            <a:off x="3133623" y="1613534"/>
            <a:ext cx="3172132" cy="505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I:\ФОТОШОП\ОТКРЫТКИ\29f9bf9508e2d3847aea81933eb1bbc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566" y="6341250"/>
            <a:ext cx="481845" cy="473409"/>
          </a:xfrm>
          <a:prstGeom prst="rect">
            <a:avLst/>
          </a:prstGeom>
          <a:effectLst>
            <a:outerShdw blurRad="50800" dist="38100" dir="1704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одзаголовок 2"/>
          <p:cNvSpPr txBox="1">
            <a:spLocks/>
          </p:cNvSpPr>
          <p:nvPr/>
        </p:nvSpPr>
        <p:spPr>
          <a:xfrm>
            <a:off x="0" y="50833"/>
            <a:ext cx="9906000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НОРМАТИВНО-ПРАВОВАЯ РАБОТА УПРАВЛЕНИЯ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31" name="Группа 30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38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42" name="Прямоугольник 41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3" name="Прямоугольник 42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4" name="Прямоугольник 43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39" name="Рисунок 38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0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4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9213" y="725687"/>
            <a:ext cx="2722426" cy="24032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122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дзаголовок 2"/>
          <p:cNvSpPr txBox="1">
            <a:spLocks/>
          </p:cNvSpPr>
          <p:nvPr/>
        </p:nvSpPr>
        <p:spPr>
          <a:xfrm>
            <a:off x="0" y="634233"/>
            <a:ext cx="9906000" cy="6197547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70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Продолжить работу 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подготовке материально-технической базы и организационно-штатной структуры лечебно-реабилитационных центров ДНР для осуществления основных видов деятельности по восстановлению и поддержанию здоровья личного состава МЧС 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России.</a:t>
            </a:r>
            <a:endParaRPr lang="ru-RU" sz="1700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подходов по формированию параметров государственного задания медицинских организаций МЧС России, с учетом оценки их лечебного потенциала и емкостных мощностей, а также всестороннего анализа состояния здоровья личного состава, нуждающегося в медицинской 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помощи.</a:t>
            </a:r>
            <a:endParaRPr lang="ru-RU" sz="1700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санаторно-курортного лечения личного состава МЧС России.</a:t>
            </a:r>
          </a:p>
          <a:p>
            <a:pPr marL="342900" indent="-342900" algn="just"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Завершение 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по актуализации табелей и норм </a:t>
            </a:r>
            <a:r>
              <a:rPr lang="ru-RU" sz="1700" dirty="0" err="1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положенности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имущества медицинских организаций МЧС 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России.</a:t>
            </a:r>
            <a:endParaRPr lang="ru-RU" sz="1700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охвата профилактическим консультированием с целью ранней и наиболее полной коррекции выявленных поведенческих и биологических факторов 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риска.</a:t>
            </a:r>
            <a:endParaRPr lang="ru-RU" sz="1700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Расширение 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практики выявления факторов риска и их коррекции, а также пропаганды здорового образа 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жизни.</a:t>
            </a:r>
            <a:endParaRPr lang="ru-RU" sz="1700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Продолжить 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работу по оснащению (переоснащению) медицинским имуществом территориальных органов и учреждений МЧС России, а также списание медицинского имущества и техники, выслужившие 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установленные 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сроки </a:t>
            </a: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эксплуатации.</a:t>
            </a:r>
            <a:endParaRPr lang="ru-RU" sz="1700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ClrTx/>
              <a:buFont typeface="Wingdings" panose="05000000000000000000" pitchFamily="2" charset="2"/>
              <a:buChar char="q"/>
            </a:pPr>
            <a:r>
              <a:rPr lang="ru-RU" sz="1700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Завершить </a:t>
            </a:r>
            <a:r>
              <a:rPr lang="ru-RU" sz="17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работу по получению лицензий на осуществление медицинской деятельности.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0" y="50833"/>
            <a:ext cx="9906000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 smtClean="0">
                <a:solidFill>
                  <a:srgbClr val="0033CC"/>
                </a:solidFill>
                <a:latin typeface="Cambria" panose="02040503050406030204" pitchFamily="18" charset="0"/>
              </a:rPr>
              <a:t>ПЕРСПЕКТИВЫ ДАЛЬНЕЙШЕГО РАЗВИТИЯ</a:t>
            </a:r>
            <a:endParaRPr lang="ru-RU" sz="2400" b="1" dirty="0">
              <a:solidFill>
                <a:srgbClr val="0033CC"/>
              </a:solidFill>
              <a:latin typeface="Cambria" panose="02040503050406030204" pitchFamily="18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3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0" name="Прямоугольник 29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Прямоугольник 31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Прямоугольник 32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40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83555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-271676" y="8043450"/>
            <a:ext cx="9905999" cy="538926"/>
            <a:chOff x="0" y="4650632"/>
            <a:chExt cx="9143999" cy="506673"/>
          </a:xfrm>
        </p:grpSpPr>
        <p:grpSp>
          <p:nvGrpSpPr>
            <p:cNvPr id="16" name="Группа 7"/>
            <p:cNvGrpSpPr>
              <a:grpSpLocks/>
            </p:cNvGrpSpPr>
            <p:nvPr/>
          </p:nvGrpSpPr>
          <p:grpSpPr bwMode="auto">
            <a:xfrm>
              <a:off x="0" y="4784821"/>
              <a:ext cx="9143999" cy="254000"/>
              <a:chOff x="0" y="6404550"/>
              <a:chExt cx="9144000" cy="457200"/>
            </a:xfrm>
          </p:grpSpPr>
          <p:sp>
            <p:nvSpPr>
              <p:cNvPr id="17" name="Прямоугольник 16"/>
              <p:cNvSpPr/>
              <p:nvPr/>
            </p:nvSpPr>
            <p:spPr>
              <a:xfrm>
                <a:off x="0" y="6556950"/>
                <a:ext cx="9144000" cy="152400"/>
              </a:xfrm>
              <a:prstGeom prst="rect">
                <a:avLst/>
              </a:prstGeom>
              <a:gradFill>
                <a:gsLst>
                  <a:gs pos="0">
                    <a:srgbClr val="00B0F0"/>
                  </a:gs>
                  <a:gs pos="75000">
                    <a:schemeClr val="tx2"/>
                  </a:gs>
                  <a:gs pos="50000">
                    <a:srgbClr val="0084CF"/>
                  </a:gs>
                  <a:gs pos="25000">
                    <a:schemeClr val="tx2"/>
                  </a:gs>
                  <a:gs pos="100000">
                    <a:srgbClr val="00B0F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74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0" y="64045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74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0" y="6709350"/>
                <a:ext cx="9144000" cy="152400"/>
              </a:xfrm>
              <a:prstGeom prst="rect">
                <a:avLst/>
              </a:prstGeom>
              <a:gradFill>
                <a:gsLst>
                  <a:gs pos="75000">
                    <a:schemeClr val="accent6">
                      <a:lumMod val="75000"/>
                    </a:schemeClr>
                  </a:gs>
                  <a:gs pos="0">
                    <a:srgbClr val="FFC000"/>
                  </a:gs>
                  <a:gs pos="50000">
                    <a:srgbClr val="FFC000"/>
                  </a:gs>
                  <a:gs pos="25000">
                    <a:schemeClr val="accent6">
                      <a:lumMod val="75000"/>
                    </a:schemeClr>
                  </a:gs>
                  <a:gs pos="100000">
                    <a:srgbClr val="FFC000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274">
                  <a:defRPr/>
                </a:pPr>
                <a:endParaRPr lang="ru-RU" sz="18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700015" y="4650632"/>
              <a:ext cx="386412" cy="484164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6" name="Picture 2" descr="I:\ФОТОШОП\ОТКРЫТКИ\29f9bf9508e2d3847aea81933eb1bbc4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6" y="4670034"/>
              <a:ext cx="444780" cy="445077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loktev\Desktop\БУКЛЕТ\логотип медицины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024" y="4654176"/>
              <a:ext cx="521377" cy="503129"/>
            </a:xfrm>
            <a:prstGeom prst="rect">
              <a:avLst/>
            </a:prstGeom>
            <a:effectLst>
              <a:outerShdw blurRad="50800" dist="38100" dir="1704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120825"/>
            <a:ext cx="10055622" cy="582475"/>
          </a:xfrm>
          <a:effectLst>
            <a:glow rad="749300">
              <a:schemeClr val="accent1">
                <a:alpha val="40000"/>
              </a:schemeClr>
            </a:glow>
          </a:effectLst>
        </p:spPr>
        <p:txBody>
          <a:bodyPr vert="horz" lIns="107287" tIns="53643" rIns="107287" bIns="53643" rtlCol="0" anchor="t" anchorCtr="0">
            <a:noAutofit/>
          </a:bodyPr>
          <a:lstStyle/>
          <a:p>
            <a:pPr marL="214578" algn="ctr">
              <a:spcBef>
                <a:spcPct val="0"/>
              </a:spcBef>
              <a:buSzPct val="128000"/>
            </a:pPr>
            <a:r>
              <a:rPr lang="ru-RU" sz="2700" b="1" dirty="0" smtClean="0">
                <a:solidFill>
                  <a:schemeClr val="tx1"/>
                </a:solidFill>
                <a:effectLst>
                  <a:glow rad="711200">
                    <a:schemeClr val="bg1"/>
                  </a:glo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ea typeface="+mj-ea"/>
                <a:cs typeface="Angsana New" panose="02020603050405020304" pitchFamily="18" charset="-34"/>
              </a:rPr>
              <a:t>БЛАГОДАРЮ ЗА ВНИМАНИЕ!</a:t>
            </a:r>
            <a:endParaRPr lang="ru-RU" sz="2700" b="1" dirty="0">
              <a:solidFill>
                <a:schemeClr val="tx1"/>
              </a:solidFill>
              <a:effectLst>
                <a:glow rad="711200">
                  <a:schemeClr val="bg1"/>
                </a:glow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ea typeface="+mj-ea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65924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дзаголовок 2"/>
          <p:cNvSpPr txBox="1">
            <a:spLocks/>
          </p:cNvSpPr>
          <p:nvPr/>
        </p:nvSpPr>
        <p:spPr>
          <a:xfrm>
            <a:off x="0" y="596738"/>
            <a:ext cx="9906000" cy="6197547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just">
              <a:spcAft>
                <a:spcPts val="0"/>
              </a:spcAft>
              <a:buClrTx/>
              <a:buSzPct val="120000"/>
              <a:buFont typeface="+mj-lt"/>
              <a:buAutoNum type="arabicPeriod"/>
            </a:pPr>
            <a:r>
              <a:rPr lang="ru-RU" sz="1550" b="1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России от 08.02.2023 № 99 </a:t>
            </a:r>
            <a:r>
              <a:rPr lang="ru-RU" sz="155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 утверждении методик расчета основных целевых показателей Плана строительства и развития сил и средств МЧС России на 2021-2025 годы по направлению психологического обеспечения МЧС России</a:t>
            </a:r>
            <a:r>
              <a:rPr lang="ru-RU" sz="155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</a:p>
          <a:p>
            <a:pPr marL="342900" lvl="0" indent="-342900" algn="just">
              <a:spcAft>
                <a:spcPts val="0"/>
              </a:spcAft>
              <a:buClrTx/>
              <a:buSzPct val="120000"/>
              <a:buFont typeface="+mj-lt"/>
              <a:buAutoNum type="arabicPeriod"/>
            </a:pPr>
            <a:r>
              <a:rPr lang="ru-RU" sz="1550" b="1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России от 17.02.2023 № 137 </a:t>
            </a:r>
            <a:r>
              <a:rPr lang="ru-RU" sz="155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 утверждении методик определения стоимости выполнения работ по сохранению психического здоровья и по подготовке населения в области защиты от чрезвычайных ситуаций в сфере деятельности </a:t>
            </a:r>
            <a:r>
              <a:rPr lang="ru-RU" sz="155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МЧС России»;</a:t>
            </a:r>
          </a:p>
          <a:p>
            <a:pPr marL="342900" lvl="0" indent="-342900" algn="just">
              <a:spcAft>
                <a:spcPts val="0"/>
              </a:spcAft>
              <a:buClrTx/>
              <a:buSzPct val="120000"/>
              <a:buFont typeface="+mj-lt"/>
              <a:buAutoNum type="arabicPeriod"/>
            </a:pPr>
            <a:r>
              <a:rPr lang="ru-RU" sz="1550" b="1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России от 21.02.2023 № 150дсп </a:t>
            </a:r>
            <a:r>
              <a:rPr lang="ru-RU" sz="155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 организации работы по реализации в МЧС России постановления Правительства Российской Федерации от 20.12.2022 № 2363</a:t>
            </a:r>
            <a:r>
              <a:rPr lang="ru-RU" sz="155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</a:p>
          <a:p>
            <a:pPr marL="342900" lvl="0" indent="-342900" algn="just">
              <a:spcAft>
                <a:spcPts val="0"/>
              </a:spcAft>
              <a:buClrTx/>
              <a:buSzPct val="120000"/>
              <a:buFont typeface="+mj-lt"/>
              <a:buAutoNum type="arabicPeriod"/>
            </a:pPr>
            <a:r>
              <a:rPr lang="ru-RU" sz="1550" b="1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России от 24.03.2023 № 261 </a:t>
            </a:r>
            <a:r>
              <a:rPr lang="ru-RU" sz="155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 внесении изменений в некоторые приказы МЧС России</a:t>
            </a:r>
            <a:r>
              <a:rPr lang="ru-RU" sz="155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»;</a:t>
            </a:r>
          </a:p>
          <a:p>
            <a:pPr marL="342900" lvl="0" indent="-342900" algn="just">
              <a:spcAft>
                <a:spcPts val="0"/>
              </a:spcAft>
              <a:buClrTx/>
              <a:buSzPct val="120000"/>
              <a:buFont typeface="+mj-lt"/>
              <a:buAutoNum type="arabicPeriod"/>
            </a:pPr>
            <a:r>
              <a:rPr lang="ru-RU" sz="1550" b="1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России от 30.03.2023 № 272дсп </a:t>
            </a:r>
            <a:r>
              <a:rPr lang="ru-RU" sz="155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 утверждении особенностей оснащения аптечек, сумок и комплектов медицинского имущества спасательных воинских формирований </a:t>
            </a:r>
            <a:r>
              <a:rPr lang="ru-RU" sz="155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МЧС России, </a:t>
            </a:r>
            <a:r>
              <a:rPr lang="ru-RU" sz="155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военное время, а также при выполнении служебных задач в условиях ведения военных (боевых) действий»</a:t>
            </a:r>
            <a:r>
              <a:rPr lang="ru-RU" sz="1550" b="1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550" b="1" i="1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(зарегистрирован Министерством юстиции Российской Федерации 3 мая 2023 г., регистрационный № 73222</a:t>
            </a:r>
            <a:r>
              <a:rPr lang="ru-RU" sz="1550" b="1" i="1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lvl="0" indent="-342900" algn="just">
              <a:spcAft>
                <a:spcPts val="0"/>
              </a:spcAft>
              <a:buClrTx/>
              <a:buSzPct val="120000"/>
              <a:buFont typeface="+mj-lt"/>
              <a:buAutoNum type="arabicPeriod"/>
            </a:pPr>
            <a:r>
              <a:rPr lang="ru-RU" sz="1550" b="1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России от 31.03.2023 № 295 </a:t>
            </a:r>
            <a:r>
              <a:rPr lang="ru-RU" sz="155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 передаче прав по размещению на официальном сайте, предназначенном для размещения информации о государственных и муниципальных учреждениях в информационно-телекоммуникационной сети «Интернет», документов о федеральных государственных учреждениях, в отношении которых МЧС России осуществляет функции и полномочия </a:t>
            </a:r>
            <a:r>
              <a:rPr lang="ru-RU" sz="155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учредителя»;</a:t>
            </a:r>
          </a:p>
          <a:p>
            <a:pPr marL="342900" lvl="0" indent="-342900" algn="just">
              <a:spcAft>
                <a:spcPts val="0"/>
              </a:spcAft>
              <a:buClrTx/>
              <a:buSzPct val="120000"/>
              <a:buFont typeface="+mj-lt"/>
              <a:buAutoNum type="arabicPeriod"/>
            </a:pPr>
            <a:r>
              <a:rPr lang="ru-RU" sz="1550" b="1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Приказ МЧС России от 14.04.2023 № 352 </a:t>
            </a:r>
            <a:r>
              <a:rPr lang="ru-RU" sz="1550" dirty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«Об утверждении Порядка определения и применения значений допустимых (возможных) отклонений от значений показателей качества и (или) объема государственной услуги (работы), установленных в государственном задании федеральным государственным бюджетным </a:t>
            </a:r>
            <a:r>
              <a:rPr lang="ru-RU" sz="1550" dirty="0" smtClean="0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учреждениям…»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0" y="50833"/>
            <a:ext cx="9906000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НОРМАТИВНО-ПРАВОВАЯ РАБОТА УПРАВЛЕНИЯ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3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0" name="Прямоугольник 29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Прямоугольник 31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Прямоугольник 32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5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650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дзаголовок 2"/>
          <p:cNvSpPr txBox="1">
            <a:spLocks/>
          </p:cNvSpPr>
          <p:nvPr/>
        </p:nvSpPr>
        <p:spPr>
          <a:xfrm>
            <a:off x="0" y="634233"/>
            <a:ext cx="9906000" cy="6197547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defPPr>
              <a:defRPr lang="ru-RU"/>
            </a:defPPr>
            <a:lvl1pPr marL="342900" lvl="0" indent="-342900" algn="just" defTabSz="914400" eaLnBrk="1" latinLnBrk="0" hangingPunct="1">
              <a:spcBef>
                <a:spcPct val="20000"/>
              </a:spcBef>
              <a:spcAft>
                <a:spcPts val="0"/>
              </a:spcAft>
              <a:buClrTx/>
              <a:buSzPct val="120000"/>
              <a:buFont typeface="+mj-lt"/>
              <a:buAutoNum type="arabicPeriod"/>
              <a:defRPr sz="1550" b="1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4572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marL="22860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marL="27432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marL="32004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marL="36576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pPr>
              <a:buFont typeface="+mj-lt"/>
              <a:buAutoNum type="arabicPeriod" startAt="8"/>
            </a:pPr>
            <a:r>
              <a:rPr lang="ru-RU" dirty="0"/>
              <a:t>Приказ МЧС России от 14.04.2023 № 354 </a:t>
            </a:r>
            <a:r>
              <a:rPr lang="ru-RU" b="0" dirty="0"/>
              <a:t>«Об утверждении Устава ФКУ «Лечебно-реабилитационный центр «Спасатель» МЧС России»;</a:t>
            </a:r>
          </a:p>
          <a:p>
            <a:pPr>
              <a:buFont typeface="+mj-lt"/>
              <a:buAutoNum type="arabicPeriod" startAt="8"/>
            </a:pPr>
            <a:r>
              <a:rPr lang="ru-RU" dirty="0"/>
              <a:t>Приказ МЧС России от 14.04.2023 № 355 </a:t>
            </a:r>
            <a:r>
              <a:rPr lang="ru-RU" b="0" dirty="0"/>
              <a:t>«Об утверждении Устава ФКУ «Лечебно-реабилитационный центр «Донецкий» МЧС России»;</a:t>
            </a:r>
          </a:p>
          <a:p>
            <a:pPr>
              <a:buFont typeface="+mj-lt"/>
              <a:buAutoNum type="arabicPeriod" startAt="8"/>
            </a:pPr>
            <a:r>
              <a:rPr lang="ru-RU" dirty="0" smtClean="0"/>
              <a:t>Приказ </a:t>
            </a:r>
            <a:r>
              <a:rPr lang="ru-RU" dirty="0"/>
              <a:t>МЧС России от 04.05.2023 № 416 </a:t>
            </a:r>
            <a:r>
              <a:rPr lang="ru-RU" b="0" dirty="0"/>
              <a:t>«О мероприятиях по государственной регистрации федеральных казенных учреждений «ЛРЦ «Донецкий» МЧС России» и «ЛРЦ «Спасатель» МЧС России»;</a:t>
            </a:r>
          </a:p>
          <a:p>
            <a:pPr>
              <a:buFont typeface="+mj-lt"/>
              <a:buAutoNum type="arabicPeriod" startAt="8"/>
            </a:pPr>
            <a:r>
              <a:rPr lang="ru-RU" dirty="0"/>
              <a:t>Приказ МЧС России от 19.05.2023 № 489 </a:t>
            </a:r>
            <a:r>
              <a:rPr lang="ru-RU" b="0" dirty="0"/>
              <a:t>«Об утверждении Порядка организации подготовки военнослужащих спасательных воинских формирований МЧС России и медицинских специалистов медицинских (военно-медицинских) подразделений спасательных воинских формирований МЧС России по проведению мероприятий по оказанию первой помощи» </a:t>
            </a:r>
            <a:r>
              <a:rPr lang="ru-RU" i="1" dirty="0"/>
              <a:t>(зарегистрирован Министерством юстиции Российской Федерации 23 июня 2023 г., регистрационный № 73972</a:t>
            </a:r>
            <a:r>
              <a:rPr lang="ru-RU" i="1" dirty="0" smtClean="0"/>
              <a:t>);</a:t>
            </a:r>
            <a:endParaRPr lang="ru-RU" i="1" dirty="0"/>
          </a:p>
          <a:p>
            <a:pPr>
              <a:buFont typeface="+mj-lt"/>
              <a:buAutoNum type="arabicPeriod" startAt="8"/>
            </a:pPr>
            <a:r>
              <a:rPr lang="ru-RU" dirty="0"/>
              <a:t>Приказ МЧС России от 25.05.2023 № 508 </a:t>
            </a:r>
            <a:r>
              <a:rPr lang="ru-RU" b="0" dirty="0"/>
              <a:t>«Об утверждении порядка хранения, перевозки, отпуска, реализации (за исключением действий по продаже) и использования в медицинских целях наркотических средств и психотропных веществ, уничтожения используемых в медицинских целях наркотических средств и психотропных веществ в спасательных воинских формированиях МЧС России, участвующих в военных (боевых) </a:t>
            </a:r>
            <a:r>
              <a:rPr lang="ru-RU" b="0" dirty="0" smtClean="0"/>
              <a:t>действиях, вооруженных </a:t>
            </a:r>
            <a:r>
              <a:rPr lang="ru-RU" b="0" dirty="0"/>
              <a:t>конфликтах, выполняющих боевые (учебно-боевые), служебно-боевые (оперативно-служебные) задачи, проводящих оперативно-боевые мероприятия» </a:t>
            </a:r>
            <a:r>
              <a:rPr lang="ru-RU" i="1" dirty="0"/>
              <a:t>(зарегистрирован Министерством юстиции Российской Федерации 21 июня </a:t>
            </a:r>
            <a:r>
              <a:rPr lang="ru-RU" i="1" dirty="0" smtClean="0"/>
              <a:t>                   2023 </a:t>
            </a:r>
            <a:r>
              <a:rPr lang="ru-RU" i="1" dirty="0"/>
              <a:t>г., регистрационный № 73944</a:t>
            </a:r>
            <a:r>
              <a:rPr lang="ru-RU" i="1" dirty="0" smtClean="0"/>
              <a:t>);</a:t>
            </a:r>
          </a:p>
          <a:p>
            <a:pPr>
              <a:buFont typeface="+mj-lt"/>
              <a:buAutoNum type="arabicPeriod" startAt="8"/>
            </a:pPr>
            <a:r>
              <a:rPr lang="ru-RU" dirty="0"/>
              <a:t>Приказ МЧС России от 30.05.2023 № 532 </a:t>
            </a:r>
            <a:r>
              <a:rPr lang="ru-RU" b="0" dirty="0"/>
              <a:t>«О принятии на снабжение в МЧС России программного обеспечения для психофизиологического тестирования личного состава МЧС России «Модифицированный </a:t>
            </a:r>
            <a:r>
              <a:rPr lang="ru-RU" b="0" dirty="0" err="1"/>
              <a:t>психофизиолог</a:t>
            </a:r>
            <a:r>
              <a:rPr lang="ru-RU" b="0" dirty="0" smtClean="0"/>
              <a:t>»;</a:t>
            </a:r>
            <a:endParaRPr lang="ru-RU" b="0" i="1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0" y="50833"/>
            <a:ext cx="9906000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НОРМАТИВНО-ПРАВОВАЯ РАБОТА УПРАВЛЕНИЯ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3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0" name="Прямоугольник 29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Прямоугольник 31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Прямоугольник 32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6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002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дзаголовок 2"/>
          <p:cNvSpPr txBox="1">
            <a:spLocks/>
          </p:cNvSpPr>
          <p:nvPr/>
        </p:nvSpPr>
        <p:spPr>
          <a:xfrm>
            <a:off x="0" y="634233"/>
            <a:ext cx="9906000" cy="6197547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defPPr>
              <a:defRPr lang="ru-RU"/>
            </a:defPPr>
            <a:lvl1pPr marL="342900" lvl="0" indent="-342900" algn="just" defTabSz="914400" eaLnBrk="1" latinLnBrk="0" hangingPunct="1">
              <a:spcBef>
                <a:spcPct val="20000"/>
              </a:spcBef>
              <a:spcAft>
                <a:spcPts val="0"/>
              </a:spcAft>
              <a:buClrTx/>
              <a:buSzPct val="120000"/>
              <a:buFont typeface="+mj-lt"/>
              <a:buAutoNum type="arabicPeriod" startAt="8"/>
              <a:defRPr sz="1550" b="1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4572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marL="22860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marL="27432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marL="32004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marL="36576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pPr>
              <a:buFont typeface="+mj-lt"/>
              <a:buAutoNum type="arabicPeriod" startAt="14"/>
            </a:pPr>
            <a:r>
              <a:rPr lang="ru-RU" dirty="0"/>
              <a:t>Приказ МЧС России от 15.06.2023 № 589 </a:t>
            </a:r>
            <a:r>
              <a:rPr lang="ru-RU" b="0" dirty="0"/>
              <a:t>«О внесении изменений в приказ МЧС России от 28 апреля 2012 г. № 245</a:t>
            </a:r>
            <a:r>
              <a:rPr lang="ru-RU" b="0" dirty="0" smtClean="0"/>
              <a:t>»;</a:t>
            </a:r>
          </a:p>
          <a:p>
            <a:pPr>
              <a:buFont typeface="+mj-lt"/>
              <a:buAutoNum type="arabicPeriod" startAt="14"/>
            </a:pPr>
            <a:r>
              <a:rPr lang="ru-RU" dirty="0"/>
              <a:t>Приказ МЧС России от 27.06.2023 № 669 </a:t>
            </a:r>
            <a:r>
              <a:rPr lang="ru-RU" b="0" dirty="0"/>
              <a:t>«О внесении изменения в Положение о конкурсе на звание «Лучший врач МЧС России», утвержденное приказом МЧС России от 11.05.2022 г. № 452</a:t>
            </a:r>
            <a:r>
              <a:rPr lang="ru-RU" b="0" dirty="0" smtClean="0"/>
              <a:t>»;</a:t>
            </a:r>
          </a:p>
          <a:p>
            <a:pPr>
              <a:buFont typeface="+mj-lt"/>
              <a:buAutoNum type="arabicPeriod" startAt="14"/>
            </a:pPr>
            <a:r>
              <a:rPr lang="ru-RU" dirty="0"/>
              <a:t>Приказ МЧС России от 18.08.2023 № 843 </a:t>
            </a:r>
            <a:r>
              <a:rPr lang="ru-RU" b="0" dirty="0"/>
              <a:t>«О внесении изменений в Положение об Управлении медико-психологического обеспечения </a:t>
            </a:r>
            <a:r>
              <a:rPr lang="ru-RU" b="0" dirty="0" smtClean="0"/>
              <a:t>МЧС России, </a:t>
            </a:r>
            <a:r>
              <a:rPr lang="ru-RU" b="0" dirty="0"/>
              <a:t>утвержденное приказом МЧС России от 1 июля 2019 г. № 337»</a:t>
            </a:r>
            <a:endParaRPr lang="ru-RU" b="0" dirty="0" smtClean="0"/>
          </a:p>
          <a:p>
            <a:pPr>
              <a:buFont typeface="+mj-lt"/>
              <a:buAutoNum type="arabicPeriod" startAt="14"/>
            </a:pPr>
            <a:r>
              <a:rPr lang="ru-RU" dirty="0" smtClean="0"/>
              <a:t>Приказ </a:t>
            </a:r>
            <a:r>
              <a:rPr lang="ru-RU" dirty="0"/>
              <a:t>МЧС России от 23.08.2023 № 884 </a:t>
            </a:r>
            <a:r>
              <a:rPr lang="ru-RU" b="0" dirty="0"/>
              <a:t>«О внесении изменений в Нормы обеспечения территориальных органов МЧС России и учреждений, находящихся в ведении МЧС России специальным оборудованием, предназначенным для работы специалистов психологической службы МЧС Росси и в Перечень специального оборудования, предназначенного для работы специалистов психологической службы МЧС </a:t>
            </a:r>
            <a:r>
              <a:rPr lang="ru-RU" b="0" dirty="0" smtClean="0"/>
              <a:t>России…»</a:t>
            </a:r>
            <a:r>
              <a:rPr lang="ru-RU" dirty="0" smtClean="0"/>
              <a:t>;</a:t>
            </a:r>
          </a:p>
          <a:p>
            <a:pPr>
              <a:buFont typeface="+mj-lt"/>
              <a:buAutoNum type="arabicPeriod" startAt="14"/>
            </a:pPr>
            <a:r>
              <a:rPr lang="ru-RU" dirty="0"/>
              <a:t>Приказ МЧС России от 15.09.2023 № 944 </a:t>
            </a:r>
            <a:r>
              <a:rPr lang="ru-RU" b="0" dirty="0"/>
              <a:t>«Об отмене приказов МЧС России от 22 августа 2017 г. № 355 и от 2 апреля 2019 г. № 192</a:t>
            </a:r>
            <a:r>
              <a:rPr lang="ru-RU" b="0" dirty="0" smtClean="0"/>
              <a:t>»;</a:t>
            </a:r>
            <a:endParaRPr lang="ru-RU" b="0" dirty="0"/>
          </a:p>
          <a:p>
            <a:pPr>
              <a:buFont typeface="+mj-lt"/>
              <a:buAutoNum type="arabicPeriod" startAt="14"/>
            </a:pPr>
            <a:r>
              <a:rPr lang="ru-RU" dirty="0"/>
              <a:t>Приказ МЧС России и Министерства обороны Российской Федерации от 09.10.2023 № 1037/687 </a:t>
            </a:r>
            <a:r>
              <a:rPr lang="ru-RU" b="0" dirty="0"/>
              <a:t>«Об утверждении Порядка взаимодействия МЧС России и Минобороны России при осуществлении взаимных расчетов по основаниям, предусмотренным законодательными и иными нормативными правовыми актами Российской Федерации, в части медицинского обеспечения</a:t>
            </a:r>
            <a:r>
              <a:rPr lang="ru-RU" b="0" dirty="0" smtClean="0"/>
              <a:t>»;</a:t>
            </a:r>
          </a:p>
          <a:p>
            <a:pPr>
              <a:buFont typeface="+mj-lt"/>
              <a:buAutoNum type="arabicPeriod" startAt="14"/>
            </a:pPr>
            <a:r>
              <a:rPr lang="ru-RU" dirty="0"/>
              <a:t>Приказ МЧС России от 02.11.2023 № 1142 </a:t>
            </a:r>
            <a:r>
              <a:rPr lang="ru-RU" b="0" dirty="0"/>
              <a:t>«О подведении итогов конкурса на звание «Лучший врач МЧС России»</a:t>
            </a:r>
          </a:p>
          <a:p>
            <a:pPr>
              <a:buFont typeface="+mj-lt"/>
              <a:buAutoNum type="arabicPeriod" startAt="14"/>
            </a:pPr>
            <a:r>
              <a:rPr lang="ru-RU" dirty="0"/>
              <a:t>Приказ МЧС России от 20.11.2023 № 1305дсп </a:t>
            </a:r>
            <a:r>
              <a:rPr lang="ru-RU" b="0" dirty="0"/>
              <a:t>«Нормы снабжения медицинским имуществом центрального аппарата МЧС России, территориальных органов МЧС России и учреждений, находящихся в ведении МЧС России, на мирное время»;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0" y="50833"/>
            <a:ext cx="9906000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НОРМАТИВНО-ПРАВОВАЯ РАБОТА УПРАВЛЕНИЯ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3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0" name="Прямоугольник 29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Прямоугольник 31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Прямоугольник 32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7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93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дзаголовок 2"/>
          <p:cNvSpPr txBox="1">
            <a:spLocks/>
          </p:cNvSpPr>
          <p:nvPr/>
        </p:nvSpPr>
        <p:spPr>
          <a:xfrm>
            <a:off x="0" y="634233"/>
            <a:ext cx="9906000" cy="6197547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defPPr>
              <a:defRPr lang="ru-RU"/>
            </a:defPPr>
            <a:lvl1pPr marL="342900" lvl="0" indent="-342900" algn="just" defTabSz="914400" eaLnBrk="1" latinLnBrk="0" hangingPunct="1">
              <a:spcBef>
                <a:spcPct val="20000"/>
              </a:spcBef>
              <a:spcAft>
                <a:spcPts val="0"/>
              </a:spcAft>
              <a:buClrTx/>
              <a:buSzPct val="120000"/>
              <a:buFont typeface="+mj-lt"/>
              <a:buAutoNum type="arabicPeriod" startAt="8"/>
              <a:defRPr sz="1550" b="1">
                <a:solidFill>
                  <a:schemeClr val="tx1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2pPr marL="4572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marL="9144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marL="13716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marL="1828800" indent="0" algn="ctr" defTabSz="91440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marL="22860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marL="27432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marL="32004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marL="3657600" indent="0" algn="ctr" defTabSz="91440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pPr>
              <a:buFont typeface="+mj-lt"/>
              <a:buAutoNum type="arabicPeriod" startAt="22"/>
            </a:pPr>
            <a:r>
              <a:rPr lang="ru-RU" dirty="0">
                <a:solidFill>
                  <a:prstClr val="black"/>
                </a:solidFill>
              </a:rPr>
              <a:t>Приказ МЧС России от 23.11.2023 № 1212 </a:t>
            </a:r>
            <a:r>
              <a:rPr lang="ru-RU" b="0" dirty="0">
                <a:solidFill>
                  <a:prstClr val="black"/>
                </a:solidFill>
              </a:rPr>
              <a:t>«Об утверждении Порядка освобождения сотрудников федеральной противопожарной службы Государственной противопожарной службы от исполнения служебных обязанностей в связи с заболеванием или по иным причинам» </a:t>
            </a:r>
            <a:r>
              <a:rPr lang="ru-RU" i="1" dirty="0">
                <a:solidFill>
                  <a:prstClr val="black"/>
                </a:solidFill>
              </a:rPr>
              <a:t>(зарегистрирован Минюстом России 27 декабря 2023 г., регистрационный № 76672</a:t>
            </a:r>
            <a:r>
              <a:rPr lang="ru-RU" i="1" dirty="0" smtClean="0">
                <a:solidFill>
                  <a:prstClr val="black"/>
                </a:solidFill>
              </a:rPr>
              <a:t>);</a:t>
            </a:r>
          </a:p>
          <a:p>
            <a:pPr>
              <a:buFont typeface="+mj-lt"/>
              <a:buAutoNum type="arabicPeriod" startAt="22"/>
            </a:pPr>
            <a:r>
              <a:rPr lang="ru-RU" dirty="0">
                <a:solidFill>
                  <a:prstClr val="black"/>
                </a:solidFill>
              </a:rPr>
              <a:t>Приказ МЧС России от 25.12.2023 № 1334 </a:t>
            </a:r>
            <a:r>
              <a:rPr lang="ru-RU" b="0" dirty="0">
                <a:solidFill>
                  <a:prstClr val="black"/>
                </a:solidFill>
              </a:rPr>
              <a:t>«Об установлении Особенностей организации оказания медицинской помощи, в том числе при санаторно-курортном лечении, в медицинских организациях МЧС России сотрудникам федеральной противопожарной службы Государственной противопожарной службы и военнослужащим спасательных воинских формирований МЧС России, членам их семей и лицам, находящимся на их иждивении» </a:t>
            </a:r>
            <a:r>
              <a:rPr lang="ru-RU" i="1" dirty="0">
                <a:solidFill>
                  <a:prstClr val="black"/>
                </a:solidFill>
              </a:rPr>
              <a:t>(зарегистрирован Минюстом России 10 января 2024 г., регистрационный № 76798</a:t>
            </a:r>
            <a:r>
              <a:rPr lang="ru-RU" i="1" dirty="0" smtClean="0">
                <a:solidFill>
                  <a:prstClr val="black"/>
                </a:solidFill>
              </a:rPr>
              <a:t>);</a:t>
            </a:r>
          </a:p>
          <a:p>
            <a:pPr>
              <a:buFont typeface="+mj-lt"/>
              <a:buAutoNum type="arabicPeriod" startAt="22"/>
            </a:pPr>
            <a:r>
              <a:rPr lang="ru-RU" dirty="0">
                <a:solidFill>
                  <a:prstClr val="black"/>
                </a:solidFill>
              </a:rPr>
              <a:t>Приказ МЧС России от 25.12.2023 № 1335 </a:t>
            </a:r>
            <a:r>
              <a:rPr lang="ru-RU" b="0" dirty="0">
                <a:solidFill>
                  <a:prstClr val="black"/>
                </a:solidFill>
              </a:rPr>
              <a:t>«Об утверждении Порядка прохождения диспансеризации сотрудниками федеральной противопожарной службы Государственной противопожарной службы и Перечня исследований, которые проводятся сотрудникам федеральной противопожарной службы Государственной противопожарной службы при прохождении ими диспансеризации»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i="1" dirty="0">
                <a:solidFill>
                  <a:prstClr val="black"/>
                </a:solidFill>
              </a:rPr>
              <a:t>(зарегистрирован Минюстом России 29 декабря 2023 г., регистрационный № 76773</a:t>
            </a:r>
            <a:r>
              <a:rPr lang="ru-RU" i="1" dirty="0" smtClean="0">
                <a:solidFill>
                  <a:prstClr val="black"/>
                </a:solidFill>
              </a:rPr>
              <a:t>);</a:t>
            </a:r>
          </a:p>
          <a:p>
            <a:pPr>
              <a:buFont typeface="+mj-lt"/>
              <a:buAutoNum type="arabicPeriod" startAt="22"/>
            </a:pPr>
            <a:r>
              <a:rPr lang="ru-RU" dirty="0">
                <a:solidFill>
                  <a:prstClr val="black"/>
                </a:solidFill>
              </a:rPr>
              <a:t>Приказ от 28.12.2023 № 1366 </a:t>
            </a:r>
            <a:r>
              <a:rPr lang="ru-RU" b="0" dirty="0">
                <a:solidFill>
                  <a:prstClr val="black"/>
                </a:solidFill>
              </a:rPr>
              <a:t>«Об утверждении Устава федерального государственного бюджетного учреждения здравоохранения «72 Центральная поликлиника Министерства Российской Федерации по делам гражданской обороны, чрезвычайным ситуациям и ликвидации последствий стихийных бедствий</a:t>
            </a:r>
            <a:r>
              <a:rPr lang="ru-RU" b="0" dirty="0" smtClean="0">
                <a:solidFill>
                  <a:prstClr val="black"/>
                </a:solidFill>
              </a:rPr>
              <a:t>».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0" y="50833"/>
            <a:ext cx="9906000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НОРМАТИВНО-ПРАВОВАЯ РАБОТА УПРАВЛЕНИЯ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3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30" name="Прямоугольник 29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Прямоугольник 31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Прямоугольник 32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221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589544" y="657619"/>
            <a:ext cx="8868181" cy="690420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Pct val="100000"/>
            </a:pP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Медицинская помощь личному составу на базе 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ФГБУ ВЦЭРМ                                                    им. А.М. Никифорова МЧС России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 за 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2023 год</a:t>
            </a:r>
            <a:endParaRPr lang="ru-RU" sz="1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023127"/>
              </p:ext>
            </p:extLst>
          </p:nvPr>
        </p:nvGraphicFramePr>
        <p:xfrm>
          <a:off x="95954" y="1437346"/>
          <a:ext cx="9604474" cy="4512015"/>
        </p:xfrm>
        <a:graphic>
          <a:graphicData uri="http://schemas.openxmlformats.org/drawingml/2006/table">
            <a:tbl>
              <a:tblPr firstRow="1">
                <a:tableStyleId>{BC89EF96-8CEA-46FF-86C4-4CE0E7609802}</a:tableStyleId>
              </a:tblPr>
              <a:tblGrid>
                <a:gridCol w="52317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59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867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3565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Cambria" panose="02040503050406030204" pitchFamily="18" charset="0"/>
                        </a:rPr>
                        <a:t>Вид медицинских услуг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35000">
                          <a:schemeClr val="accent5">
                            <a:lumMod val="40000"/>
                            <a:lumOff val="60000"/>
                          </a:schemeClr>
                        </a:gs>
                        <a:gs pos="100000">
                          <a:schemeClr val="accent5">
                            <a:lumMod val="7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Cambria" panose="02040503050406030204" pitchFamily="18" charset="0"/>
                        </a:rPr>
                        <a:t>2022 </a:t>
                      </a:r>
                      <a:r>
                        <a:rPr lang="ru-RU" sz="2400" b="1" dirty="0">
                          <a:latin typeface="Cambria" panose="02040503050406030204" pitchFamily="18" charset="0"/>
                        </a:rPr>
                        <a:t>год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35000">
                          <a:schemeClr val="accent5">
                            <a:lumMod val="40000"/>
                            <a:lumOff val="60000"/>
                          </a:schemeClr>
                        </a:gs>
                        <a:gs pos="100000">
                          <a:schemeClr val="accent5">
                            <a:lumMod val="7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Cambria" panose="02040503050406030204" pitchFamily="18" charset="0"/>
                        </a:rPr>
                        <a:t>2023 год</a:t>
                      </a:r>
                      <a:endParaRPr lang="ru-RU" sz="24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35000">
                          <a:schemeClr val="accent5">
                            <a:lumMod val="40000"/>
                            <a:lumOff val="60000"/>
                          </a:schemeClr>
                        </a:gs>
                        <a:gs pos="100000">
                          <a:schemeClr val="accent5">
                            <a:lumMod val="75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116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Круглосуточный стационар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4 </a:t>
                      </a: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079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4 </a:t>
                      </a: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600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116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Дневной стационар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230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258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3851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Первичная медико-санитарная помощь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50 938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52 824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3851">
                <a:tc>
                  <a:txBody>
                    <a:bodyPr/>
                    <a:lstStyle/>
                    <a:p>
                      <a:pPr marL="0" marR="0" indent="0" algn="l" defTabSz="10728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Cambria" panose="02040503050406030204" pitchFamily="18" charset="0"/>
                        </a:rPr>
                        <a:t>Высокотехнологичная медицинская помощь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101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131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116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  <a:cs typeface="Times New Roman" panose="02020603050405020304" pitchFamily="18" charset="0"/>
                        </a:rPr>
                        <a:t>Военно-врачебная экспертиза 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171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304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1166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Cambria" panose="02040503050406030204" pitchFamily="18" charset="0"/>
                        </a:rPr>
                        <a:t>Военно-лётная</a:t>
                      </a:r>
                      <a:r>
                        <a:rPr lang="ru-RU" sz="1800" b="1" baseline="0" dirty="0">
                          <a:latin typeface="Cambria" panose="02040503050406030204" pitchFamily="18" charset="0"/>
                        </a:rPr>
                        <a:t> экспертиза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37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50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385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Медицинские </a:t>
                      </a:r>
                      <a:r>
                        <a:rPr lang="ru-RU" sz="1800" b="1" dirty="0">
                          <a:latin typeface="Cambria" panose="02040503050406030204" pitchFamily="18" charset="0"/>
                        </a:rPr>
                        <a:t>осмотры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latin typeface="Cambria" panose="02040503050406030204" pitchFamily="18" charset="0"/>
                        </a:rPr>
                        <a:t>5 741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5 755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400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Cambria" panose="02040503050406030204" pitchFamily="18" charset="0"/>
                        </a:rPr>
                        <a:t>Медицинская реабилитация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182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201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400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latin typeface="Cambria" panose="02040503050406030204" pitchFamily="18" charset="0"/>
                        </a:rPr>
                        <a:t>Телемедицинские консультации</a:t>
                      </a: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312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Cambria" panose="02040503050406030204" pitchFamily="18" charset="0"/>
                        </a:rPr>
                        <a:t>558</a:t>
                      </a:r>
                      <a:endParaRPr lang="ru-RU" sz="1800" b="1" dirty="0">
                        <a:latin typeface="Cambria" panose="02040503050406030204" pitchFamily="18" charset="0"/>
                      </a:endParaRPr>
                    </a:p>
                  </a:txBody>
                  <a:tcPr marL="72000" marR="720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0"/>
                            <a:lumOff val="100000"/>
                          </a:schemeClr>
                        </a:gs>
                        <a:gs pos="35000">
                          <a:schemeClr val="accent2">
                            <a:lumMod val="0"/>
                            <a:lumOff val="10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31" name="Подзаголовок 2"/>
          <p:cNvSpPr txBox="1">
            <a:spLocks/>
          </p:cNvSpPr>
          <p:nvPr/>
        </p:nvSpPr>
        <p:spPr>
          <a:xfrm>
            <a:off x="2" y="50833"/>
            <a:ext cx="9905999" cy="457171"/>
          </a:xfrm>
          <a:prstGeom prst="rect">
            <a:avLst/>
          </a:prstGeom>
        </p:spPr>
        <p:txBody>
          <a:bodyPr vert="horz" lIns="107287" tIns="53643" rIns="107287" bIns="53643" rtlCol="0">
            <a:noAutofit/>
          </a:bodyPr>
          <a:lstStyle>
            <a:lvl1pPr marL="0" indent="0" algn="l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1072866" rtl="0" eaLnBrk="1" latinLnBrk="0" hangingPunct="1">
              <a:spcBef>
                <a:spcPct val="20000"/>
              </a:spcBef>
              <a:spcAft>
                <a:spcPts val="352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F14124">
                  <a:lumMod val="75000"/>
                </a:srgbClr>
              </a:buClr>
            </a:pPr>
            <a:r>
              <a:rPr lang="ru-RU" sz="2400" b="1" dirty="0">
                <a:solidFill>
                  <a:srgbClr val="0033CC"/>
                </a:solidFill>
                <a:latin typeface="Cambria" panose="02040503050406030204" pitchFamily="18" charset="0"/>
              </a:rPr>
              <a:t>МЕДИЦИНСКОЕ ОБЕСПЕЧЕНИЕ ЛИЧНОГО СОСТАВА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534656"/>
            <a:ext cx="9906000" cy="73309"/>
          </a:xfrm>
          <a:prstGeom prst="rect">
            <a:avLst/>
          </a:prstGeom>
          <a:gradFill>
            <a:gsLst>
              <a:gs pos="54000">
                <a:srgbClr val="0033CC"/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287" tIns="53643" rIns="107287" bIns="5364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044" y="670798"/>
            <a:ext cx="647922" cy="717643"/>
          </a:xfrm>
          <a:prstGeom prst="rect">
            <a:avLst/>
          </a:prstGeom>
        </p:spPr>
      </p:pic>
      <p:sp>
        <p:nvSpPr>
          <p:cNvPr id="38" name="Крест 37"/>
          <p:cNvSpPr/>
          <p:nvPr/>
        </p:nvSpPr>
        <p:spPr>
          <a:xfrm>
            <a:off x="107202" y="646965"/>
            <a:ext cx="681583" cy="625554"/>
          </a:xfrm>
          <a:prstGeom prst="plus">
            <a:avLst>
              <a:gd name="adj" fmla="val 34136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15485" y="6270171"/>
            <a:ext cx="9890518" cy="603212"/>
            <a:chOff x="15485" y="6270171"/>
            <a:chExt cx="9890518" cy="603212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15485" y="6270171"/>
              <a:ext cx="9890518" cy="603212"/>
              <a:chOff x="14291" y="4591406"/>
              <a:chExt cx="9129709" cy="563631"/>
            </a:xfrm>
          </p:grpSpPr>
          <p:grpSp>
            <p:nvGrpSpPr>
              <p:cNvPr id="23" name="Группа 7"/>
              <p:cNvGrpSpPr>
                <a:grpSpLocks/>
              </p:cNvGrpSpPr>
              <p:nvPr/>
            </p:nvGrpSpPr>
            <p:grpSpPr bwMode="auto">
              <a:xfrm>
                <a:off x="14291" y="4758842"/>
                <a:ext cx="9129709" cy="270169"/>
                <a:chOff x="0" y="6404550"/>
                <a:chExt cx="9144000" cy="457200"/>
              </a:xfrm>
            </p:grpSpPr>
            <p:sp>
              <p:nvSpPr>
                <p:cNvPr id="27" name="Прямоугольник 26"/>
                <p:cNvSpPr/>
                <p:nvPr/>
              </p:nvSpPr>
              <p:spPr>
                <a:xfrm>
                  <a:off x="0" y="6556950"/>
                  <a:ext cx="9144000" cy="152400"/>
                </a:xfrm>
                <a:prstGeom prst="rect">
                  <a:avLst/>
                </a:prstGeom>
                <a:gradFill>
                  <a:gsLst>
                    <a:gs pos="0">
                      <a:srgbClr val="00B0F0"/>
                    </a:gs>
                    <a:gs pos="75000">
                      <a:schemeClr val="tx2"/>
                    </a:gs>
                    <a:gs pos="50000">
                      <a:srgbClr val="0084CF"/>
                    </a:gs>
                    <a:gs pos="25000">
                      <a:schemeClr val="tx2"/>
                    </a:gs>
                    <a:gs pos="100000">
                      <a:srgbClr val="00B0F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Прямоугольник 32"/>
                <p:cNvSpPr/>
                <p:nvPr/>
              </p:nvSpPr>
              <p:spPr>
                <a:xfrm>
                  <a:off x="0" y="64045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4" name="Прямоугольник 33"/>
                <p:cNvSpPr/>
                <p:nvPr/>
              </p:nvSpPr>
              <p:spPr>
                <a:xfrm>
                  <a:off x="0" y="6709350"/>
                  <a:ext cx="9144000" cy="152400"/>
                </a:xfrm>
                <a:prstGeom prst="rect">
                  <a:avLst/>
                </a:prstGeom>
                <a:gradFill>
                  <a:gsLst>
                    <a:gs pos="75000">
                      <a:schemeClr val="accent6">
                        <a:lumMod val="75000"/>
                      </a:schemeClr>
                    </a:gs>
                    <a:gs pos="0">
                      <a:srgbClr val="FFC000"/>
                    </a:gs>
                    <a:gs pos="50000">
                      <a:srgbClr val="FFC000"/>
                    </a:gs>
                    <a:gs pos="25000">
                      <a:schemeClr val="accent6">
                        <a:lumMod val="75000"/>
                      </a:schemeClr>
                    </a:gs>
                    <a:gs pos="100000">
                      <a:srgbClr val="FFC000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072447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sz="21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4" name="Рисунок 23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8213989" y="4591406"/>
                <a:ext cx="418613" cy="514984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Picture 2" descr="I:\ФОТОШОП\ОТКРЫТКИ\29f9bf9508e2d3847aea81933eb1bbc4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15" y="4636748"/>
                <a:ext cx="481845" cy="473409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C:\Users\loktev\Desktop\БУКЛЕТ\логотип медицины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89587" y="4619881"/>
                <a:ext cx="564825" cy="535156"/>
              </a:xfrm>
              <a:prstGeom prst="rect">
                <a:avLst/>
              </a:prstGeom>
              <a:effectLst>
                <a:outerShdw blurRad="50800" dist="38100" dir="1704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9365704" y="6439663"/>
              <a:ext cx="423834" cy="30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107263" tIns="53630" rIns="107263" bIns="53630" rtlCol="0">
              <a:spAutoFit/>
            </a:bodyPr>
            <a:lstStyle/>
            <a:p>
              <a:pPr algn="ctr" defTabSz="1072621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9</a:t>
              </a:r>
              <a:endParaRPr lang="ru-RU" sz="1300" b="1" dirty="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2896136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7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Кутюр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Кутюр">
    <a:fillStyleLst>
      <a:solidFill>
        <a:schemeClr val="phClr"/>
      </a:solidFill>
      <a:solidFill>
        <a:schemeClr val="phClr">
          <a:tint val="65000"/>
        </a:schemeClr>
      </a:solidFill>
      <a:solidFill>
        <a:schemeClr val="phClr">
          <a:shade val="80000"/>
          <a:satMod val="180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0795" cap="flat" cmpd="sng" algn="ctr">
        <a:solidFill>
          <a:schemeClr val="phClr"/>
        </a:solidFill>
        <a:prstDash val="solid"/>
      </a:ln>
      <a:ln w="17145" cap="flat" cmpd="sng" algn="ctr">
        <a:solidFill>
          <a:schemeClr val="phClr">
            <a:shade val="95000"/>
            <a:alpha val="50000"/>
            <a:satMod val="150000"/>
          </a:schemeClr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9050" h="31750" prst="coolSlant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131174</TotalTime>
  <Words>4245</Words>
  <Application>Microsoft Office PowerPoint</Application>
  <PresentationFormat>Лист A4 (210x297 мм)</PresentationFormat>
  <Paragraphs>706</Paragraphs>
  <Slides>41</Slides>
  <Notes>41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Воздушный поток</vt:lpstr>
      <vt:lpstr>1_Воздушный поток</vt:lpstr>
      <vt:lpstr>3_Воздушный поток</vt:lpstr>
      <vt:lpstr>17_Воздушный поток</vt:lpstr>
      <vt:lpstr>2_Воздушный поток</vt:lpstr>
      <vt:lpstr>4_Воздушный поток</vt:lpstr>
      <vt:lpstr>6_Воздушный поток</vt:lpstr>
      <vt:lpstr>5_Воздушный поток</vt:lpstr>
      <vt:lpstr>ИТОГИ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МЧС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16235</dc:creator>
  <cp:lastModifiedBy>Старший инспектор - Очередько Д.В.</cp:lastModifiedBy>
  <cp:revision>8818</cp:revision>
  <cp:lastPrinted>2024-01-25T15:42:31Z</cp:lastPrinted>
  <dcterms:created xsi:type="dcterms:W3CDTF">2008-11-27T11:41:39Z</dcterms:created>
  <dcterms:modified xsi:type="dcterms:W3CDTF">2024-06-11T16:01:22Z</dcterms:modified>
</cp:coreProperties>
</file>