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  <p:sldMasterId id="2147483772" r:id="rId2"/>
    <p:sldMasterId id="2147483864" r:id="rId3"/>
    <p:sldMasterId id="2147483930" r:id="rId4"/>
    <p:sldMasterId id="2147483942" r:id="rId5"/>
    <p:sldMasterId id="2147483956" r:id="rId6"/>
  </p:sldMasterIdLst>
  <p:notesMasterIdLst>
    <p:notesMasterId r:id="rId18"/>
  </p:notesMasterIdLst>
  <p:handoutMasterIdLst>
    <p:handoutMasterId r:id="rId19"/>
  </p:handoutMasterIdLst>
  <p:sldIdLst>
    <p:sldId id="681" r:id="rId7"/>
    <p:sldId id="714" r:id="rId8"/>
    <p:sldId id="739" r:id="rId9"/>
    <p:sldId id="746" r:id="rId10"/>
    <p:sldId id="752" r:id="rId11"/>
    <p:sldId id="704" r:id="rId12"/>
    <p:sldId id="747" r:id="rId13"/>
    <p:sldId id="751" r:id="rId14"/>
    <p:sldId id="750" r:id="rId15"/>
    <p:sldId id="754" r:id="rId16"/>
    <p:sldId id="753" r:id="rId17"/>
  </p:sldIdLst>
  <p:sldSz cx="9720263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AF839-1D74-45E8-AE81-0601E28EB65B}">
          <p14:sldIdLst>
            <p14:sldId id="681"/>
            <p14:sldId id="714"/>
            <p14:sldId id="739"/>
            <p14:sldId id="746"/>
            <p14:sldId id="752"/>
            <p14:sldId id="704"/>
            <p14:sldId id="747"/>
            <p14:sldId id="751"/>
            <p14:sldId id="750"/>
            <p14:sldId id="754"/>
            <p14:sldId id="7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ветник - Ксенофонтова Е.В." initials="С-КЕ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F12"/>
    <a:srgbClr val="DEA04E"/>
    <a:srgbClr val="00CC00"/>
    <a:srgbClr val="C40000"/>
    <a:srgbClr val="FF0000"/>
    <a:srgbClr val="003300"/>
    <a:srgbClr val="EA6136"/>
    <a:srgbClr val="FF99FF"/>
    <a:srgbClr val="995F2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535" autoAdjust="0"/>
  </p:normalViewPr>
  <p:slideViewPr>
    <p:cSldViewPr snapToGrid="0">
      <p:cViewPr varScale="1">
        <p:scale>
          <a:sx n="94" d="100"/>
          <a:sy n="94" d="100"/>
        </p:scale>
        <p:origin x="66" y="474"/>
      </p:cViewPr>
      <p:guideLst>
        <p:guide orient="horz" pos="2205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5" y="6"/>
            <a:ext cx="4303314" cy="340265"/>
          </a:xfrm>
          <a:prstGeom prst="rect">
            <a:avLst/>
          </a:prstGeom>
        </p:spPr>
        <p:txBody>
          <a:bodyPr vert="horz" lIns="90950" tIns="45488" rIns="90950" bIns="454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624" y="6"/>
            <a:ext cx="4303314" cy="340265"/>
          </a:xfrm>
          <a:prstGeom prst="rect">
            <a:avLst/>
          </a:prstGeom>
        </p:spPr>
        <p:txBody>
          <a:bodyPr vert="horz" lIns="90950" tIns="45488" rIns="90950" bIns="45488" rtlCol="0"/>
          <a:lstStyle>
            <a:lvl1pPr algn="r">
              <a:defRPr sz="1200"/>
            </a:lvl1pPr>
          </a:lstStyle>
          <a:p>
            <a:fld id="{A39358AF-A23B-4914-AFF2-A0CC80A39971}" type="datetime1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5" y="6457411"/>
            <a:ext cx="4303314" cy="340265"/>
          </a:xfrm>
          <a:prstGeom prst="rect">
            <a:avLst/>
          </a:prstGeom>
        </p:spPr>
        <p:txBody>
          <a:bodyPr vert="horz" lIns="90950" tIns="45488" rIns="90950" bIns="45488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624" y="6457411"/>
            <a:ext cx="4303314" cy="340265"/>
          </a:xfrm>
          <a:prstGeom prst="rect">
            <a:avLst/>
          </a:prstGeom>
        </p:spPr>
        <p:txBody>
          <a:bodyPr vert="horz" lIns="90950" tIns="45488" rIns="90950" bIns="45488" rtlCol="0" anchor="b"/>
          <a:lstStyle>
            <a:lvl1pPr algn="r">
              <a:defRPr sz="1200"/>
            </a:lvl1pPr>
          </a:lstStyle>
          <a:p>
            <a:fld id="{B1F43F12-CEA0-4E3A-AFBF-A110B2F64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1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1" y="25"/>
            <a:ext cx="4302231" cy="341065"/>
          </a:xfrm>
          <a:prstGeom prst="rect">
            <a:avLst/>
          </a:prstGeom>
        </p:spPr>
        <p:txBody>
          <a:bodyPr vert="horz" lIns="90950" tIns="45488" rIns="90950" bIns="454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79" y="25"/>
            <a:ext cx="4302231" cy="341065"/>
          </a:xfrm>
          <a:prstGeom prst="rect">
            <a:avLst/>
          </a:prstGeom>
        </p:spPr>
        <p:txBody>
          <a:bodyPr vert="horz" lIns="90950" tIns="45488" rIns="90950" bIns="45488" rtlCol="0"/>
          <a:lstStyle>
            <a:lvl1pPr algn="r">
              <a:defRPr sz="1200"/>
            </a:lvl1pPr>
          </a:lstStyle>
          <a:p>
            <a:fld id="{7FC5EB5F-4EFB-4245-9D81-7DD1B392E0A1}" type="datetime1">
              <a:rPr lang="ru-RU" smtClean="0"/>
              <a:t>04.10.2024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36925" y="849313"/>
            <a:ext cx="32543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0" tIns="45488" rIns="90950" bIns="454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92"/>
            <a:ext cx="7942580" cy="2676587"/>
          </a:xfrm>
          <a:prstGeom prst="rect">
            <a:avLst/>
          </a:prstGeom>
        </p:spPr>
        <p:txBody>
          <a:bodyPr vert="horz" lIns="90950" tIns="45488" rIns="90950" bIns="454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1" y="6456623"/>
            <a:ext cx="4302231" cy="341063"/>
          </a:xfrm>
          <a:prstGeom prst="rect">
            <a:avLst/>
          </a:prstGeom>
        </p:spPr>
        <p:txBody>
          <a:bodyPr vert="horz" lIns="90950" tIns="45488" rIns="90950" bIns="45488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79" y="6456623"/>
            <a:ext cx="4302231" cy="341063"/>
          </a:xfrm>
          <a:prstGeom prst="rect">
            <a:avLst/>
          </a:prstGeom>
        </p:spPr>
        <p:txBody>
          <a:bodyPr vert="horz" lIns="90950" tIns="45488" rIns="90950" bIns="45488" rtlCol="0" anchor="b"/>
          <a:lstStyle>
            <a:lvl1pPr algn="r">
              <a:defRPr sz="1200"/>
            </a:lvl1pPr>
          </a:lstStyle>
          <a:p>
            <a:fld id="{7058A4AA-5C16-4AD0-A117-CB8A6D320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45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1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8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38513" y="849313"/>
            <a:ext cx="32512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30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36925" y="849313"/>
            <a:ext cx="32543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4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1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36925" y="849313"/>
            <a:ext cx="32543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96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104900"/>
            <a:ext cx="4227512" cy="2982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30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5" y="1122363"/>
            <a:ext cx="7290197" cy="2387600"/>
          </a:xfrm>
        </p:spPr>
        <p:txBody>
          <a:bodyPr anchor="b"/>
          <a:lstStyle>
            <a:lvl1pPr algn="ctr">
              <a:defRPr sz="47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5" y="3602038"/>
            <a:ext cx="7290197" cy="165576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545" indent="0" algn="ctr">
              <a:buNone/>
              <a:defRPr sz="1595"/>
            </a:lvl2pPr>
            <a:lvl3pPr marL="729090" indent="0" algn="ctr">
              <a:buNone/>
              <a:defRPr sz="1435"/>
            </a:lvl3pPr>
            <a:lvl4pPr marL="1093636" indent="0" algn="ctr">
              <a:buNone/>
              <a:defRPr sz="1276"/>
            </a:lvl4pPr>
            <a:lvl5pPr marL="1458180" indent="0" algn="ctr">
              <a:buNone/>
              <a:defRPr sz="1276"/>
            </a:lvl5pPr>
            <a:lvl6pPr marL="1822725" indent="0" algn="ctr">
              <a:buNone/>
              <a:defRPr sz="1276"/>
            </a:lvl6pPr>
            <a:lvl7pPr marL="2187270" indent="0" algn="ctr">
              <a:buNone/>
              <a:defRPr sz="1276"/>
            </a:lvl7pPr>
            <a:lvl8pPr marL="2551815" indent="0" algn="ctr">
              <a:buNone/>
              <a:defRPr sz="1276"/>
            </a:lvl8pPr>
            <a:lvl9pPr marL="2916360" indent="0" algn="ctr">
              <a:buNone/>
              <a:defRPr sz="127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3C13-FED9-4C83-BC60-486E91BA2297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C082-1C0C-4D97-BD56-BA576506C117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71" y="365125"/>
            <a:ext cx="209593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7B3F-1C2B-4A32-9637-892EBCDDD6B3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7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61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04.10.2024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1337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8" y="4406954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8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29" lvl="0" indent="-220664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57" lvl="1" indent="-220664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84" lvl="2" indent="-220664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313" lvl="3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642" lvl="4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970" lvl="5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299" lvl="6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626" lvl="7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955" lvl="8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04.10.2024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5506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7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04.10.2024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7429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04.10.2024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945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9" y="273104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416810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57" lvl="1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84" lvl="2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313" lvl="3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642" lvl="4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970" lvl="5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299" lvl="6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626" lvl="7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955" lvl="8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04.10.2024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26669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04.10.2024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56883"/>
      </p:ext>
    </p:extLst>
  </p:cSld>
  <p:clrMapOvr>
    <a:masterClrMapping/>
  </p:clrMapOvr>
  <p:transition spd="slow">
    <p:wipe dir="r"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4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04.10.2024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32043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9" y="2106905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62" y="848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04.10.2024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9207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E170-E9A5-49AE-A992-075BE99D9F7C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2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8" y="6480687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7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15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2007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9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98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86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11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47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8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3008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30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82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4" y="30056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5" y="274682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2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2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483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7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61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pPr/>
              <a:t>04.10.2024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52244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8" y="4406954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8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29" lvl="0" indent="-220664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57" lvl="1" indent="-220664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84" lvl="2" indent="-220664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313" lvl="3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642" lvl="4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970" lvl="5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299" lvl="6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626" lvl="7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955" lvl="8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pPr/>
              <a:t>04.10.2024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8171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7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pPr/>
              <a:t>04.10.2024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39853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9" y="273104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416810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57" lvl="1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84" lvl="2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313" lvl="3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642" lvl="4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970" lvl="5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299" lvl="6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626" lvl="7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955" lvl="8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99071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pPr/>
              <a:t>04.10.2024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16064"/>
      </p:ext>
    </p:extLst>
  </p:cSld>
  <p:clrMapOvr>
    <a:masterClrMapping/>
  </p:clrMapOvr>
  <p:transition spd="slow">
    <p:wipe dir="r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9" y="1709777"/>
            <a:ext cx="8383727" cy="2852737"/>
          </a:xfrm>
        </p:spPr>
        <p:txBody>
          <a:bodyPr anchor="b"/>
          <a:lstStyle>
            <a:lvl1pPr>
              <a:defRPr sz="47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9" y="4589502"/>
            <a:ext cx="8383727" cy="1500187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54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090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3pPr>
            <a:lvl4pPr marL="1093636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180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272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7270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181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6360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CE85-0221-45E8-A7EB-F63C72DE2B3C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62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4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pPr/>
              <a:t>04.10.2024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79155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9" y="2106905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62" y="848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pPr/>
              <a:t>04.10.2024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49660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8" y="6480687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7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51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2007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9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/>
              <a:pPr/>
              <a:t>‹#›</a:t>
            </a:fld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98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86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/>
              <a:pPr/>
              <a:t>‹#›</a:t>
            </a:fld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11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47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8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3008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30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82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4" y="30056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5" y="274682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>
                <a:solidFill>
                  <a:srgbClr val="000000"/>
                </a:solidFill>
              </a:rPr>
              <a:pPr/>
              <a:t>04.10.2024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2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2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60185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12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58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48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9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7A42-6A36-48DA-825D-47FBB5718B33}" type="datetime1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33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04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91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3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76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76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87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40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71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6" y="273083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3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05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40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97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5" y="274671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71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92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1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58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04.10.2024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1800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6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45" indent="0">
              <a:buNone/>
              <a:defRPr sz="1595" b="1"/>
            </a:lvl2pPr>
            <a:lvl3pPr marL="729090" indent="0">
              <a:buNone/>
              <a:defRPr sz="1435" b="1"/>
            </a:lvl3pPr>
            <a:lvl4pPr marL="1093636" indent="0">
              <a:buNone/>
              <a:defRPr sz="1276" b="1"/>
            </a:lvl4pPr>
            <a:lvl5pPr marL="1458180" indent="0">
              <a:buNone/>
              <a:defRPr sz="1276" b="1"/>
            </a:lvl5pPr>
            <a:lvl6pPr marL="1822725" indent="0">
              <a:buNone/>
              <a:defRPr sz="1276" b="1"/>
            </a:lvl6pPr>
            <a:lvl7pPr marL="2187270" indent="0">
              <a:buNone/>
              <a:defRPr sz="1276" b="1"/>
            </a:lvl7pPr>
            <a:lvl8pPr marL="2551815" indent="0">
              <a:buNone/>
              <a:defRPr sz="1276" b="1"/>
            </a:lvl8pPr>
            <a:lvl9pPr marL="2916360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91" y="1681163"/>
            <a:ext cx="4132378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45" indent="0">
              <a:buNone/>
              <a:defRPr sz="1595" b="1"/>
            </a:lvl2pPr>
            <a:lvl3pPr marL="729090" indent="0">
              <a:buNone/>
              <a:defRPr sz="1435" b="1"/>
            </a:lvl3pPr>
            <a:lvl4pPr marL="1093636" indent="0">
              <a:buNone/>
              <a:defRPr sz="1276" b="1"/>
            </a:lvl4pPr>
            <a:lvl5pPr marL="1458180" indent="0">
              <a:buNone/>
              <a:defRPr sz="1276" b="1"/>
            </a:lvl5pPr>
            <a:lvl6pPr marL="1822725" indent="0">
              <a:buNone/>
              <a:defRPr sz="1276" b="1"/>
            </a:lvl6pPr>
            <a:lvl7pPr marL="2187270" indent="0">
              <a:buNone/>
              <a:defRPr sz="1276" b="1"/>
            </a:lvl7pPr>
            <a:lvl8pPr marL="2551815" indent="0">
              <a:buNone/>
              <a:defRPr sz="1276" b="1"/>
            </a:lvl8pPr>
            <a:lvl9pPr marL="2916360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91" y="2505075"/>
            <a:ext cx="413237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3DF4-78D3-4CF2-813D-073F60500479}" type="datetime1">
              <a:rPr lang="ru-RU" smtClean="0"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69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7" y="4406948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7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05" lvl="0" indent="-220652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10" lvl="1" indent="-220652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14" lvl="2" indent="-220652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219" lvl="3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524" lvl="4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829" lvl="5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134" lvl="6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438" lvl="7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743" lvl="8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04.10.2024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20510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1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04.10.2024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22959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04.10.2024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08494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7" y="273098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416788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10" lvl="1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14" lvl="2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219" lvl="3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524" lvl="4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829" lvl="5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134" lvl="6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438" lvl="7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743" lvl="8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04.10.2024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7061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04.10.2024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90980"/>
      </p:ext>
    </p:extLst>
  </p:cSld>
  <p:clrMapOvr>
    <a:masterClrMapping/>
  </p:clrMapOvr>
  <p:transition spd="slow">
    <p:wipe dir="r"/>
  </p:transition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1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04.10.2024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78143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6" y="2106902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58" y="845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04.10.2024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33632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4" y="6480681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3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226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1962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7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51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4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54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09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13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A5CD-D0AA-41E5-92AD-52E37032FDDE}" type="datetime1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89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2969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27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76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1" y="30050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5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3" y="274676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0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1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04555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34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0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0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0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684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09"/>
            <a:ext cx="8262224" cy="1362075"/>
          </a:xfrm>
        </p:spPr>
        <p:txBody>
          <a:bodyPr anchor="t"/>
          <a:lstStyle>
            <a:lvl1pPr algn="l">
              <a:defRPr sz="376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1pPr>
            <a:lvl2pPr marL="430111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2pPr>
            <a:lvl3pPr marL="860222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3pPr>
            <a:lvl4pPr marL="1290333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4pPr>
            <a:lvl5pPr marL="1720444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5pPr>
            <a:lvl6pPr marL="2150555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6pPr>
            <a:lvl7pPr marL="2580667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7pPr>
            <a:lvl8pPr marL="3010777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8pPr>
            <a:lvl9pPr marL="3440889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262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1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1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414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4" y="1535113"/>
            <a:ext cx="4294804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11" indent="0">
              <a:buNone/>
              <a:defRPr sz="1881" b="1"/>
            </a:lvl2pPr>
            <a:lvl3pPr marL="860222" indent="0">
              <a:buNone/>
              <a:defRPr sz="1693" b="1"/>
            </a:lvl3pPr>
            <a:lvl4pPr marL="1290333" indent="0">
              <a:buNone/>
              <a:defRPr sz="1505" b="1"/>
            </a:lvl4pPr>
            <a:lvl5pPr marL="1720444" indent="0">
              <a:buNone/>
              <a:defRPr sz="1505" b="1"/>
            </a:lvl5pPr>
            <a:lvl6pPr marL="2150555" indent="0">
              <a:buNone/>
              <a:defRPr sz="1505" b="1"/>
            </a:lvl6pPr>
            <a:lvl7pPr marL="2580667" indent="0">
              <a:buNone/>
              <a:defRPr sz="1505" b="1"/>
            </a:lvl7pPr>
            <a:lvl8pPr marL="3010777" indent="0">
              <a:buNone/>
              <a:defRPr sz="1505" b="1"/>
            </a:lvl8pPr>
            <a:lvl9pPr marL="3440889" indent="0">
              <a:buNone/>
              <a:defRPr sz="150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14" y="2174875"/>
            <a:ext cx="4294804" cy="3951288"/>
          </a:xfrm>
        </p:spPr>
        <p:txBody>
          <a:bodyPr/>
          <a:lstStyle>
            <a:lvl1pPr>
              <a:defRPr sz="2258"/>
            </a:lvl1pPr>
            <a:lvl2pPr>
              <a:defRPr sz="1881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64" y="1535113"/>
            <a:ext cx="4296491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11" indent="0">
              <a:buNone/>
              <a:defRPr sz="1881" b="1"/>
            </a:lvl2pPr>
            <a:lvl3pPr marL="860222" indent="0">
              <a:buNone/>
              <a:defRPr sz="1693" b="1"/>
            </a:lvl3pPr>
            <a:lvl4pPr marL="1290333" indent="0">
              <a:buNone/>
              <a:defRPr sz="1505" b="1"/>
            </a:lvl4pPr>
            <a:lvl5pPr marL="1720444" indent="0">
              <a:buNone/>
              <a:defRPr sz="1505" b="1"/>
            </a:lvl5pPr>
            <a:lvl6pPr marL="2150555" indent="0">
              <a:buNone/>
              <a:defRPr sz="1505" b="1"/>
            </a:lvl6pPr>
            <a:lvl7pPr marL="2580667" indent="0">
              <a:buNone/>
              <a:defRPr sz="1505" b="1"/>
            </a:lvl7pPr>
            <a:lvl8pPr marL="3010777" indent="0">
              <a:buNone/>
              <a:defRPr sz="1505" b="1"/>
            </a:lvl8pPr>
            <a:lvl9pPr marL="3440889" indent="0">
              <a:buNone/>
              <a:defRPr sz="150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764" y="2174875"/>
            <a:ext cx="4296491" cy="3951288"/>
          </a:xfrm>
        </p:spPr>
        <p:txBody>
          <a:bodyPr/>
          <a:lstStyle>
            <a:lvl1pPr>
              <a:defRPr sz="2258"/>
            </a:lvl1pPr>
            <a:lvl2pPr>
              <a:defRPr sz="1881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247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098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900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6" y="273050"/>
            <a:ext cx="3197900" cy="1162050"/>
          </a:xfrm>
        </p:spPr>
        <p:txBody>
          <a:bodyPr anchor="b"/>
          <a:lstStyle>
            <a:lvl1pPr algn="l">
              <a:defRPr sz="188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356" y="273059"/>
            <a:ext cx="5433897" cy="5853113"/>
          </a:xfrm>
        </p:spPr>
        <p:txBody>
          <a:bodyPr/>
          <a:lstStyle>
            <a:lvl1pPr>
              <a:defRPr sz="3010"/>
            </a:lvl1pPr>
            <a:lvl2pPr>
              <a:defRPr sz="2634"/>
            </a:lvl2pPr>
            <a:lvl3pPr>
              <a:defRPr sz="2258"/>
            </a:lvl3pPr>
            <a:lvl4pPr>
              <a:defRPr sz="1881"/>
            </a:lvl4pPr>
            <a:lvl5pPr>
              <a:defRPr sz="1881"/>
            </a:lvl5pPr>
            <a:lvl6pPr>
              <a:defRPr sz="1881"/>
            </a:lvl6pPr>
            <a:lvl7pPr>
              <a:defRPr sz="1881"/>
            </a:lvl7pPr>
            <a:lvl8pPr>
              <a:defRPr sz="1881"/>
            </a:lvl8pPr>
            <a:lvl9pPr>
              <a:defRPr sz="188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6" y="1435103"/>
            <a:ext cx="3197900" cy="4691063"/>
          </a:xfrm>
        </p:spPr>
        <p:txBody>
          <a:bodyPr/>
          <a:lstStyle>
            <a:lvl1pPr marL="0" indent="0">
              <a:buNone/>
              <a:defRPr sz="1317"/>
            </a:lvl1pPr>
            <a:lvl2pPr marL="430111" indent="0">
              <a:buNone/>
              <a:defRPr sz="1129"/>
            </a:lvl2pPr>
            <a:lvl3pPr marL="860222" indent="0">
              <a:buNone/>
              <a:defRPr sz="941"/>
            </a:lvl3pPr>
            <a:lvl4pPr marL="1290333" indent="0">
              <a:buNone/>
              <a:defRPr sz="847"/>
            </a:lvl4pPr>
            <a:lvl5pPr marL="1720444" indent="0">
              <a:buNone/>
              <a:defRPr sz="847"/>
            </a:lvl5pPr>
            <a:lvl6pPr marL="2150555" indent="0">
              <a:buNone/>
              <a:defRPr sz="847"/>
            </a:lvl6pPr>
            <a:lvl7pPr marL="2580667" indent="0">
              <a:buNone/>
              <a:defRPr sz="847"/>
            </a:lvl7pPr>
            <a:lvl8pPr marL="3010777" indent="0">
              <a:buNone/>
              <a:defRPr sz="847"/>
            </a:lvl8pPr>
            <a:lvl9pPr marL="3440889" indent="0">
              <a:buNone/>
              <a:defRPr sz="8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3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B350-0FEF-4C27-8B54-BAA001998D3F}" type="datetime1">
              <a:rPr lang="ru-RU" smtClean="0"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35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188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010"/>
            </a:lvl1pPr>
            <a:lvl2pPr marL="430111" indent="0">
              <a:buNone/>
              <a:defRPr sz="2634"/>
            </a:lvl2pPr>
            <a:lvl3pPr marL="860222" indent="0">
              <a:buNone/>
              <a:defRPr sz="2258"/>
            </a:lvl3pPr>
            <a:lvl4pPr marL="1290333" indent="0">
              <a:buNone/>
              <a:defRPr sz="1881"/>
            </a:lvl4pPr>
            <a:lvl5pPr marL="1720444" indent="0">
              <a:buNone/>
              <a:defRPr sz="1881"/>
            </a:lvl5pPr>
            <a:lvl6pPr marL="2150555" indent="0">
              <a:buNone/>
              <a:defRPr sz="1881"/>
            </a:lvl6pPr>
            <a:lvl7pPr marL="2580667" indent="0">
              <a:buNone/>
              <a:defRPr sz="1881"/>
            </a:lvl7pPr>
            <a:lvl8pPr marL="3010777" indent="0">
              <a:buNone/>
              <a:defRPr sz="1881"/>
            </a:lvl8pPr>
            <a:lvl9pPr marL="3440889" indent="0">
              <a:buNone/>
              <a:defRPr sz="188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317"/>
            </a:lvl1pPr>
            <a:lvl2pPr marL="430111" indent="0">
              <a:buNone/>
              <a:defRPr sz="1129"/>
            </a:lvl2pPr>
            <a:lvl3pPr marL="860222" indent="0">
              <a:buNone/>
              <a:defRPr sz="941"/>
            </a:lvl3pPr>
            <a:lvl4pPr marL="1290333" indent="0">
              <a:buNone/>
              <a:defRPr sz="847"/>
            </a:lvl4pPr>
            <a:lvl5pPr marL="1720444" indent="0">
              <a:buNone/>
              <a:defRPr sz="847"/>
            </a:lvl5pPr>
            <a:lvl6pPr marL="2150555" indent="0">
              <a:buNone/>
              <a:defRPr sz="847"/>
            </a:lvl6pPr>
            <a:lvl7pPr marL="2580667" indent="0">
              <a:buNone/>
              <a:defRPr sz="847"/>
            </a:lvl7pPr>
            <a:lvl8pPr marL="3010777" indent="0">
              <a:buNone/>
              <a:defRPr sz="847"/>
            </a:lvl8pPr>
            <a:lvl9pPr marL="3440889" indent="0">
              <a:buNone/>
              <a:defRPr sz="8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91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556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3" y="274647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47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64"/>
            <a:ext cx="4920883" cy="4873625"/>
          </a:xfrm>
        </p:spPr>
        <p:txBody>
          <a:bodyPr/>
          <a:lstStyle>
            <a:lvl1pPr>
              <a:defRPr sz="2551"/>
            </a:lvl1pPr>
            <a:lvl2pPr>
              <a:defRPr sz="2232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45" indent="0">
              <a:buNone/>
              <a:defRPr sz="1116"/>
            </a:lvl2pPr>
            <a:lvl3pPr marL="729090" indent="0">
              <a:buNone/>
              <a:defRPr sz="957"/>
            </a:lvl3pPr>
            <a:lvl4pPr marL="1093636" indent="0">
              <a:buNone/>
              <a:defRPr sz="797"/>
            </a:lvl4pPr>
            <a:lvl5pPr marL="1458180" indent="0">
              <a:buNone/>
              <a:defRPr sz="797"/>
            </a:lvl5pPr>
            <a:lvl6pPr marL="1822725" indent="0">
              <a:buNone/>
              <a:defRPr sz="797"/>
            </a:lvl6pPr>
            <a:lvl7pPr marL="2187270" indent="0">
              <a:buNone/>
              <a:defRPr sz="797"/>
            </a:lvl7pPr>
            <a:lvl8pPr marL="2551815" indent="0">
              <a:buNone/>
              <a:defRPr sz="797"/>
            </a:lvl8pPr>
            <a:lvl9pPr marL="2916360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E99-1A98-46CC-9AB2-C70F8AD71C3B}" type="datetime1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64"/>
            <a:ext cx="4920883" cy="4873625"/>
          </a:xfrm>
        </p:spPr>
        <p:txBody>
          <a:bodyPr/>
          <a:lstStyle>
            <a:lvl1pPr marL="0" indent="0">
              <a:buNone/>
              <a:defRPr sz="2551"/>
            </a:lvl1pPr>
            <a:lvl2pPr marL="364545" indent="0">
              <a:buNone/>
              <a:defRPr sz="2232"/>
            </a:lvl2pPr>
            <a:lvl3pPr marL="729090" indent="0">
              <a:buNone/>
              <a:defRPr sz="1914"/>
            </a:lvl3pPr>
            <a:lvl4pPr marL="1093636" indent="0">
              <a:buNone/>
              <a:defRPr sz="1595"/>
            </a:lvl4pPr>
            <a:lvl5pPr marL="1458180" indent="0">
              <a:buNone/>
              <a:defRPr sz="1595"/>
            </a:lvl5pPr>
            <a:lvl6pPr marL="1822725" indent="0">
              <a:buNone/>
              <a:defRPr sz="1595"/>
            </a:lvl6pPr>
            <a:lvl7pPr marL="2187270" indent="0">
              <a:buNone/>
              <a:defRPr sz="1595"/>
            </a:lvl7pPr>
            <a:lvl8pPr marL="2551815" indent="0">
              <a:buNone/>
              <a:defRPr sz="1595"/>
            </a:lvl8pPr>
            <a:lvl9pPr marL="2916360" indent="0">
              <a:buNone/>
              <a:defRPr sz="159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45" indent="0">
              <a:buNone/>
              <a:defRPr sz="1116"/>
            </a:lvl2pPr>
            <a:lvl3pPr marL="729090" indent="0">
              <a:buNone/>
              <a:defRPr sz="957"/>
            </a:lvl3pPr>
            <a:lvl4pPr marL="1093636" indent="0">
              <a:buNone/>
              <a:defRPr sz="797"/>
            </a:lvl4pPr>
            <a:lvl5pPr marL="1458180" indent="0">
              <a:buNone/>
              <a:defRPr sz="797"/>
            </a:lvl5pPr>
            <a:lvl6pPr marL="1822725" indent="0">
              <a:buNone/>
              <a:defRPr sz="797"/>
            </a:lvl6pPr>
            <a:lvl7pPr marL="2187270" indent="0">
              <a:buNone/>
              <a:defRPr sz="797"/>
            </a:lvl7pPr>
            <a:lvl8pPr marL="2551815" indent="0">
              <a:buNone/>
              <a:defRPr sz="797"/>
            </a:lvl8pPr>
            <a:lvl9pPr marL="2916360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8EC3-9CE9-471A-8D8C-3C945F5E96D5}" type="datetime1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70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70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9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24D5-612A-4DE6-AEFD-0053EF126A32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9" y="6356389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41" y="6356389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729090" rtl="0" eaLnBrk="1" latinLnBrk="0" hangingPunct="1">
        <a:lnSpc>
          <a:spcPct val="90000"/>
        </a:lnSpc>
        <a:spcBef>
          <a:spcPct val="0"/>
        </a:spcBef>
        <a:buNone/>
        <a:defRPr sz="35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72" indent="-182272" algn="l" defTabSz="729090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46817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11363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75907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640453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2004998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369542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734088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3098632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1pPr>
      <a:lvl2pPr marL="364545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2pPr>
      <a:lvl3pPr marL="72909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3pPr>
      <a:lvl4pPr marL="1093636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45818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1822725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18727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551815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291636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04.10.2024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9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pPr/>
              <a:t>04.10.2024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470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0" y="6356383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4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6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04.10.2024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231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5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5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59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E31B-2CC0-4194-896F-5A6B8B248AE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2" y="6356359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1" y="6356359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1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860222" rtl="0" eaLnBrk="1" latinLnBrk="0" hangingPunct="1">
        <a:spcBef>
          <a:spcPct val="0"/>
        </a:spcBef>
        <a:buNone/>
        <a:defRPr sz="41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583" indent="-322583" algn="l" defTabSz="860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010" kern="1200">
          <a:solidFill>
            <a:schemeClr val="tx1"/>
          </a:solidFill>
          <a:latin typeface="+mn-lt"/>
          <a:ea typeface="+mn-ea"/>
          <a:cs typeface="+mn-cs"/>
        </a:defRPr>
      </a:lvl1pPr>
      <a:lvl2pPr marL="698931" indent="-268819" algn="l" defTabSz="8602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34" kern="1200">
          <a:solidFill>
            <a:schemeClr val="tx1"/>
          </a:solidFill>
          <a:latin typeface="+mn-lt"/>
          <a:ea typeface="+mn-ea"/>
          <a:cs typeface="+mn-cs"/>
        </a:defRPr>
      </a:lvl2pPr>
      <a:lvl3pPr marL="1075277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3pPr>
      <a:lvl4pPr marL="1505389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81" kern="1200">
          <a:solidFill>
            <a:schemeClr val="tx1"/>
          </a:solidFill>
          <a:latin typeface="+mn-lt"/>
          <a:ea typeface="+mn-ea"/>
          <a:cs typeface="+mn-cs"/>
        </a:defRPr>
      </a:lvl4pPr>
      <a:lvl5pPr marL="1935500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»"/>
        <a:defRPr sz="1881" kern="1200">
          <a:solidFill>
            <a:schemeClr val="tx1"/>
          </a:solidFill>
          <a:latin typeface="+mn-lt"/>
          <a:ea typeface="+mn-ea"/>
          <a:cs typeface="+mn-cs"/>
        </a:defRPr>
      </a:lvl5pPr>
      <a:lvl6pPr marL="2365610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6pPr>
      <a:lvl7pPr marL="2795722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7pPr>
      <a:lvl8pPr marL="3225832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1pPr>
      <a:lvl2pPr marL="430111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2pPr>
      <a:lvl3pPr marL="860222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290333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20444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50555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80667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3010777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440889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2.png"/><Relationship Id="rId5" Type="http://schemas.openxmlformats.org/officeDocument/2006/relationships/image" Target="../media/image8.w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779" y="3272523"/>
            <a:ext cx="7717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ИНФОРМАЦИОННО-АНАЛИТИЧЕСКИЙ ОТЧЕТ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результатах работы с обращениями граждан и организаций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МЧС России </a:t>
            </a:r>
          </a:p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месяцев 2024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9" name="Прямоугольник 9"/>
          <p:cNvSpPr>
            <a:spLocks noChangeArrowheads="1"/>
          </p:cNvSpPr>
          <p:nvPr/>
        </p:nvSpPr>
        <p:spPr bwMode="auto">
          <a:xfrm>
            <a:off x="1554989" y="4"/>
            <a:ext cx="7226974" cy="9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39" tIns="61767" rIns="123539" bIns="61767">
            <a:spAutoFit/>
          </a:bodyPr>
          <a:lstStyle/>
          <a:p>
            <a:pPr algn="ctr" defTabSz="12334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Министерство Российской Федерации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по делам гражданской обороны, чрезвычайным ситуациям 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и ликвидации последствий стихийных бедствий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2577" y="6377873"/>
            <a:ext cx="3622202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Москва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202</a:t>
            </a:r>
            <a:r>
              <a:rPr lang="en-US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4</a:t>
            </a: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 г.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4986" y="1078871"/>
            <a:ext cx="9719064" cy="80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70" b="100000" l="240" r="100000">
                        <a14:foregroundMark x1="2158" y1="60000" x2="2158" y2="60000"/>
                        <a14:foregroundMark x1="16067" y1="62174" x2="16067" y2="62174"/>
                        <a14:foregroundMark x1="28777" y1="63913" x2="28777" y2="63913"/>
                        <a14:foregroundMark x1="15108" y1="88261" x2="15108" y2="88261"/>
                        <a14:foregroundMark x1="21103" y1="86522" x2="21103" y2="86522"/>
                        <a14:foregroundMark x1="26379" y1="86087" x2="26379" y2="86087"/>
                        <a14:foregroundMark x1="30935" y1="85652" x2="30935" y2="85652"/>
                        <a14:foregroundMark x1="34532" y1="86522" x2="34532" y2="86522"/>
                        <a14:foregroundMark x1="42206" y1="87391" x2="42206" y2="87391"/>
                        <a14:foregroundMark x1="41007" y1="66522" x2="41007" y2="66522"/>
                        <a14:foregroundMark x1="43645" y1="57391" x2="43645" y2="57391"/>
                        <a14:foregroundMark x1="48201" y1="51304" x2="48201" y2="51304"/>
                        <a14:foregroundMark x1="53477" y1="58696" x2="53477" y2="58696"/>
                        <a14:foregroundMark x1="44125" y1="74348" x2="44125" y2="74348"/>
                        <a14:foregroundMark x1="48201" y1="78696" x2="48201" y2="78696"/>
                        <a14:foregroundMark x1="52278" y1="73913" x2="52278" y2="73913"/>
                        <a14:foregroundMark x1="55396" y1="66087" x2="55396" y2="66087"/>
                        <a14:foregroundMark x1="54916" y1="62609" x2="54197" y2="62609"/>
                      </a14:backgroundRemoval>
                    </a14:imgEffect>
                    <a14:imgEffect>
                      <a14:brightnessContrast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24"/>
          <a:stretch/>
        </p:blipFill>
        <p:spPr>
          <a:xfrm>
            <a:off x="165369" y="-96009"/>
            <a:ext cx="2042819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47068" y="3560723"/>
            <a:ext cx="1931960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портал «</a:t>
            </a:r>
            <a:r>
              <a:rPr lang="ru-RU" sz="1129" kern="0" dirty="0" err="1">
                <a:solidFill>
                  <a:srgbClr val="1F497D"/>
                </a:solidFill>
                <a:latin typeface="Arial"/>
              </a:rPr>
              <a:t>Госуслуги</a:t>
            </a:r>
            <a:r>
              <a:rPr lang="ru-RU" sz="1129" kern="0" dirty="0">
                <a:solidFill>
                  <a:srgbClr val="1F497D"/>
                </a:solidFill>
                <a:latin typeface="Arial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47068" y="4110709"/>
            <a:ext cx="1931960" cy="439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мобильное приложение </a:t>
            </a:r>
          </a:p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«Решаем вместе»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93654" y="3480095"/>
            <a:ext cx="680161" cy="37627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1881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200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29955" y="2282272"/>
            <a:ext cx="2709560" cy="295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317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Источники поступления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37418" y="4145744"/>
            <a:ext cx="609651" cy="37627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1881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514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78635" y="2685021"/>
            <a:ext cx="1900394" cy="61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официальный </a:t>
            </a:r>
          </a:p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интернет-портал </a:t>
            </a:r>
          </a:p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МЧС России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78497" y="2788629"/>
            <a:ext cx="726158" cy="37627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1881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785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91330" y="4889254"/>
            <a:ext cx="3129087" cy="439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перенаправлено из других органов государственной власти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7686" y="4939882"/>
            <a:ext cx="619470" cy="37627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1881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364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8663" y="2232959"/>
            <a:ext cx="2709560" cy="295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0176">
              <a:defRPr/>
            </a:pPr>
            <a:r>
              <a:rPr lang="ru-RU" sz="1317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Тематика обращений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984171" y="4242949"/>
            <a:ext cx="2361406" cy="96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0176">
              <a:defRPr/>
            </a:pPr>
            <a:r>
              <a:rPr lang="ru-RU" sz="1129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иное (жилищные вопросы, регистрация туристических групп, иные вопросы относящиеся к деятельности МЧС России)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1701" y="4283880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253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027564" y="3275031"/>
            <a:ext cx="1435010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66208" y="3193673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298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031701" y="3606941"/>
            <a:ext cx="2460859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гражданская оборона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41181" y="3502794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31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984172" y="3987122"/>
            <a:ext cx="2032172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ЧС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30691" y="3900358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73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037951" y="2810474"/>
            <a:ext cx="2126118" cy="439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пожарной</a:t>
            </a:r>
          </a:p>
          <a:p>
            <a:pPr defTabSz="860176">
              <a:defRPr/>
            </a:pPr>
            <a:r>
              <a:rPr lang="ru-RU" sz="1129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315147" y="2814491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846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81679" y="5287847"/>
            <a:ext cx="2709560" cy="295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317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Результаты рассмотрения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21840" y="6190332"/>
            <a:ext cx="791208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105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722966" y="5674212"/>
            <a:ext cx="2032172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отклонено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103536" y="5557962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6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628832" y="6274435"/>
            <a:ext cx="3130734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перенаправлено по компетенции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476938" y="5678138"/>
            <a:ext cx="2032172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решено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530967" y="5576278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1390</a:t>
            </a:r>
            <a:endParaRPr lang="ru-RU" sz="2258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62189" y="2518573"/>
            <a:ext cx="3022012" cy="28952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1317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 категории 21 тематика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69789" y="1516820"/>
            <a:ext cx="3399541" cy="155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176">
              <a:defRPr/>
            </a:pPr>
            <a:endParaRPr lang="ru-RU" sz="169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88132" y="5599481"/>
            <a:ext cx="9144000" cy="0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238" y="260659"/>
            <a:ext cx="381918" cy="5023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1103437" y="423193"/>
            <a:ext cx="7508243" cy="28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0176">
              <a:defRPr/>
            </a:pPr>
            <a:r>
              <a:rPr lang="ru-RU" sz="1223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работе МЧС России в Платформе обратной связи</a:t>
            </a:r>
            <a:endParaRPr lang="ru-RU" sz="1317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96244" y="834622"/>
            <a:ext cx="9144000" cy="19316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6" name="Номер слайда 3"/>
          <p:cNvSpPr txBox="1">
            <a:spLocks/>
          </p:cNvSpPr>
          <p:nvPr/>
        </p:nvSpPr>
        <p:spPr>
          <a:xfrm>
            <a:off x="9164069" y="29558"/>
            <a:ext cx="306050" cy="369277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1298644">
              <a:defRPr/>
            </a:pPr>
            <a:r>
              <a:rPr lang="ru-RU" sz="1787" b="1" dirty="0" smtClean="0">
                <a:solidFill>
                  <a:srgbClr val="FFFFFF"/>
                </a:solidFill>
                <a:latin typeface="Arial"/>
              </a:rPr>
              <a:t>10                                                   </a:t>
            </a:r>
            <a:endParaRPr lang="ru-RU" sz="1787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03817" y="1402646"/>
            <a:ext cx="7780384" cy="61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98561">
              <a:defRPr/>
            </a:pPr>
            <a:r>
              <a:rPr lang="ru-RU" sz="1129" kern="0" dirty="0" smtClean="0">
                <a:solidFill>
                  <a:srgbClr val="1F497D"/>
                </a:solidFill>
                <a:latin typeface="Arial"/>
              </a:rPr>
              <a:t>обращение </a:t>
            </a:r>
            <a:r>
              <a:rPr lang="ru-RU" sz="1129" kern="0" dirty="0">
                <a:solidFill>
                  <a:srgbClr val="1F497D"/>
                </a:solidFill>
                <a:latin typeface="Arial"/>
              </a:rPr>
              <a:t>поступило и рассмотрено в центральном аппарате и территориальных органах МЧС России посредством федеральной государственной информационной системы «Единый портал государственных и муниципальных услуг (функций)»</a:t>
            </a:r>
          </a:p>
        </p:txBody>
      </p:sp>
      <p:sp>
        <p:nvSpPr>
          <p:cNvPr id="66" name="Полилиния 65"/>
          <p:cNvSpPr/>
          <p:nvPr/>
        </p:nvSpPr>
        <p:spPr>
          <a:xfrm>
            <a:off x="762601" y="1381626"/>
            <a:ext cx="790441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881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1501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63114" y="1312583"/>
            <a:ext cx="8703930" cy="7815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176">
              <a:defRPr/>
            </a:pPr>
            <a:endParaRPr lang="ru-RU" sz="169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7" y="2648018"/>
            <a:ext cx="1503945" cy="2067924"/>
          </a:xfrm>
          <a:prstGeom prst="rect">
            <a:avLst/>
          </a:prstGeom>
          <a:noFill/>
          <a:ln w="19050">
            <a:solidFill>
              <a:srgbClr val="1F497D"/>
            </a:solidFill>
            <a:miter lim="800000"/>
            <a:headEnd/>
            <a:tailEnd/>
          </a:ln>
          <a:effectLst>
            <a:glow rad="127000">
              <a:srgbClr val="4F81BD">
                <a:alpha val="0"/>
              </a:srgbClr>
            </a:glow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614" y="2491720"/>
            <a:ext cx="1749919" cy="2327192"/>
          </a:xfrm>
          <a:prstGeom prst="rect">
            <a:avLst/>
          </a:prstGeom>
        </p:spPr>
      </p:pic>
      <p:cxnSp>
        <p:nvCxnSpPr>
          <p:cNvPr id="69" name="Прямая соединительная линия 68"/>
          <p:cNvCxnSpPr/>
          <p:nvPr/>
        </p:nvCxnSpPr>
        <p:spPr>
          <a:xfrm flipV="1">
            <a:off x="1635782" y="2564837"/>
            <a:ext cx="2688627" cy="7109"/>
          </a:xfrm>
          <a:prstGeom prst="line">
            <a:avLst/>
          </a:prstGeom>
          <a:noFill/>
          <a:ln w="47625" cap="flat" cmpd="thickThin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6465012" y="2542080"/>
            <a:ext cx="2664061" cy="1858"/>
          </a:xfrm>
          <a:prstGeom prst="line">
            <a:avLst/>
          </a:prstGeom>
          <a:noFill/>
          <a:ln w="44450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2" y="3369702"/>
            <a:ext cx="1290885" cy="7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11364" y="4818912"/>
            <a:ext cx="417738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64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690" y="747347"/>
            <a:ext cx="1465245" cy="248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0" y="638869"/>
            <a:ext cx="983858" cy="53853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298" y="40583"/>
            <a:ext cx="381918" cy="5023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1011405" y="79011"/>
            <a:ext cx="7508243" cy="4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0176">
              <a:defRPr/>
            </a:pPr>
            <a:r>
              <a:rPr lang="ru-RU" sz="1223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проведенных опросах </a:t>
            </a:r>
            <a:br>
              <a:rPr lang="ru-RU" sz="1223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23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 в Платформе обратной связи</a:t>
            </a:r>
            <a:endParaRPr lang="ru-RU" sz="1317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193526" y="589085"/>
            <a:ext cx="9170282" cy="7911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6" name="Номер слайда 3"/>
          <p:cNvSpPr txBox="1">
            <a:spLocks/>
          </p:cNvSpPr>
          <p:nvPr/>
        </p:nvSpPr>
        <p:spPr>
          <a:xfrm>
            <a:off x="9196471" y="12024"/>
            <a:ext cx="345783" cy="41169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1298644">
              <a:defRPr/>
            </a:pPr>
            <a:r>
              <a:rPr lang="ru-RU" sz="1787" b="1" dirty="0" smtClean="0">
                <a:solidFill>
                  <a:srgbClr val="FFFFFF"/>
                </a:solidFill>
                <a:latin typeface="Arial"/>
              </a:rPr>
              <a:t>11                                                   </a:t>
            </a:r>
            <a:endParaRPr lang="ru-RU" sz="1787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818231" y="556304"/>
            <a:ext cx="790441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881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1502</a:t>
            </a:r>
          </a:p>
        </p:txBody>
      </p:sp>
      <p:sp>
        <p:nvSpPr>
          <p:cNvPr id="60" name="Полилиния 59"/>
          <p:cNvSpPr/>
          <p:nvPr/>
        </p:nvSpPr>
        <p:spPr>
          <a:xfrm>
            <a:off x="1656907" y="644900"/>
            <a:ext cx="6243520" cy="607803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just" defTabSz="129856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129" kern="0" dirty="0" smtClean="0">
                <a:solidFill>
                  <a:srgbClr val="1F497D"/>
                </a:solidFill>
                <a:latin typeface="Arial"/>
              </a:rPr>
              <a:t>опроса проведено в центральном аппарате и территориальных органах МЧС России</a:t>
            </a:r>
            <a:r>
              <a:rPr lang="ru-RU" sz="1129" kern="0" dirty="0">
                <a:solidFill>
                  <a:srgbClr val="1F497D"/>
                </a:solidFill>
                <a:latin typeface="Arial"/>
              </a:rPr>
              <a:t> </a:t>
            </a:r>
            <a:r>
              <a:rPr lang="ru-RU" sz="1129" kern="0" dirty="0" smtClean="0">
                <a:solidFill>
                  <a:srgbClr val="1F497D"/>
                </a:solidFill>
                <a:latin typeface="Arial"/>
              </a:rPr>
              <a:t>посредством Платформы обратной связи </a:t>
            </a:r>
            <a:endParaRPr lang="ru-RU" sz="1129" kern="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5982844" y="910824"/>
            <a:ext cx="3213627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just" defTabSz="129856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129" kern="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4899120" y="986778"/>
            <a:ext cx="1102031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531" y="2611548"/>
            <a:ext cx="2133151" cy="310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02" y="3294875"/>
            <a:ext cx="1779103" cy="29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олилиния 22"/>
          <p:cNvSpPr/>
          <p:nvPr/>
        </p:nvSpPr>
        <p:spPr>
          <a:xfrm>
            <a:off x="6200637" y="2787786"/>
            <a:ext cx="1758638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Количество граждан, принявших участие в опросах</a:t>
            </a:r>
            <a:r>
              <a:rPr lang="en-US" sz="1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 </a:t>
            </a:r>
            <a:r>
              <a:rPr lang="ru-RU" sz="1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на федеральном уровне</a:t>
            </a:r>
          </a:p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531" y="3294875"/>
            <a:ext cx="586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 работы системы обеспечения вызова экстренных оперативных служб по единому номеру "112" (Опрос граждан, проживающих на территории субъекта РФ) 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6586760" y="3737111"/>
            <a:ext cx="790441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881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298</a:t>
            </a: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530" y="4581612"/>
            <a:ext cx="59687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использования информационной системы «Атлас опасностей и рисков» 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6586759" y="4814523"/>
            <a:ext cx="790441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881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131</a:t>
            </a: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530" y="5028154"/>
            <a:ext cx="5933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доступности и открытости информации о деятельности МЧС России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53235" y="2304452"/>
            <a:ext cx="6890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- 5 ВОПРОСОВ, ВЫЗВАВШИХ ШИРОКИЙ ОБЩЕСТВЕННЫЙ ИНТЕРЕС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562896" y="4353601"/>
            <a:ext cx="790441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881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164</a:t>
            </a: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6605886" y="3248708"/>
            <a:ext cx="790441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881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909</a:t>
            </a: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531" y="5522719"/>
            <a:ext cx="5869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удовлетворенности процессами осуществления профилактики пожаров в форме профилактики рисков причинения вреда (ущерба) охраняемым законом ценностям в области пожарной безопасности в порядке, установленном Федеральным законом от 31.07.2020 № 248-ФЗ 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6586759" y="5458494"/>
            <a:ext cx="790441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881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100</a:t>
            </a: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212976" y="1282349"/>
            <a:ext cx="790441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881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13152</a:t>
            </a: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11405" y="1472623"/>
            <a:ext cx="5071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ражданина приняло участие в опросах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7560" y="4043919"/>
            <a:ext cx="59121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 работы с обращениями граждан в МЧС России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941986" y="1344605"/>
            <a:ext cx="5071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центральном аппарате МЧС России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32363" y="1681238"/>
            <a:ext cx="5071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территориальных органов МЧС России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198532" y="1098886"/>
            <a:ext cx="790441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881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2469</a:t>
            </a: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4169145" y="1483486"/>
            <a:ext cx="790441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881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10683</a:t>
            </a: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99217" y="1263647"/>
            <a:ext cx="7789510" cy="10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169145" y="1347625"/>
            <a:ext cx="0" cy="654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16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18" y="37521"/>
            <a:ext cx="407263" cy="5356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52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1634" y="33517"/>
            <a:ext cx="739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граждан и организаций,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</a:t>
            </a:r>
            <a:b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рассмотренных в МЧС России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2" y="632201"/>
            <a:ext cx="9695355" cy="16009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8"/>
          <p:cNvSpPr>
            <a:spLocks noChangeAspect="1"/>
          </p:cNvSpPr>
          <p:nvPr/>
        </p:nvSpPr>
        <p:spPr bwMode="gray">
          <a:xfrm rot="10800000">
            <a:off x="1301903" y="2964375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544508" y="2945051"/>
            <a:ext cx="6176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29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4045690" y="3057330"/>
            <a:ext cx="150716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11445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5944956" y="3041757"/>
            <a:ext cx="1486359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105808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7724918" y="3045355"/>
            <a:ext cx="191347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4962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31" name="Freeform 8"/>
          <p:cNvSpPr>
            <a:spLocks noChangeAspect="1"/>
          </p:cNvSpPr>
          <p:nvPr/>
        </p:nvSpPr>
        <p:spPr bwMode="gray">
          <a:xfrm rot="10800000">
            <a:off x="4378581" y="3969893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Freeform 8"/>
          <p:cNvSpPr>
            <a:spLocks noChangeAspect="1"/>
          </p:cNvSpPr>
          <p:nvPr/>
        </p:nvSpPr>
        <p:spPr bwMode="gray">
          <a:xfrm rot="10800000">
            <a:off x="6262988" y="3960589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3968708" y="4845607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месяцев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2023</a:t>
            </a:r>
            <a:r>
              <a:rPr lang="ru-RU" sz="1400" dirty="0">
                <a:solidFill>
                  <a:srgbClr val="1F497D"/>
                </a:solidFill>
              </a:rPr>
              <a:t> г.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4623693" y="3926960"/>
            <a:ext cx="6176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18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4320291" y="4365369"/>
            <a:ext cx="1007843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 defTabSz="1380582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9699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5845319" y="4845607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/>
            <a:r>
              <a:rPr lang="ru-RU" sz="1400" dirty="0">
                <a:solidFill>
                  <a:srgbClr val="1F497D"/>
                </a:solidFill>
                <a:latin typeface="Arial"/>
              </a:rPr>
              <a:t>(6 месяцев 2023 г.)</a:t>
            </a:r>
          </a:p>
        </p:txBody>
      </p:sp>
      <p:sp>
        <p:nvSpPr>
          <p:cNvPr id="238" name="Прямоугольник 237"/>
          <p:cNvSpPr/>
          <p:nvPr/>
        </p:nvSpPr>
        <p:spPr>
          <a:xfrm>
            <a:off x="6101947" y="4329906"/>
            <a:ext cx="1208219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 defTabSz="1380582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80234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7837734" y="4854324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месяцев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2023 г.)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8177736" y="4365769"/>
            <a:ext cx="1007843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 defTabSz="1380582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4955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6502076" y="3924298"/>
            <a:ext cx="6176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32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8625733" y="3885375"/>
            <a:ext cx="667299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0,1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6527" y="851687"/>
            <a:ext cx="2461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 поступило и рассмотрено</a:t>
            </a:r>
            <a:r>
              <a:rPr lang="en-US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b="1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МЧС России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3853" y="1676877"/>
            <a:ext cx="23218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ru-RU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структурных 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Центрального Аппарата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МЧС России</a:t>
            </a:r>
          </a:p>
          <a:p>
            <a:pPr algn="ctr">
              <a:defRPr/>
            </a:pPr>
            <a:r>
              <a:rPr lang="ru-RU" sz="1000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3417" y="1751503"/>
            <a:ext cx="2204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89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Территориальных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МЧС РОССИИ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24895" y="1786192"/>
            <a:ext cx="2399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291</a:t>
            </a:r>
            <a:endParaRPr lang="ru-RU" b="1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и учреждение 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МЧС России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50460" y="3810522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>
                <a:solidFill>
                  <a:srgbClr val="1F497D"/>
                </a:solidFill>
              </a:rPr>
              <a:t>2023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г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.)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52023" y="3303226"/>
            <a:ext cx="1446318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102173" tIns="51092" rIns="102173" bIns="51092">
            <a:spAutoFit/>
          </a:bodyPr>
          <a:lstStyle/>
          <a:p>
            <a:pPr defTabSz="1235073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94888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50459" y="2549791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(6 месяцев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709547" y="1901715"/>
            <a:ext cx="1913473" cy="73864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122215</a:t>
            </a:r>
            <a:endParaRPr lang="ru-RU" sz="2800" b="1" kern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algn="ctr"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обращений</a:t>
            </a:r>
            <a:endParaRPr lang="ru-RU" sz="14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44" name="Freeform 8"/>
          <p:cNvSpPr>
            <a:spLocks noChangeAspect="1"/>
          </p:cNvSpPr>
          <p:nvPr/>
        </p:nvSpPr>
        <p:spPr bwMode="gray">
          <a:xfrm rot="10800000">
            <a:off x="8334519" y="3902947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3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8402" y="1048375"/>
            <a:ext cx="442263" cy="55823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4813" y="1156291"/>
            <a:ext cx="1181567" cy="558059"/>
          </a:xfrm>
          <a:prstGeom prst="rect">
            <a:avLst/>
          </a:prstGeom>
          <a:noFill/>
        </p:spPr>
      </p:pic>
      <p:pic>
        <p:nvPicPr>
          <p:cNvPr id="54" name="Picture 3" descr="F:\госкорпорации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6111" y1="17857" x2="46111" y2="17857"/>
                        <a14:foregroundMark x1="54556" y1="16837" x2="54556" y2="16837"/>
                        <a14:foregroundMark x1="61667" y1="31429" x2="61667" y2="31429"/>
                        <a14:foregroundMark x1="70778" y1="31837" x2="70778" y2="31837"/>
                        <a14:foregroundMark x1="72444" y1="46531" x2="72444" y2="46531"/>
                        <a14:foregroundMark x1="82111" y1="47857" x2="82111" y2="47857"/>
                        <a14:foregroundMark x1="81778" y1="60000" x2="81778" y2="60000"/>
                        <a14:foregroundMark x1="50556" y1="56735" x2="50556" y2="56735"/>
                        <a14:foregroundMark x1="50889" y1="74796" x2="50889" y2="74796"/>
                        <a14:foregroundMark x1="29222" y1="46327" x2="29222" y2="46327"/>
                        <a14:foregroundMark x1="30222" y1="32347" x2="30222" y2="32347"/>
                        <a14:foregroundMark x1="39333" y1="32143" x2="39333" y2="32143"/>
                        <a14:foregroundMark x1="20889" y1="47857" x2="20889" y2="47857"/>
                        <a14:foregroundMark x1="21333" y1="63878" x2="21333" y2="63878"/>
                      </a14:backgroundRemoval>
                    </a14:imgEffect>
                    <a14:imgEffect>
                      <a14:colorTemperature colorTemp="7467"/>
                    </a14:imgEffect>
                    <a14:imgEffect>
                      <a14:saturation sa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22" y="1129028"/>
            <a:ext cx="499804" cy="5977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389884" y="769311"/>
            <a:ext cx="429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Обращения рассматривали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626" y="4329906"/>
            <a:ext cx="2689314" cy="25886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7727" y="3449772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/>
            <a:r>
              <a:rPr lang="ru-RU" sz="1400" dirty="0">
                <a:solidFill>
                  <a:srgbClr val="1F497D"/>
                </a:solidFill>
                <a:latin typeface="Arial"/>
              </a:rPr>
              <a:t>(6 месяцев 2024 г.)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919185" y="3444067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(6 месяцев 2024 г.)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837734" y="3458579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(6 месяцев 2024 г.)</a:t>
            </a:r>
          </a:p>
        </p:txBody>
      </p:sp>
    </p:spTree>
    <p:extLst>
      <p:ext uri="{BB962C8B-B14F-4D97-AF65-F5344CB8AC3E}">
        <p14:creationId xmlns:p14="http://schemas.microsoft.com/office/powerpoint/2010/main" val="3039593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70" y="1129252"/>
            <a:ext cx="4007606" cy="22209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795" y="-10228"/>
            <a:ext cx="451765" cy="5942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071406" y="-7169"/>
            <a:ext cx="7741710" cy="4792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Количество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обращений,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поступивших и рассмотренных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в территориальных органах  МЧС России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" y="641077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5" name="Номер слайда 3"/>
          <p:cNvSpPr txBox="1">
            <a:spLocks/>
          </p:cNvSpPr>
          <p:nvPr/>
        </p:nvSpPr>
        <p:spPr>
          <a:xfrm>
            <a:off x="9177377" y="-10228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sym typeface="Calibri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133" y="711285"/>
            <a:ext cx="2043340" cy="835934"/>
          </a:xfrm>
          <a:prstGeom prst="rect">
            <a:avLst/>
          </a:prstGeom>
          <a:solidFill>
            <a:srgbClr val="FF0000">
              <a:alpha val="57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Новые субъекты Российской Федерации (кол-во обращений, поступивших и рассмотренных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за 6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месяцев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2024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г.)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ЛНР                                                          </a:t>
            </a:r>
            <a:r>
              <a:rPr lang="en-US" sz="7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539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ДНР                                                          </a:t>
            </a:r>
            <a:r>
              <a:rPr lang="en-US" sz="7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334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Херсонская область                              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en-US" sz="7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61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Запорожская область                            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en-US" sz="7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85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Соединительная линия уступом 17"/>
          <p:cNvCxnSpPr>
            <a:stCxn id="2" idx="2"/>
          </p:cNvCxnSpPr>
          <p:nvPr/>
        </p:nvCxnSpPr>
        <p:spPr>
          <a:xfrm rot="16200000" flipH="1">
            <a:off x="948536" y="1690486"/>
            <a:ext cx="712981" cy="426446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02372"/>
              </p:ext>
            </p:extLst>
          </p:nvPr>
        </p:nvGraphicFramePr>
        <p:xfrm>
          <a:off x="70133" y="3373354"/>
          <a:ext cx="6629066" cy="2433828"/>
        </p:xfrm>
        <a:graphic>
          <a:graphicData uri="http://schemas.openxmlformats.org/drawingml/2006/table">
            <a:tbl>
              <a:tblPr/>
              <a:tblGrid>
                <a:gridCol w="1631158">
                  <a:extLst>
                    <a:ext uri="{9D8B030D-6E8A-4147-A177-3AD203B41FA5}">
                      <a16:colId xmlns:a16="http://schemas.microsoft.com/office/drawing/2014/main" val="574877119"/>
                    </a:ext>
                  </a:extLst>
                </a:gridCol>
                <a:gridCol w="1651123">
                  <a:extLst>
                    <a:ext uri="{9D8B030D-6E8A-4147-A177-3AD203B41FA5}">
                      <a16:colId xmlns:a16="http://schemas.microsoft.com/office/drawing/2014/main" val="1223820877"/>
                    </a:ext>
                  </a:extLst>
                </a:gridCol>
                <a:gridCol w="1648487">
                  <a:extLst>
                    <a:ext uri="{9D8B030D-6E8A-4147-A177-3AD203B41FA5}">
                      <a16:colId xmlns:a16="http://schemas.microsoft.com/office/drawing/2014/main" val="2102330344"/>
                    </a:ext>
                  </a:extLst>
                </a:gridCol>
                <a:gridCol w="1698298">
                  <a:extLst>
                    <a:ext uri="{9D8B030D-6E8A-4147-A177-3AD203B41FA5}">
                      <a16:colId xmlns:a16="http://schemas.microsoft.com/office/drawing/2014/main" val="922540477"/>
                    </a:ext>
                  </a:extLst>
                </a:gridCol>
              </a:tblGrid>
              <a:tr h="242434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Центральный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(26141)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г.Москва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7837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Московская обл.	5808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Владимирская обл.	1440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Воронежская обл.	1402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Тверская обл.	1165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Тульская обл.	1032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Тамбовская обл.	981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Калужская обл.	822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Ярославская обл.	794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Курская обл.	785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Смоленская обл.	746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Рязанская обл.	608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Ивановская обл.	581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Белгородская обл.	564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Орловская обл.	476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Брянская обл.	453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Липецкая </a:t>
                      </a: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обл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368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Костромская обл.	279</a:t>
                      </a: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8F1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Приволжский ФО (27947)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Оренбугская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обл.	6802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Саратовская обл.	4356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Удмуртская </a:t>
                      </a: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	2528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Башкортостан	2431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Самарская обл.	2269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Татарстан	1861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Марий-Эл	1526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Нижегородская обл.	1283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Пермский край	1282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Мордовия	1002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Чувашская </a:t>
                      </a: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	953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Пензенская обл.	625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Кировская обл.	619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Ульяновская обл.	437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Сибирский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(13486)</a:t>
                      </a: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Кемеровская обл.</a:t>
                      </a:r>
                      <a:r>
                        <a:rPr lang="ru-RU" sz="7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3925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Новосибирская обл.                  2364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Омская обл.                              1408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Красноярский край                   </a:t>
                      </a:r>
                      <a:r>
                        <a:rPr lang="ru-RU" sz="7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1348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Иркутская обл.                          1299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Алтайский край                         1231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Томская обл.                              810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Хакасия                            615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Тыва                                 357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Алтай                               129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71700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Северо-Западный ФО (10829)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г.Санкт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-Петербург	             3466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Ленинградская обл.	             1411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Псковская обл.	             1303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Архангельская обл.	              936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Коми	              791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Карелия	              744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Вологодская обл.	              613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Новгородская обл.	              579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Калининградская обл.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462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Мурманская обл.	              455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Ненецкий А.О.	              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88679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86396"/>
              </p:ext>
            </p:extLst>
          </p:nvPr>
        </p:nvGraphicFramePr>
        <p:xfrm>
          <a:off x="3353973" y="5050965"/>
          <a:ext cx="5896580" cy="1697736"/>
        </p:xfrm>
        <a:graphic>
          <a:graphicData uri="http://schemas.openxmlformats.org/drawingml/2006/table">
            <a:tbl>
              <a:tblPr/>
              <a:tblGrid>
                <a:gridCol w="1317994">
                  <a:extLst>
                    <a:ext uri="{9D8B030D-6E8A-4147-A177-3AD203B41FA5}">
                      <a16:colId xmlns:a16="http://schemas.microsoft.com/office/drawing/2014/main" val="1938575886"/>
                    </a:ext>
                  </a:extLst>
                </a:gridCol>
                <a:gridCol w="1374058">
                  <a:extLst>
                    <a:ext uri="{9D8B030D-6E8A-4147-A177-3AD203B41FA5}">
                      <a16:colId xmlns:a16="http://schemas.microsoft.com/office/drawing/2014/main" val="1813828064"/>
                    </a:ext>
                  </a:extLst>
                </a:gridCol>
                <a:gridCol w="1410059">
                  <a:extLst>
                    <a:ext uri="{9D8B030D-6E8A-4147-A177-3AD203B41FA5}">
                      <a16:colId xmlns:a16="http://schemas.microsoft.com/office/drawing/2014/main" val="2600139520"/>
                    </a:ext>
                  </a:extLst>
                </a:gridCol>
                <a:gridCol w="1794469">
                  <a:extLst>
                    <a:ext uri="{9D8B030D-6E8A-4147-A177-3AD203B41FA5}">
                      <a16:colId xmlns:a16="http://schemas.microsoft.com/office/drawing/2014/main" val="267043635"/>
                    </a:ext>
                  </a:extLst>
                </a:gridCol>
              </a:tblGrid>
              <a:tr h="158523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Южный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(9204)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обл.	3084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	2996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обл.	1052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Крым	812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обл.	698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г.Севастополь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315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Адыгея	180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Калмыкия	67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ФО (7223)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Свердловская обл.	     3112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Ханты-Мансийский А.О.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Челябинская обл.	     1140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Тюменская обл.	     1081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Курганская обл.	     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Ямало-Ненецкий А.О.	      296</a:t>
                      </a: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Дальневосточный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(7952)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Приморский край	1998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Забайкальский край	1993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Амурская обл.	1013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Хабаровский край	802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Сахалинская обл.	782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Бурятия	422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Саха (Якутия)	362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Камчатский край	223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Магаданскаяобл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	176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Еврейская А.О.	129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Чукотская А.О.	52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Северо-Кавказский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(1970)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	                       752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Дагестан	                       521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Северная Осетия –Алания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Карачаево-Черкесская </a:t>
                      </a: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Кабардино-Балкарская </a:t>
                      </a: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</a:t>
                      </a: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	                       132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Ингушетия	                       73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22240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148943" y="875271"/>
            <a:ext cx="439600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35647"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Наибольшее количество обращений граждан  и организаций рассмотрено в ГУ МЧС России по субъектам Российской Федерации, входящим в: </a:t>
            </a:r>
          </a:p>
          <a:p>
            <a:pPr algn="just" defTabSz="1235647"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ПФО  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(Оренбургская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область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6802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, Саратовская область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4356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);</a:t>
            </a:r>
            <a:endParaRPr lang="ru-RU" sz="11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just" defTabSz="1235647"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ЦФО       (г. Москва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7837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,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Московская область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5808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);</a:t>
            </a:r>
            <a:endParaRPr lang="ru-RU" sz="11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just" defTabSz="1235647"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С-ЗФО (г. Санкт-Петербург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3466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,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Ленинградская   область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1411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);</a:t>
            </a:r>
            <a:endParaRPr lang="ru-RU" sz="11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just" defTabSz="1235647"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СФО    (Кемеровская область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3925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,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Новосибирская область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2364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).</a:t>
            </a:r>
            <a:endParaRPr lang="ru-RU" sz="11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97971" y="175023"/>
            <a:ext cx="909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Источники поступления обращений граждан и организаций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V="1">
            <a:off x="0" y="772356"/>
            <a:ext cx="9720263" cy="43060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611969" y="1532730"/>
            <a:ext cx="3513722" cy="307777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 от граждан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11969" y="3865804"/>
            <a:ext cx="3608214" cy="1077218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Администрации Президента Российской Федерации, Аппарата Правительства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443654" y="2641610"/>
            <a:ext cx="2677961" cy="661720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обращений организаций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299200" y="3670811"/>
            <a:ext cx="3073400" cy="1354217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запроса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сенаторов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Федерации,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депутатов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Думы Федерального Собрания Российской Федерации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57427" y="1410857"/>
            <a:ext cx="143230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97987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21059" y="3933877"/>
            <a:ext cx="106329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6034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417574" y="4017711"/>
            <a:ext cx="86672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324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89727" y="2543710"/>
            <a:ext cx="3341310" cy="954107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 федеральных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органов исполнительной власти, органов государственной власти субъектов Российской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endParaRPr kumimoji="0" lang="ru-RU" sz="14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 rot="10800000" flipV="1">
            <a:off x="305472" y="2447279"/>
            <a:ext cx="1264519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10915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321666" y="2737884"/>
            <a:ext cx="99093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1418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258215" y="1343872"/>
            <a:ext cx="1040985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1709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2615" y="5329102"/>
            <a:ext cx="36669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Генеральной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прокуратуры Российской Федерации, органов прокуратуры субъектов Российской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 flipV="1">
            <a:off x="521059" y="5288614"/>
            <a:ext cx="1052412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3729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0388" y="1447257"/>
            <a:ext cx="1671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 доверия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3587" y="5165001"/>
            <a:ext cx="3204626" cy="1169551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cap="none" dirty="0" smtClean="0"/>
              <a:t>в порядке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досудебного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(внесудебного) обжалования решений и действий (бездействия), совершенных при предоставлении государственных услуг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576934" y="5226903"/>
            <a:ext cx="86672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99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15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A8FC7F-4F4F-42DD-83CA-BE4A6B0B7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28" y="1366784"/>
            <a:ext cx="776334" cy="78549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F6EAD2D-0BE0-463C-8A41-6C4DF3740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600" y="2481217"/>
            <a:ext cx="331400" cy="331400"/>
          </a:xfrm>
          <a:prstGeom prst="rect">
            <a:avLst/>
          </a:prstGeom>
          <a:noFill/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EEAF602-6D5F-42D9-9273-A5617A98AD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1" b="97070" l="2637" r="98340">
                        <a14:foregroundMark x1="31250" y1="13574" x2="31738" y2="13574"/>
                        <a14:foregroundMark x1="28516" y1="41016" x2="28516" y2="41016"/>
                        <a14:foregroundMark x1="28711" y1="75586" x2="28711" y2="75586"/>
                        <a14:foregroundMark x1="59375" y1="45801" x2="59375" y2="45801"/>
                        <a14:foregroundMark x1="57422" y1="63184" x2="57422" y2="63184"/>
                        <a14:foregroundMark x1="55176" y1="77246" x2="55176" y2="77246"/>
                        <a14:foregroundMark x1="54395" y1="89453" x2="54395" y2="89453"/>
                        <a14:foregroundMark x1="19727" y1="4492" x2="44141" y2="17188"/>
                        <a14:foregroundMark x1="44141" y1="17188" x2="50488" y2="14746"/>
                        <a14:foregroundMark x1="50488" y1="14746" x2="54395" y2="10254"/>
                        <a14:foregroundMark x1="54395" y1="10254" x2="66504" y2="7813"/>
                        <a14:foregroundMark x1="66504" y1="7813" x2="83691" y2="8203"/>
                        <a14:foregroundMark x1="45020" y1="6836" x2="33887" y2="20508"/>
                        <a14:foregroundMark x1="33887" y1="20508" x2="29492" y2="23535"/>
                        <a14:foregroundMark x1="29492" y1="23535" x2="30566" y2="17578"/>
                        <a14:foregroundMark x1="30566" y1="17578" x2="34570" y2="12109"/>
                        <a14:foregroundMark x1="34570" y1="12109" x2="39355" y2="9863"/>
                        <a14:foregroundMark x1="39355" y1="9863" x2="50586" y2="8887"/>
                        <a14:foregroundMark x1="50586" y1="8887" x2="64258" y2="8887"/>
                        <a14:foregroundMark x1="64258" y1="8887" x2="80762" y2="7813"/>
                        <a14:foregroundMark x1="80762" y1="7813" x2="32617" y2="7324"/>
                        <a14:foregroundMark x1="32617" y1="7324" x2="63574" y2="4980"/>
                        <a14:foregroundMark x1="63574" y1="4980" x2="15234" y2="5957"/>
                        <a14:foregroundMark x1="15234" y1="5957" x2="7422" y2="8008"/>
                        <a14:foregroundMark x1="7422" y1="8008" x2="4004" y2="13770"/>
                        <a14:foregroundMark x1="4004" y1="13770" x2="3027" y2="20117"/>
                        <a14:foregroundMark x1="3027" y1="20117" x2="5176" y2="24609"/>
                        <a14:foregroundMark x1="5176" y1="24609" x2="19043" y2="28027"/>
                        <a14:foregroundMark x1="19043" y1="28027" x2="28613" y2="28711"/>
                        <a14:foregroundMark x1="28613" y1="28711" x2="43555" y2="23730"/>
                        <a14:foregroundMark x1="43555" y1="23730" x2="90625" y2="26465"/>
                        <a14:foregroundMark x1="90625" y1="26465" x2="93945" y2="22656"/>
                        <a14:foregroundMark x1="93945" y1="22656" x2="94434" y2="16602"/>
                        <a14:foregroundMark x1="94434" y1="16602" x2="88379" y2="7422"/>
                        <a14:foregroundMark x1="88379" y1="7422" x2="88379" y2="7422"/>
                        <a14:foregroundMark x1="88281" y1="7227" x2="49414" y2="2148"/>
                        <a14:foregroundMark x1="32324" y1="3613" x2="10840" y2="3516"/>
                        <a14:foregroundMark x1="8984" y1="4883" x2="6250" y2="9766"/>
                        <a14:foregroundMark x1="6250" y1="9766" x2="3613" y2="19531"/>
                        <a14:foregroundMark x1="2832" y1="28125" x2="5762" y2="17871"/>
                        <a14:foregroundMark x1="5762" y1="17871" x2="6055" y2="9863"/>
                        <a14:foregroundMark x1="7324" y1="40820" x2="12500" y2="37305"/>
                        <a14:foregroundMark x1="12500" y1="37305" x2="18750" y2="37109"/>
                        <a14:foregroundMark x1="18750" y1="37109" x2="23535" y2="37207"/>
                        <a14:foregroundMark x1="7227" y1="56055" x2="24023" y2="59277"/>
                        <a14:foregroundMark x1="29883" y1="45313" x2="29688" y2="57324"/>
                        <a14:foregroundMark x1="29688" y1="57324" x2="29102" y2="58203"/>
                        <a14:foregroundMark x1="26563" y1="62402" x2="12695" y2="60352"/>
                        <a14:foregroundMark x1="8398" y1="58789" x2="5566" y2="53516"/>
                        <a14:foregroundMark x1="5566" y1="53516" x2="4688" y2="49121"/>
                        <a14:foregroundMark x1="40820" y1="43652" x2="88184" y2="44141"/>
                        <a14:foregroundMark x1="88184" y1="44141" x2="95020" y2="43945"/>
                        <a14:foregroundMark x1="69824" y1="33691" x2="68750" y2="50781"/>
                        <a14:foregroundMark x1="53027" y1="37305" x2="83301" y2="37793"/>
                        <a14:foregroundMark x1="56641" y1="48828" x2="77441" y2="50000"/>
                        <a14:foregroundMark x1="77441" y1="50000" x2="79199" y2="49707"/>
                        <a14:foregroundMark x1="86914" y1="37793" x2="92676" y2="46289"/>
                        <a14:foregroundMark x1="92676" y1="46289" x2="92773" y2="46289"/>
                        <a14:foregroundMark x1="91113" y1="39453" x2="96094" y2="44336"/>
                        <a14:foregroundMark x1="94141" y1="38965" x2="97266" y2="42969"/>
                        <a14:foregroundMark x1="97266" y1="42969" x2="97363" y2="43066"/>
                        <a14:foregroundMark x1="39160" y1="58496" x2="87695" y2="60742"/>
                        <a14:foregroundMark x1="87695" y1="60742" x2="97363" y2="59570"/>
                        <a14:foregroundMark x1="44141" y1="75000" x2="61328" y2="74023"/>
                        <a14:foregroundMark x1="61328" y1="74023" x2="94922" y2="75586"/>
                        <a14:foregroundMark x1="94922" y1="75586" x2="98340" y2="75391"/>
                        <a14:foregroundMark x1="46680" y1="76953" x2="90527" y2="79688"/>
                        <a14:foregroundMark x1="40332" y1="72559" x2="41211" y2="75586"/>
                        <a14:foregroundMark x1="40332" y1="88086" x2="77051" y2="93945"/>
                        <a14:foregroundMark x1="77051" y1="93945" x2="84082" y2="93750"/>
                        <a14:foregroundMark x1="84082" y1="93750" x2="88086" y2="92480"/>
                        <a14:foregroundMark x1="62109" y1="94043" x2="81348" y2="95215"/>
                        <a14:foregroundMark x1="81348" y1="95215" x2="84766" y2="95117"/>
                        <a14:foregroundMark x1="61035" y1="96582" x2="76953" y2="97070"/>
                        <a14:foregroundMark x1="76953" y1="97070" x2="90137" y2="93359"/>
                        <a14:foregroundMark x1="90137" y1="93359" x2="93457" y2="89453"/>
                        <a14:foregroundMark x1="93457" y1="89453" x2="93555" y2="89160"/>
                        <a14:foregroundMark x1="95605" y1="5469" x2="96875" y2="22949"/>
                        <a14:foregroundMark x1="26074" y1="92969" x2="29590" y2="76465"/>
                        <a14:foregroundMark x1="32031" y1="94922" x2="9180" y2="94434"/>
                        <a14:foregroundMark x1="6152" y1="92480" x2="5859" y2="78027"/>
                        <a14:foregroundMark x1="8594" y1="72559" x2="19629" y2="70801"/>
                        <a14:foregroundMark x1="19629" y1="70801" x2="23730" y2="70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546" y="4884719"/>
            <a:ext cx="513281" cy="513281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223" y="32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598370" y="-9437"/>
            <a:ext cx="704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Формы и типы обращений граждан и организаций, поступивших и рассмотренных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МЧС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575301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2" descr="F:\393-3936025_png-file-svg-checklist-cartoon-black-and-white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159" y="3079303"/>
            <a:ext cx="896300" cy="9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70" y="7274288"/>
            <a:ext cx="2419678" cy="2020003"/>
          </a:xfrm>
          <a:prstGeom prst="hexagon">
            <a:avLst/>
          </a:prstGeom>
          <a:noFill/>
          <a:ln>
            <a:noFill/>
          </a:ln>
        </p:spPr>
      </p:pic>
      <p:sp>
        <p:nvSpPr>
          <p:cNvPr id="80" name="Прямоугольник 79"/>
          <p:cNvSpPr/>
          <p:nvPr/>
        </p:nvSpPr>
        <p:spPr>
          <a:xfrm>
            <a:off x="9801278" y="3399886"/>
            <a:ext cx="3314034" cy="21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Рассмотрено, разъяснено	13257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 ответ автору	7100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Находятся на рассмотрении	4725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Рассмотрено, поддержано	2048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Направлено по компетенции 	1541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Оставлено без ответа автору	1309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Рассмотрено, не поддержано	852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Рассмотрение продлено	549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1416661" y="2183511"/>
            <a:ext cx="9607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72A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Организации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7" name="Рисунок 55"/>
          <p:cNvPicPr/>
          <p:nvPr/>
        </p:nvPicPr>
        <p:blipFill>
          <a:blip r:embed="rId10"/>
          <a:stretch/>
        </p:blipFill>
        <p:spPr>
          <a:xfrm>
            <a:off x="11645557" y="1590919"/>
            <a:ext cx="502920" cy="556920"/>
          </a:xfrm>
          <a:prstGeom prst="rect">
            <a:avLst/>
          </a:prstGeom>
          <a:ln>
            <a:noFill/>
          </a:ln>
        </p:spPr>
      </p:pic>
      <p:sp>
        <p:nvSpPr>
          <p:cNvPr id="135" name="Прямоугольник 134"/>
          <p:cNvSpPr/>
          <p:nvPr/>
        </p:nvSpPr>
        <p:spPr>
          <a:xfrm>
            <a:off x="11493256" y="2429700"/>
            <a:ext cx="86672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1 194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01718" y="5609711"/>
            <a:ext cx="4733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576470" y="2735882"/>
            <a:ext cx="8584478" cy="7961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409889" y="2883960"/>
            <a:ext cx="2081018" cy="255454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Повторные обращения*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2974</a:t>
            </a:r>
            <a:endParaRPr kumimoji="0" lang="en-US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>
                <a:solidFill>
                  <a:srgbClr val="1F497D"/>
                </a:solidFill>
              </a:rPr>
              <a:t>2024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1983</a:t>
            </a: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>
                <a:solidFill>
                  <a:srgbClr val="1F497D"/>
                </a:solidFill>
              </a:rPr>
              <a:t>2023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845471" y="2883960"/>
            <a:ext cx="2194192" cy="2400657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неоднократные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обращения**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3590</a:t>
            </a:r>
            <a:endParaRPr kumimoji="0" lang="en-US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>
                <a:solidFill>
                  <a:srgbClr val="1F497D"/>
                </a:solidFill>
              </a:rPr>
              <a:t>2024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1785</a:t>
            </a: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>
                <a:solidFill>
                  <a:srgbClr val="1F497D"/>
                </a:solidFill>
              </a:rPr>
              <a:t>2023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</p:txBody>
      </p:sp>
      <p:sp>
        <p:nvSpPr>
          <p:cNvPr id="89" name="Freeform 8"/>
          <p:cNvSpPr>
            <a:spLocks noChangeAspect="1"/>
          </p:cNvSpPr>
          <p:nvPr/>
        </p:nvSpPr>
        <p:spPr bwMode="gray">
          <a:xfrm rot="10800000" flipH="1">
            <a:off x="827204" y="4238004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Freeform 8"/>
          <p:cNvSpPr>
            <a:spLocks noChangeAspect="1"/>
          </p:cNvSpPr>
          <p:nvPr/>
        </p:nvSpPr>
        <p:spPr bwMode="gray">
          <a:xfrm rot="10800000" flipH="1">
            <a:off x="3412205" y="4214566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173173" y="684219"/>
            <a:ext cx="2364676" cy="1969770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Обращения, поступившие в электронном виде 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85987</a:t>
            </a:r>
            <a:endParaRPr kumimoji="0" lang="en-US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(6 месяцев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674512" y="701638"/>
            <a:ext cx="2386720" cy="1969770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ОБРАЩЕНИЯ, 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поступившие в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письменном виде    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all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6228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(6 месяцев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all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189662" y="2891240"/>
            <a:ext cx="2135704" cy="255454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Коллективные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2605</a:t>
            </a:r>
            <a:endParaRPr kumimoji="0" lang="en-US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>
                <a:solidFill>
                  <a:srgbClr val="1F497D"/>
                </a:solidFill>
              </a:rPr>
              <a:t>2024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1871</a:t>
            </a: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>
                <a:solidFill>
                  <a:srgbClr val="1F497D"/>
                </a:solidFill>
              </a:rPr>
              <a:t>2023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440475" y="2883959"/>
            <a:ext cx="1957022" cy="2400657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Анонимные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816</a:t>
            </a:r>
            <a:endParaRPr kumimoji="0" lang="en-US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>
                <a:solidFill>
                  <a:srgbClr val="1F497D"/>
                </a:solidFill>
              </a:rPr>
              <a:t>2024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402</a:t>
            </a: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>
                <a:solidFill>
                  <a:srgbClr val="1F497D"/>
                </a:solidFill>
              </a:rPr>
              <a:t>2023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</p:txBody>
      </p:sp>
      <p:sp>
        <p:nvSpPr>
          <p:cNvPr id="95" name="Freeform 8"/>
          <p:cNvSpPr>
            <a:spLocks noChangeAspect="1"/>
          </p:cNvSpPr>
          <p:nvPr/>
        </p:nvSpPr>
        <p:spPr bwMode="gray">
          <a:xfrm rot="10800000" flipH="1">
            <a:off x="5724604" y="4214582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Freeform 8"/>
          <p:cNvSpPr>
            <a:spLocks noChangeAspect="1"/>
          </p:cNvSpPr>
          <p:nvPr/>
        </p:nvSpPr>
        <p:spPr bwMode="gray">
          <a:xfrm rot="10800000">
            <a:off x="7789646" y="4241307"/>
            <a:ext cx="249752" cy="215054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37721" y="2174985"/>
            <a:ext cx="4264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0%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общего количества</a:t>
            </a:r>
            <a:r>
              <a:rPr kumimoji="0" lang="en-US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</a:t>
            </a:r>
            <a:r>
              <a:rPr kumimoji="0" lang="en-US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6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272" y="2186252"/>
            <a:ext cx="4322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70%</a:t>
            </a:r>
            <a:r>
              <a:rPr kumimoji="0" lang="en-US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общего 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количества обращений</a:t>
            </a:r>
            <a:r>
              <a:rPr kumimoji="0" lang="en-US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6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36131" y="4202682"/>
            <a:ext cx="662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50%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2627" y="4180011"/>
            <a:ext cx="976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2 раза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83888" y="4180011"/>
            <a:ext cx="662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39%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963926" y="4201356"/>
            <a:ext cx="976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2 раза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0161" y="5321053"/>
            <a:ext cx="4889501" cy="16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20784" y="5360091"/>
            <a:ext cx="508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*Повторное обращение – обращение, поступившее от одного и того же лица</a:t>
            </a:r>
            <a:r>
              <a:rPr kumimoji="0" lang="ru-RU" sz="9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9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одному и тому же вопросу, если со времени подачи первого обращения  истек установленный законом срок  рассмотрения или  гражданин не согласен с принятым  по его обращению решением.</a:t>
            </a:r>
            <a:endParaRPr kumimoji="0" lang="ru-RU" sz="9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0399" y="5997747"/>
            <a:ext cx="500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**Неоднократное  обращение – обращение гражданина, содержащее  вопрос, на который ему не менее двух раз давались письменные аргументированные ответы, при условии, что  указанное обращение и ранее отправляемые обращения  направлялись в один и тот же орган и одному и тому же должностному лицу.</a:t>
            </a:r>
            <a:endParaRPr kumimoji="0" lang="ru-RU" sz="9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205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7" y="36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52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6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634970" y="24378"/>
            <a:ext cx="704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</a:t>
            </a:r>
            <a:r>
              <a:rPr lang="en-US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 и организаций,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</a:t>
            </a:r>
            <a:b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рассмотренных в МЧС России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37952" y="600650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101718" y="5401484"/>
            <a:ext cx="4733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1F497D"/>
                </a:solidFill>
                <a:latin typeface="Arial"/>
              </a:rPr>
              <a:t>      </a:t>
            </a:r>
          </a:p>
        </p:txBody>
      </p:sp>
      <p:sp>
        <p:nvSpPr>
          <p:cNvPr id="66" name="Freeform 8"/>
          <p:cNvSpPr>
            <a:spLocks noChangeAspect="1"/>
          </p:cNvSpPr>
          <p:nvPr/>
        </p:nvSpPr>
        <p:spPr bwMode="gray">
          <a:xfrm rot="10800000" flipH="1">
            <a:off x="2178144" y="3123812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34" y="2964966"/>
            <a:ext cx="1386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115505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1392" y="2938469"/>
            <a:ext cx="2025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87684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2023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58949" y="794666"/>
            <a:ext cx="4437586" cy="2246769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ЗАЯВЛЕНИЕ  </a:t>
            </a: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defRPr/>
            </a:pP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(просьба гражданина о содействии в реализации его конституционных прав и свобод или конституционных прав и свобод других лиц, либо сообщение о нарушении законов и иных нормативных правовых актов, недостатках в работе государственных органов, органов местного самоуправления и должностных лиц, либо критика деятельности указанных органов и должностных лиц)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58949" y="4036928"/>
            <a:ext cx="4437586" cy="1083374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Жалоба</a:t>
            </a: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   </a:t>
            </a:r>
            <a:r>
              <a:rPr lang="ru-RU" sz="1400" dirty="0">
                <a:solidFill>
                  <a:srgbClr val="4F81BD"/>
                </a:solidFill>
                <a:latin typeface="Arial"/>
              </a:rPr>
              <a:t>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(просьба гражданина о восстановлении или защите его нарушенных прав, свобод или законных интересов либо прав, свобод или законных интересов других лиц)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525575" y="482908"/>
            <a:ext cx="3989472" cy="138499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defRPr/>
            </a:pP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Не</a:t>
            </a:r>
            <a:r>
              <a:rPr lang="en-US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 </a:t>
            </a: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обращения </a:t>
            </a: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defRPr/>
            </a:pP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(благодарности, приглашения, соболезнования, тексты не имеющие смысла, материалы для ознакомления)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1230" y="5139874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4043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438" y="5176391"/>
            <a:ext cx="21003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3900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      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2023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5686263" y="1968209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2363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887431" y="1979783"/>
            <a:ext cx="1832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1558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202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3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29438" y="3075008"/>
            <a:ext cx="662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31%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32441" y="5303438"/>
            <a:ext cx="562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(4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36497" y="1993256"/>
            <a:ext cx="662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(52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133" y="5577619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>
                <a:solidFill>
                  <a:srgbClr val="1F497D"/>
                </a:solidFill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1185" y="3407782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710681" y="2395840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32" name="Freeform 8"/>
          <p:cNvSpPr>
            <a:spLocks noChangeAspect="1"/>
          </p:cNvSpPr>
          <p:nvPr/>
        </p:nvSpPr>
        <p:spPr bwMode="gray">
          <a:xfrm rot="10800000" flipH="1">
            <a:off x="7258492" y="2036338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reeform 8"/>
          <p:cNvSpPr>
            <a:spLocks noChangeAspect="1"/>
          </p:cNvSpPr>
          <p:nvPr/>
        </p:nvSpPr>
        <p:spPr bwMode="gray">
          <a:xfrm rot="10800000" flipH="1">
            <a:off x="2174927" y="5329351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69384" y="3891174"/>
            <a:ext cx="4038327" cy="1858970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Предложение</a:t>
            </a:r>
            <a:endParaRPr lang="en-US" sz="1400" b="1" cap="all" dirty="0">
              <a:solidFill>
                <a:srgbClr val="4F81BD"/>
              </a:solidFill>
              <a:latin typeface="Arial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(рекомендация гражданина по совершенствованию законов и иных нормативных правовых актов, деятельности государственных органов и органов местного самоуправления, развитию общественных отношений, улучшению социально-экономической и иных сфер деятельности государства и общества)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854674" y="5671824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304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55737" y="5673828"/>
            <a:ext cx="1950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1746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202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3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10681" y="6133660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6 месяцев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448254" y="5803196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(-82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44" name="Freeform 8"/>
          <p:cNvSpPr>
            <a:spLocks noChangeAspect="1"/>
          </p:cNvSpPr>
          <p:nvPr/>
        </p:nvSpPr>
        <p:spPr bwMode="gray">
          <a:xfrm rot="251542" flipH="1">
            <a:off x="7057546" y="5854156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chemeClr val="bg2">
                  <a:lumMod val="40000"/>
                  <a:lumOff val="6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968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955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7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36723" y="183740"/>
            <a:ext cx="909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рассмотрения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  и организаций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V="1">
            <a:off x="0" y="741680"/>
            <a:ext cx="9723120" cy="30480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олилиния 56"/>
          <p:cNvSpPr/>
          <p:nvPr/>
        </p:nvSpPr>
        <p:spPr>
          <a:xfrm>
            <a:off x="525632" y="1208467"/>
            <a:ext cx="128620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61947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2034546" y="1170963"/>
            <a:ext cx="2787564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обращений, по результатам рассмотрения которых даны разъяснения по поставленным вопросам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5272204" y="5084494"/>
            <a:ext cx="128620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2378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6413137" y="5084494"/>
            <a:ext cx="2680807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обращений, по результатам рассмотрения которых принято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решение 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необоснованности и неудовлетворении поставленных вопросов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5118535" y="2975029"/>
            <a:ext cx="1269124" cy="738843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2968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6441533" y="2914266"/>
            <a:ext cx="2719415" cy="897515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 оставлено без ответа в связи с тем, что фамилия, почтовый или электронный адрес гражданина отсутствовали или не поддавались прочтению</a:t>
            </a:r>
          </a:p>
        </p:txBody>
      </p:sp>
      <p:sp>
        <p:nvSpPr>
          <p:cNvPr id="64" name="Полилиния 63"/>
          <p:cNvSpPr/>
          <p:nvPr/>
        </p:nvSpPr>
        <p:spPr>
          <a:xfrm>
            <a:off x="5169263" y="1208467"/>
            <a:ext cx="1492084" cy="780131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5288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6413137" y="1379654"/>
            <a:ext cx="274781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 направлены по компетенции в соответствующий государственный орган, орган местного  самоуправления или соответствующему должностному лицу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2034546" y="4888481"/>
            <a:ext cx="2787564" cy="1180966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обращений, по результатам рассмотрения которых  принято решение об  обоснованности и удовлетворении поставленных вопросов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249295" y="4873196"/>
            <a:ext cx="1286201" cy="6057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17618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2034546" y="2898387"/>
            <a:ext cx="2794091" cy="1204102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по которым невозможно направить ответ по существу вопроса в соответствии с 59-ФЗ «О порядке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рассмотрения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граждан Российской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Федерации»  (в случаях  прекращения переписки, содержания в обращениях не цензурных высказываний и оскорблений, невозможности определения сути вопроса, необходимости уточнения информации)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536723" y="2914266"/>
            <a:ext cx="128620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32016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7822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76" y="77383"/>
            <a:ext cx="7741710" cy="3531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Тематика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 и организаций, поступивших </a:t>
            </a:r>
            <a:b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рассмотренных в МЧС России</a:t>
            </a:r>
            <a:endParaRPr lang="ru-RU" sz="14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35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                                                   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62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47993"/>
              </p:ext>
            </p:extLst>
          </p:nvPr>
        </p:nvGraphicFramePr>
        <p:xfrm>
          <a:off x="153016" y="654553"/>
          <a:ext cx="9414229" cy="6031195"/>
        </p:xfrm>
        <a:graphic>
          <a:graphicData uri="http://schemas.openxmlformats.org/drawingml/2006/table">
            <a:tbl>
              <a:tblPr/>
              <a:tblGrid>
                <a:gridCol w="463562">
                  <a:extLst>
                    <a:ext uri="{9D8B030D-6E8A-4147-A177-3AD203B41FA5}">
                      <a16:colId xmlns:a16="http://schemas.microsoft.com/office/drawing/2014/main" val="3718177213"/>
                    </a:ext>
                  </a:extLst>
                </a:gridCol>
                <a:gridCol w="5439063">
                  <a:extLst>
                    <a:ext uri="{9D8B030D-6E8A-4147-A177-3AD203B41FA5}">
                      <a16:colId xmlns:a16="http://schemas.microsoft.com/office/drawing/2014/main" val="3835803220"/>
                    </a:ext>
                  </a:extLst>
                </a:gridCol>
                <a:gridCol w="1247889">
                  <a:extLst>
                    <a:ext uri="{9D8B030D-6E8A-4147-A177-3AD203B41FA5}">
                      <a16:colId xmlns:a16="http://schemas.microsoft.com/office/drawing/2014/main" val="2300465522"/>
                    </a:ext>
                  </a:extLst>
                </a:gridCol>
                <a:gridCol w="1236739">
                  <a:extLst>
                    <a:ext uri="{9D8B030D-6E8A-4147-A177-3AD203B41FA5}">
                      <a16:colId xmlns:a16="http://schemas.microsoft.com/office/drawing/2014/main" val="4132794372"/>
                    </a:ext>
                  </a:extLst>
                </a:gridCol>
                <a:gridCol w="1026976">
                  <a:extLst>
                    <a:ext uri="{9D8B030D-6E8A-4147-A177-3AD203B41FA5}">
                      <a16:colId xmlns:a16="http://schemas.microsoft.com/office/drawing/2014/main" val="1898222714"/>
                    </a:ext>
                  </a:extLst>
                </a:gridCol>
              </a:tblGrid>
              <a:tr h="245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вопроса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месяцев 2023 г.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месяцев 202</a:t>
                      </a:r>
                      <a:r>
                        <a:rPr lang="en-US" sz="10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г.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Динамика %</a:t>
                      </a: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909392"/>
                  </a:ext>
                </a:extLst>
              </a:tr>
              <a:tr h="205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Работа противопожарной службы и </a:t>
                      </a: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соблюдение </a:t>
                      </a:r>
                      <a:r>
                        <a:rPr lang="ru-RU" sz="10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требований пожарной безопасности 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38998</a:t>
                      </a:r>
                      <a:endParaRPr lang="ru-RU" sz="10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42957</a:t>
                      </a:r>
                      <a:endParaRPr lang="ru-RU" sz="10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38347"/>
                  </a:ext>
                </a:extLst>
              </a:tr>
              <a:tr h="179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Деятельность ГИМС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30450</a:t>
                      </a:r>
                      <a:endParaRPr lang="ru-RU" sz="10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45909</a:t>
                      </a:r>
                      <a:endParaRPr lang="ru-RU" sz="10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994352"/>
                  </a:ext>
                </a:extLst>
              </a:tr>
              <a:tr h="602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Вопросы связанные с рассмотрением обращений граждан (прекращение рассмотрения обращения, результаты рассмотрения обращения, ознакомление с документами и материалами, касающимися рассмотрения обращения)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4279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3828</a:t>
                      </a:r>
                      <a:endParaRPr kumimoji="0" lang="ru-RU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 </a:t>
                      </a: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10</a:t>
                      </a:r>
                      <a:endParaRPr kumimoji="0" lang="ru-RU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74019"/>
                  </a:ext>
                </a:extLst>
              </a:tr>
              <a:tr h="322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Деятельность и принимаемые решения МЧС России (отдельные вопросы касающиеся деятельности МЧС России)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3084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2864</a:t>
                      </a:r>
                      <a:endParaRPr kumimoji="0" lang="ru-RU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- </a:t>
                      </a: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8</a:t>
                      </a:r>
                      <a:endParaRPr kumimoji="0" lang="ru-RU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36310"/>
                  </a:ext>
                </a:extLst>
              </a:tr>
              <a:tr h="352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Предупреждение и преодоление ЧС</a:t>
                      </a:r>
                      <a:endParaRPr lang="ru-RU" sz="1000" b="0" i="0" u="none" strike="noStrike" cap="non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2796</a:t>
                      </a:r>
                      <a:endParaRPr lang="ru-RU" sz="10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8656</a:t>
                      </a:r>
                      <a:endParaRPr lang="ru-RU" sz="10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увеличение                 в 3 раза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433393"/>
                  </a:ext>
                </a:extLst>
              </a:tr>
              <a:tr h="272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Запросы архивных данных</a:t>
                      </a:r>
                      <a:endParaRPr kumimoji="0" lang="ru-RU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2557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4546</a:t>
                      </a:r>
                      <a:endParaRPr kumimoji="0" lang="ru-RU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78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Предупреждение ЧС на объектах жилищно-коммунального хозяйства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(содержание общего имущества, ограждающие конструкции, места общего пользования, придомовая территория)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lang="ru-RU" sz="10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1495</a:t>
                      </a:r>
                      <a:endParaRPr lang="ru-RU" sz="10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92495"/>
                  </a:ext>
                </a:extLst>
              </a:tr>
              <a:tr h="417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Трудовые отношения (трудоустройство,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выплаты зарплаты, заключение/прекращение трудового контракта/договора)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1398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609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38838"/>
                  </a:ext>
                </a:extLst>
              </a:tr>
              <a:tr h="244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Социальная сфера (компенсационные выплаты, выдача  удостоверения участника ликвидации ЧАЭС)</a:t>
                      </a:r>
                      <a:endParaRPr kumimoji="0" lang="ru-RU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1282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1250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- 2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17261"/>
                  </a:ext>
                </a:extLst>
              </a:tr>
              <a:tr h="244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Гражданская </a:t>
                      </a: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оборона (содержание и обслуживание ЗСГО)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1018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1057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851145"/>
                  </a:ext>
                </a:extLst>
              </a:tr>
              <a:tr h="331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 возможных фактах коррупции, противоправного поведения сотрудников и </a:t>
                      </a: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обжалование </a:t>
                      </a:r>
                      <a:r>
                        <a:rPr lang="ru-RU" sz="10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действий (бездействий) должностных лиц МЧС России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762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559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903764"/>
                  </a:ext>
                </a:extLst>
              </a:tr>
              <a:tr h="321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680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346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- 49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077961"/>
                  </a:ext>
                </a:extLst>
              </a:tr>
              <a:tr h="321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</a:t>
                      </a:r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службы (прохождение военной, государственной службы, продление контракта, увольнение со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службы, награждение государственными наградами)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646</a:t>
                      </a:r>
                      <a:endParaRPr lang="en-US" sz="1000" b="0" i="0" u="none" strike="noStrike" kern="1200" cap="non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1013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3183"/>
                  </a:ext>
                </a:extLst>
              </a:tr>
              <a:tr h="286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Здравоохранение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(медицинское обеспечение, санитарная эвакуация) 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587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407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Жилищные </a:t>
                      </a:r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(предоставление субсидий,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ЕСВ, ГЖС, служебного жилья, выселение из служебного жилья)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5</a:t>
                      </a:r>
                      <a:r>
                        <a:rPr lang="ru-RU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17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728</a:t>
                      </a:r>
                      <a:endParaRPr lang="ru-RU" sz="1000" b="0" i="0" u="none" strike="noStrike" kern="1200" cap="non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8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Законодательство </a:t>
                      </a:r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 (вопросы по нормативному регулированию, законодательной инициативе 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своего ведения, </a:t>
                      </a:r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судебных решений)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454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165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Наука (инновационная деятельность) 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191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kern="1200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239</a:t>
                      </a:r>
                      <a:endParaRPr lang="ru-RU" sz="1000" b="0" i="0" u="none" strike="noStrike" kern="1200" cap="non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12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24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104" y="510577"/>
            <a:ext cx="1700526" cy="1700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4755" y="3918029"/>
            <a:ext cx="2198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Сибирский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1933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Центральный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2790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Приволжский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Южный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37" y="5847599"/>
            <a:ext cx="737774" cy="66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5234" y="28226"/>
            <a:ext cx="458017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283664" y="131206"/>
            <a:ext cx="1208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итогах работы телефонов доверия МЧС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665793"/>
            <a:ext cx="9719637" cy="3927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211157" y="9416"/>
            <a:ext cx="345783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b="1" dirty="0">
                <a:solidFill>
                  <a:srgbClr val="FFFFFF"/>
                </a:solidFill>
                <a:latin typeface="Arial"/>
              </a:rPr>
              <a:t>9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1916" y="749005"/>
            <a:ext cx="73322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10478</a:t>
            </a:r>
            <a:r>
              <a:rPr kumimoji="0" lang="ru-RU" sz="1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звонков 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принято по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телефонам</a:t>
            </a:r>
            <a:r>
              <a:rPr lang="ru-RU" sz="1400" b="1" cap="all" dirty="0">
                <a:solidFill>
                  <a:srgbClr val="1F497D"/>
                </a:solidFill>
                <a:latin typeface="Calibri"/>
              </a:rPr>
              <a:t> </a:t>
            </a:r>
            <a:r>
              <a:rPr lang="ru-RU" sz="1400" b="1" cap="all" dirty="0" smtClean="0">
                <a:solidFill>
                  <a:srgbClr val="1F497D"/>
                </a:solidFill>
                <a:latin typeface="Calibri"/>
              </a:rPr>
              <a:t>  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доверия МЧС 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1686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звонков принято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оперативной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дежурной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сменой ГУ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НЦУКС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8793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звонка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принято оперативной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дежурной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сменой ЦУКС ГУ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642" y="2501796"/>
            <a:ext cx="8706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733" y="2348755"/>
            <a:ext cx="4850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Тематика звонков, поступивших на телефоны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доверия МЧС России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27581" y="5788498"/>
            <a:ext cx="2448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Первичные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7941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Анонимные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2462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Коллективные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Повторные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65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344" y="1978100"/>
            <a:ext cx="1660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+7 (495) 400-99-99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58814" y="2763406"/>
          <a:ext cx="4526964" cy="383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Работа противопожарной службы и соблюдение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требований 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пожарной безопасности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2736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2450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Вопросы связанные с рассмотрением обращений граждан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1524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Предупреждение чрезвычайных ситуаций природного и техногенного характера,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ликвидации 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последствий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1269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Информация и информатизация (архивные данные)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488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4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Деятельность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ГИМС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715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Гражданская оборона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93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Деятельность и принимаемые решения МЧС России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363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Здравоохранение. Физическая культура и спорт.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Противоправное поведение. Коррупция.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Трудовые отношения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69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Прохождение службы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32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Социальная сфера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82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Законодательство РФ. Исполнительное производство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109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Жилищные вопросы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Наука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Вопросы, не входящие в компетенцию МЧС России</a:t>
                      </a:r>
                    </a:p>
                  </a:txBody>
                  <a:tcPr marL="8960" marR="896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</a:t>
                      </a:r>
                      <a:endParaRPr lang="ru-RU" sz="12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2038" y="5913317"/>
            <a:ext cx="728686" cy="47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751916" y="1251867"/>
            <a:ext cx="796772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58814" y="2643839"/>
            <a:ext cx="4674902" cy="8245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1" name="Прямоугольник 30"/>
          <p:cNvSpPr/>
          <p:nvPr/>
        </p:nvSpPr>
        <p:spPr>
          <a:xfrm>
            <a:off x="5183848" y="2164089"/>
            <a:ext cx="4536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звонков, принятых на телефоны доверия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МЧС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федеральным округам Российской Федерации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074842" y="2681296"/>
            <a:ext cx="4488330" cy="874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42" name="Прямоугольник 41"/>
          <p:cNvSpPr/>
          <p:nvPr/>
        </p:nvSpPr>
        <p:spPr>
          <a:xfrm>
            <a:off x="4833716" y="5116997"/>
            <a:ext cx="4536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звонков, принятых на телефоны доверия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МЧС России по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категориям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40674" y="3863298"/>
            <a:ext cx="2448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Северо-Западный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Дальневосточный 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Северо-Кавказский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Уральский 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1619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42" y="2799064"/>
            <a:ext cx="2172506" cy="10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4988125" y="5569922"/>
            <a:ext cx="4488330" cy="874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083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57000"/>
          </a:srgbClr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247415</TotalTime>
  <Words>2259</Words>
  <Application>Microsoft Office PowerPoint</Application>
  <PresentationFormat>Произвольный</PresentationFormat>
  <Paragraphs>511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Myriad Pro Light</vt:lpstr>
      <vt:lpstr>Times New Roman</vt:lpstr>
      <vt:lpstr>Тема Office</vt:lpstr>
      <vt:lpstr>1_Тема Office</vt:lpstr>
      <vt:lpstr>4_Тема Office</vt:lpstr>
      <vt:lpstr>8_Тема Office</vt:lpstr>
      <vt:lpstr>7_Тема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Тематика обращений граждан и организаций, поступивших  и рассмотренных в МЧС России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Советник - Ксенофонтова Е.В.</cp:lastModifiedBy>
  <cp:revision>4333</cp:revision>
  <cp:lastPrinted>2024-10-04T09:37:28Z</cp:lastPrinted>
  <dcterms:created xsi:type="dcterms:W3CDTF">2019-07-30T12:41:22Z</dcterms:created>
  <dcterms:modified xsi:type="dcterms:W3CDTF">2024-10-04T11:25:36Z</dcterms:modified>
</cp:coreProperties>
</file>