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864" r:id="rId3"/>
    <p:sldMasterId id="2147483930" r:id="rId4"/>
    <p:sldMasterId id="2147483942" r:id="rId5"/>
    <p:sldMasterId id="2147483956" r:id="rId6"/>
    <p:sldMasterId id="2147483968" r:id="rId7"/>
  </p:sldMasterIdLst>
  <p:notesMasterIdLst>
    <p:notesMasterId r:id="rId19"/>
  </p:notesMasterIdLst>
  <p:handoutMasterIdLst>
    <p:handoutMasterId r:id="rId20"/>
  </p:handoutMasterIdLst>
  <p:sldIdLst>
    <p:sldId id="681" r:id="rId8"/>
    <p:sldId id="714" r:id="rId9"/>
    <p:sldId id="739" r:id="rId10"/>
    <p:sldId id="746" r:id="rId11"/>
    <p:sldId id="752" r:id="rId12"/>
    <p:sldId id="704" r:id="rId13"/>
    <p:sldId id="747" r:id="rId14"/>
    <p:sldId id="766" r:id="rId15"/>
    <p:sldId id="761" r:id="rId16"/>
    <p:sldId id="767" r:id="rId17"/>
    <p:sldId id="754" r:id="rId18"/>
  </p:sldIdLst>
  <p:sldSz cx="9720263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681"/>
            <p14:sldId id="714"/>
            <p14:sldId id="739"/>
            <p14:sldId id="746"/>
            <p14:sldId id="752"/>
            <p14:sldId id="704"/>
            <p14:sldId id="747"/>
            <p14:sldId id="766"/>
            <p14:sldId id="761"/>
            <p14:sldId id="767"/>
            <p14:sldId id="7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40000"/>
    <a:srgbClr val="EC8F12"/>
    <a:srgbClr val="DEA04E"/>
    <a:srgbClr val="00CC00"/>
    <a:srgbClr val="003300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111" d="100"/>
          <a:sy n="111" d="100"/>
        </p:scale>
        <p:origin x="1194" y="114"/>
      </p:cViewPr>
      <p:guideLst>
        <p:guide orient="horz" pos="2205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24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24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1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79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849313"/>
            <a:ext cx="32543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0" tIns="45488" rIns="90950" bIns="454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2"/>
            <a:ext cx="7942580" cy="2676587"/>
          </a:xfrm>
          <a:prstGeom prst="rect">
            <a:avLst/>
          </a:prstGeom>
        </p:spPr>
        <p:txBody>
          <a:bodyPr vert="horz" lIns="90950" tIns="45488" rIns="90950" bIns="454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1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79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8513" y="849313"/>
            <a:ext cx="32512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4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1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104900"/>
            <a:ext cx="4227512" cy="2982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72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62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5" y="1122363"/>
            <a:ext cx="7290197" cy="2387600"/>
          </a:xfrm>
        </p:spPr>
        <p:txBody>
          <a:bodyPr anchor="b"/>
          <a:lstStyle>
            <a:lvl1pPr algn="ctr"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5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45" indent="0" algn="ctr">
              <a:buNone/>
              <a:defRPr sz="1595"/>
            </a:lvl2pPr>
            <a:lvl3pPr marL="729090" indent="0" algn="ctr">
              <a:buNone/>
              <a:defRPr sz="1435"/>
            </a:lvl3pPr>
            <a:lvl4pPr marL="1093636" indent="0" algn="ctr">
              <a:buNone/>
              <a:defRPr sz="1276"/>
            </a:lvl4pPr>
            <a:lvl5pPr marL="1458180" indent="0" algn="ctr">
              <a:buNone/>
              <a:defRPr sz="1276"/>
            </a:lvl5pPr>
            <a:lvl6pPr marL="1822725" indent="0" algn="ctr">
              <a:buNone/>
              <a:defRPr sz="1276"/>
            </a:lvl6pPr>
            <a:lvl7pPr marL="2187270" indent="0" algn="ctr">
              <a:buNone/>
              <a:defRPr sz="1276"/>
            </a:lvl7pPr>
            <a:lvl8pPr marL="2551815" indent="0" algn="ctr">
              <a:buNone/>
              <a:defRPr sz="1276"/>
            </a:lvl8pPr>
            <a:lvl9pPr marL="2916360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06.12.2024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06.12.2024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06.12.2024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06.12.2024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06.12.2024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06.12.2024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06.12.2024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224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17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39853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9907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6064"/>
      </p:ext>
    </p:extLst>
  </p:cSld>
  <p:clrMapOvr>
    <a:masterClrMapping/>
  </p:clrMapOvr>
  <p:transition spd="slow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9" y="1709777"/>
            <a:ext cx="8383727" cy="2852737"/>
          </a:xfrm>
        </p:spPr>
        <p:txBody>
          <a:bodyPr anchor="b"/>
          <a:lstStyle>
            <a:lvl1pPr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9" y="4589502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90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636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8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7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27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81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36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7915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9660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>
                <a:solidFill>
                  <a:srgbClr val="000000"/>
                </a:solidFill>
              </a:rPr>
              <a:pPr/>
              <a:t>06.12.2024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018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48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4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1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7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0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0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0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7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2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06.12.2024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800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6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06.12.2024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0510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06.12.2024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2959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06.12.2024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8494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06.12.2024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061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90980"/>
      </p:ext>
    </p:extLst>
  </p:cSld>
  <p:clrMapOvr>
    <a:masterClrMapping/>
  </p:clrMapOvr>
  <p:transition spd="slow">
    <p:wipe dir="r"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06.12.2024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78143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06.12.2024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33632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22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0455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4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0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0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68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9"/>
            <a:ext cx="8262224" cy="1362075"/>
          </a:xfrm>
        </p:spPr>
        <p:txBody>
          <a:bodyPr anchor="t"/>
          <a:lstStyle>
            <a:lvl1pPr algn="l">
              <a:defRPr sz="376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1pPr>
            <a:lvl2pPr marL="43011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0222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3pPr>
            <a:lvl4pPr marL="1290333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4pPr>
            <a:lvl5pPr marL="1720444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5pPr>
            <a:lvl6pPr marL="2150555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6pPr>
            <a:lvl7pPr marL="258066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7pPr>
            <a:lvl8pPr marL="3010777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8pPr>
            <a:lvl9pPr marL="3440889" indent="0">
              <a:buNone/>
              <a:defRPr sz="13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26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634"/>
            </a:lvl1pPr>
            <a:lvl2pPr>
              <a:defRPr sz="2258"/>
            </a:lvl2pPr>
            <a:lvl3pPr>
              <a:defRPr sz="188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41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4" y="1535113"/>
            <a:ext cx="4294804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11" indent="0">
              <a:buNone/>
              <a:defRPr sz="1881" b="1"/>
            </a:lvl2pPr>
            <a:lvl3pPr marL="860222" indent="0">
              <a:buNone/>
              <a:defRPr sz="1693" b="1"/>
            </a:lvl3pPr>
            <a:lvl4pPr marL="1290333" indent="0">
              <a:buNone/>
              <a:defRPr sz="1505" b="1"/>
            </a:lvl4pPr>
            <a:lvl5pPr marL="1720444" indent="0">
              <a:buNone/>
              <a:defRPr sz="1505" b="1"/>
            </a:lvl5pPr>
            <a:lvl6pPr marL="2150555" indent="0">
              <a:buNone/>
              <a:defRPr sz="1505" b="1"/>
            </a:lvl6pPr>
            <a:lvl7pPr marL="2580667" indent="0">
              <a:buNone/>
              <a:defRPr sz="1505" b="1"/>
            </a:lvl7pPr>
            <a:lvl8pPr marL="3010777" indent="0">
              <a:buNone/>
              <a:defRPr sz="1505" b="1"/>
            </a:lvl8pPr>
            <a:lvl9pPr marL="3440889" indent="0">
              <a:buNone/>
              <a:defRPr sz="15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14" y="2174875"/>
            <a:ext cx="4294804" cy="3951288"/>
          </a:xfrm>
        </p:spPr>
        <p:txBody>
          <a:bodyPr/>
          <a:lstStyle>
            <a:lvl1pPr>
              <a:defRPr sz="2258"/>
            </a:lvl1pPr>
            <a:lvl2pPr>
              <a:defRPr sz="1881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4" y="1535113"/>
            <a:ext cx="4296491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0111" indent="0">
              <a:buNone/>
              <a:defRPr sz="1881" b="1"/>
            </a:lvl2pPr>
            <a:lvl3pPr marL="860222" indent="0">
              <a:buNone/>
              <a:defRPr sz="1693" b="1"/>
            </a:lvl3pPr>
            <a:lvl4pPr marL="1290333" indent="0">
              <a:buNone/>
              <a:defRPr sz="1505" b="1"/>
            </a:lvl4pPr>
            <a:lvl5pPr marL="1720444" indent="0">
              <a:buNone/>
              <a:defRPr sz="1505" b="1"/>
            </a:lvl5pPr>
            <a:lvl6pPr marL="2150555" indent="0">
              <a:buNone/>
              <a:defRPr sz="1505" b="1"/>
            </a:lvl6pPr>
            <a:lvl7pPr marL="2580667" indent="0">
              <a:buNone/>
              <a:defRPr sz="1505" b="1"/>
            </a:lvl7pPr>
            <a:lvl8pPr marL="3010777" indent="0">
              <a:buNone/>
              <a:defRPr sz="1505" b="1"/>
            </a:lvl8pPr>
            <a:lvl9pPr marL="3440889" indent="0">
              <a:buNone/>
              <a:defRPr sz="15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4" y="2174875"/>
            <a:ext cx="4296491" cy="3951288"/>
          </a:xfrm>
        </p:spPr>
        <p:txBody>
          <a:bodyPr/>
          <a:lstStyle>
            <a:lvl1pPr>
              <a:defRPr sz="2258"/>
            </a:lvl1pPr>
            <a:lvl2pPr>
              <a:defRPr sz="1881"/>
            </a:lvl2pPr>
            <a:lvl3pPr>
              <a:defRPr sz="1693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24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9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90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6" y="273050"/>
            <a:ext cx="3197900" cy="1162050"/>
          </a:xfrm>
        </p:spPr>
        <p:txBody>
          <a:bodyPr anchor="b"/>
          <a:lstStyle>
            <a:lvl1pPr algn="l">
              <a:defRPr sz="188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356" y="273059"/>
            <a:ext cx="5433897" cy="5853113"/>
          </a:xfrm>
        </p:spPr>
        <p:txBody>
          <a:bodyPr/>
          <a:lstStyle>
            <a:lvl1pPr>
              <a:defRPr sz="3010"/>
            </a:lvl1pPr>
            <a:lvl2pPr>
              <a:defRPr sz="2634"/>
            </a:lvl2pPr>
            <a:lvl3pPr>
              <a:defRPr sz="2258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6" y="1435103"/>
            <a:ext cx="3197900" cy="4691063"/>
          </a:xfrm>
        </p:spPr>
        <p:txBody>
          <a:bodyPr/>
          <a:lstStyle>
            <a:lvl1pPr marL="0" indent="0">
              <a:buNone/>
              <a:defRPr sz="1317"/>
            </a:lvl1pPr>
            <a:lvl2pPr marL="430111" indent="0">
              <a:buNone/>
              <a:defRPr sz="1129"/>
            </a:lvl2pPr>
            <a:lvl3pPr marL="860222" indent="0">
              <a:buNone/>
              <a:defRPr sz="941"/>
            </a:lvl3pPr>
            <a:lvl4pPr marL="1290333" indent="0">
              <a:buNone/>
              <a:defRPr sz="847"/>
            </a:lvl4pPr>
            <a:lvl5pPr marL="1720444" indent="0">
              <a:buNone/>
              <a:defRPr sz="847"/>
            </a:lvl5pPr>
            <a:lvl6pPr marL="2150555" indent="0">
              <a:buNone/>
              <a:defRPr sz="847"/>
            </a:lvl6pPr>
            <a:lvl7pPr marL="2580667" indent="0">
              <a:buNone/>
              <a:defRPr sz="847"/>
            </a:lvl7pPr>
            <a:lvl8pPr marL="3010777" indent="0">
              <a:buNone/>
              <a:defRPr sz="847"/>
            </a:lvl8pPr>
            <a:lvl9pPr marL="3440889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188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010"/>
            </a:lvl1pPr>
            <a:lvl2pPr marL="430111" indent="0">
              <a:buNone/>
              <a:defRPr sz="2634"/>
            </a:lvl2pPr>
            <a:lvl3pPr marL="860222" indent="0">
              <a:buNone/>
              <a:defRPr sz="2258"/>
            </a:lvl3pPr>
            <a:lvl4pPr marL="1290333" indent="0">
              <a:buNone/>
              <a:defRPr sz="1881"/>
            </a:lvl4pPr>
            <a:lvl5pPr marL="1720444" indent="0">
              <a:buNone/>
              <a:defRPr sz="1881"/>
            </a:lvl5pPr>
            <a:lvl6pPr marL="2150555" indent="0">
              <a:buNone/>
              <a:defRPr sz="1881"/>
            </a:lvl6pPr>
            <a:lvl7pPr marL="2580667" indent="0">
              <a:buNone/>
              <a:defRPr sz="1881"/>
            </a:lvl7pPr>
            <a:lvl8pPr marL="3010777" indent="0">
              <a:buNone/>
              <a:defRPr sz="1881"/>
            </a:lvl8pPr>
            <a:lvl9pPr marL="3440889" indent="0">
              <a:buNone/>
              <a:defRPr sz="188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317"/>
            </a:lvl1pPr>
            <a:lvl2pPr marL="430111" indent="0">
              <a:buNone/>
              <a:defRPr sz="1129"/>
            </a:lvl2pPr>
            <a:lvl3pPr marL="860222" indent="0">
              <a:buNone/>
              <a:defRPr sz="941"/>
            </a:lvl3pPr>
            <a:lvl4pPr marL="1290333" indent="0">
              <a:buNone/>
              <a:defRPr sz="847"/>
            </a:lvl4pPr>
            <a:lvl5pPr marL="1720444" indent="0">
              <a:buNone/>
              <a:defRPr sz="847"/>
            </a:lvl5pPr>
            <a:lvl6pPr marL="2150555" indent="0">
              <a:buNone/>
              <a:defRPr sz="847"/>
            </a:lvl6pPr>
            <a:lvl7pPr marL="2580667" indent="0">
              <a:buNone/>
              <a:defRPr sz="847"/>
            </a:lvl7pPr>
            <a:lvl8pPr marL="3010777" indent="0">
              <a:buNone/>
              <a:defRPr sz="847"/>
            </a:lvl8pPr>
            <a:lvl9pPr marL="3440889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9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55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3" y="274647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7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9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3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9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9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06.12.2024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6753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50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28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15136" lvl="0" indent="-207567" algn="l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5">
                <a:solidFill>
                  <a:srgbClr val="888888"/>
                </a:solidFill>
              </a:defRPr>
            </a:lvl1pPr>
            <a:lvl2pPr marL="830271" lvl="1" indent="-207567" algn="l">
              <a:spcBef>
                <a:spcPts val="3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12">
                <a:solidFill>
                  <a:srgbClr val="888888"/>
                </a:solidFill>
              </a:defRPr>
            </a:lvl2pPr>
            <a:lvl3pPr marL="1245406" lvl="2" indent="-207567" algn="l"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78">
                <a:solidFill>
                  <a:srgbClr val="888888"/>
                </a:solidFill>
              </a:defRPr>
            </a:lvl3pPr>
            <a:lvl4pPr marL="1660542" lvl="3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4pPr>
            <a:lvl5pPr marL="2075677" lvl="4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5pPr>
            <a:lvl6pPr marL="2490813" lvl="5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6pPr>
            <a:lvl7pPr marL="2905948" lvl="6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7pPr>
            <a:lvl8pPr marL="3321083" lvl="7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8pPr>
            <a:lvl9pPr marL="3736219" lvl="8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06.12.2024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354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5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271" lvl="1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06" lvl="2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2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271" lvl="1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06" lvl="2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06.12.2024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72615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06.12.2024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7175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06.12.2024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585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100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92072" algn="l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9"/>
            </a:lvl1pPr>
            <a:lvl2pPr marL="830271" lvl="1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53"/>
            </a:lvl2pPr>
            <a:lvl3pPr marL="1245406" lvl="2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150"/>
            </a:lvl3pPr>
            <a:lvl4pPr marL="1660542" lvl="3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5"/>
            </a:lvl4pPr>
            <a:lvl5pPr marL="2075677" lvl="4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5"/>
            </a:lvl5pPr>
            <a:lvl6pPr marL="2490813" lvl="5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6pPr>
            <a:lvl7pPr marL="2905948" lvl="6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7pPr>
            <a:lvl8pPr marL="3321083" lvl="7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8pPr>
            <a:lvl9pPr marL="3736219" lvl="8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2075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271" lvl="1" indent="-207567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06" lvl="2" indent="-207567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542" lvl="3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677" lvl="4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813" lvl="5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5948" lvl="6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083" lvl="7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219" lvl="8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06.12.2024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89601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5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2075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271" lvl="1" indent="-207567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06" lvl="2" indent="-207567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542" lvl="3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677" lvl="4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813" lvl="5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5948" lvl="6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083" lvl="7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219" lvl="8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33287"/>
      </p:ext>
    </p:extLst>
  </p:cSld>
  <p:clrMapOvr>
    <a:masterClrMapping/>
  </p:clrMapOvr>
  <p:transition spd="slow">
    <p:wipe dir="r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2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271" lvl="1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06" lvl="2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06.12.2024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86440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7" y="2106903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0" y="846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271" lvl="1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06" lvl="2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06.12.2024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52746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6" y="6480683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19195">
              <a:defRPr sz="127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28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4" tIns="39601" rIns="79204" bIns="39601" rtlCol="0" anchor="ctr"/>
          <a:lstStyle/>
          <a:p>
            <a:pPr algn="ctr" defTabSz="792034" fontAlgn="base">
              <a:spcBef>
                <a:spcPct val="0"/>
              </a:spcBef>
              <a:spcAft>
                <a:spcPct val="0"/>
              </a:spcAft>
            </a:pPr>
            <a:endParaRPr lang="ru-RU" sz="1478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612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612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47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3002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80" tIns="28590" rIns="57180" bIns="28590" rtlCol="0" anchor="ctr"/>
          <a:lstStyle/>
          <a:p>
            <a:pPr algn="ctr" defTabSz="571808" fontAlgn="base">
              <a:spcBef>
                <a:spcPct val="0"/>
              </a:spcBef>
              <a:spcAft>
                <a:spcPct val="0"/>
              </a:spcAft>
            </a:pPr>
            <a:endParaRPr lang="ru-RU" sz="1075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10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874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06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59923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6" tIns="34473" rIns="68946" bIns="34473" rtlCol="0" anchor="ctr"/>
          <a:lstStyle/>
          <a:p>
            <a:pPr algn="ctr" defTabSz="689504"/>
            <a:endParaRPr lang="ru-RU" sz="1007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8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8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06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2" y="30052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8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303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45" indent="0">
              <a:buNone/>
              <a:defRPr sz="2232"/>
            </a:lvl2pPr>
            <a:lvl3pPr marL="729090" indent="0">
              <a:buNone/>
              <a:defRPr sz="1914"/>
            </a:lvl3pPr>
            <a:lvl4pPr marL="1093636" indent="0">
              <a:buNone/>
              <a:defRPr sz="1595"/>
            </a:lvl4pPr>
            <a:lvl5pPr marL="1458180" indent="0">
              <a:buNone/>
              <a:defRPr sz="1595"/>
            </a:lvl5pPr>
            <a:lvl6pPr marL="1822725" indent="0">
              <a:buNone/>
              <a:defRPr sz="1595"/>
            </a:lvl6pPr>
            <a:lvl7pPr marL="2187270" indent="0">
              <a:buNone/>
              <a:defRPr sz="1595"/>
            </a:lvl7pPr>
            <a:lvl8pPr marL="2551815" indent="0">
              <a:buNone/>
              <a:defRPr sz="1595"/>
            </a:lvl8pPr>
            <a:lvl9pPr marL="2916360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70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70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9" y="6356389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41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90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72" indent="-182272" algn="l" defTabSz="72909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81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6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90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45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99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54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408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63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4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9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636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8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72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27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81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36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pPr/>
              <a:t>06.12.2024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7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3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5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9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1B-2CC0-4194-896F-5A6B8B248AEF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2" y="6356359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1" y="6356359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1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860222" rtl="0" eaLnBrk="1" latinLnBrk="0" hangingPunct="1">
        <a:spcBef>
          <a:spcPct val="0"/>
        </a:spcBef>
        <a:buNone/>
        <a:defRPr sz="41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583" indent="-322583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10" kern="1200">
          <a:solidFill>
            <a:schemeClr val="tx1"/>
          </a:solidFill>
          <a:latin typeface="+mn-lt"/>
          <a:ea typeface="+mn-ea"/>
          <a:cs typeface="+mn-cs"/>
        </a:defRPr>
      </a:lvl1pPr>
      <a:lvl2pPr marL="698931" indent="-268819" algn="l" defTabSz="860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2pPr>
      <a:lvl3pPr marL="1075277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05389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935500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»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2365610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6pPr>
      <a:lvl7pPr marL="2795722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7pPr>
      <a:lvl8pPr marL="3225832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indent="-215055" algn="l" defTabSz="860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0111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0222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0333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20444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50555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80667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10777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40889" algn="l" defTabSz="860222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06.12.2024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5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wmf"/><Relationship Id="rId5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79" y="3272523"/>
            <a:ext cx="7717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</a:t>
            </a: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месяцев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554989" y="4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4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577" y="6377873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Москва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986" y="1078871"/>
            <a:ext cx="9719064" cy="8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5369" y="-96009"/>
            <a:ext cx="2042819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99165" y="1517167"/>
            <a:ext cx="1000439" cy="51772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226</a:t>
            </a: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7332" y="1454345"/>
            <a:ext cx="348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380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принято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личном приеме должностными лицами МЧС России в Общественной приемной МЧС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России, из них: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46325" y="5134490"/>
            <a:ext cx="4047261" cy="1145652"/>
            <a:chOff x="1112252" y="6028765"/>
            <a:chExt cx="3509654" cy="968869"/>
          </a:xfrm>
        </p:grpSpPr>
        <p:sp>
          <p:nvSpPr>
            <p:cNvPr id="18" name="TextBox 17"/>
            <p:cNvSpPr txBox="1"/>
            <p:nvPr/>
          </p:nvSpPr>
          <p:spPr>
            <a:xfrm>
              <a:off x="2101127" y="6028765"/>
              <a:ext cx="2520779" cy="47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вопросам  порядка рассмотрения и статуса обращений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12252" y="6162892"/>
              <a:ext cx="887955" cy="255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1046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64534" y="6452058"/>
              <a:ext cx="599306" cy="255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139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1070" y="6607208"/>
              <a:ext cx="2211412" cy="39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вопросам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чрезвычайных ситуаций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95095" y="6677473"/>
              <a:ext cx="762340" cy="255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0395" y="6394693"/>
              <a:ext cx="2526192" cy="28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вопросам записи на личный прием</a:t>
              </a: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 flipV="1">
            <a:off x="241525" y="1338329"/>
            <a:ext cx="4899384" cy="11824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11" y="78878"/>
            <a:ext cx="472075" cy="6209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292" y="124692"/>
            <a:ext cx="7652965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17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Сведения </a:t>
            </a:r>
            <a:r>
              <a:rPr kumimoji="0" lang="ru-RU" sz="1317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о личном приеме г</a:t>
            </a:r>
            <a:r>
              <a:rPr kumimoji="0" lang="ru-RU" sz="1317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Calibri"/>
              </a:rPr>
              <a:t>раждан должностными лицами МЧС России, территориальных органов, организаций и учреждений  МЧС </a:t>
            </a:r>
            <a:r>
              <a:rPr kumimoji="0" lang="ru-RU" sz="1317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Calibri"/>
              </a:rPr>
              <a:t>России</a:t>
            </a:r>
            <a:endParaRPr kumimoji="0" lang="ru-RU" sz="1317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yriad Pro Light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9103" y="763104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77251" y="3496"/>
            <a:ext cx="345783" cy="41169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298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78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298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ru-RU" sz="178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29242" y="1781917"/>
            <a:ext cx="4658937" cy="3325381"/>
            <a:chOff x="1261165" y="7200794"/>
            <a:chExt cx="4505371" cy="596071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261165" y="7200794"/>
              <a:ext cx="713505" cy="622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93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26225" y="11843341"/>
              <a:ext cx="806008" cy="70734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1261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52465" y="11671956"/>
              <a:ext cx="3214071" cy="148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860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Принято устных запроса граждан с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использованием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специальных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технических средств связи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(телефонные  средства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связи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из них: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 flipH="1">
            <a:off x="5228590" y="825620"/>
            <a:ext cx="4485" cy="58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92434" y="6275888"/>
            <a:ext cx="708220" cy="30228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15195" y="6218179"/>
            <a:ext cx="311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вопросам СВО (эвакуация, оказание помощи и др.)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17940" y="1469784"/>
            <a:ext cx="313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принято должностными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лицами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территориальных органов МЧС России,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них: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62160" y="1447190"/>
            <a:ext cx="1160644" cy="59172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matte"/>
        </p:spPr>
        <p:txBody>
          <a:bodyPr wrap="square" lIns="85997" tIns="42999" rIns="85997" bIns="42999">
            <a:spAutoFit/>
          </a:bodyPr>
          <a:lstStyle/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1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5588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298309" y="1327527"/>
            <a:ext cx="4350934" cy="7954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87" name="Прямоугольник 86"/>
          <p:cNvSpPr/>
          <p:nvPr/>
        </p:nvSpPr>
        <p:spPr>
          <a:xfrm>
            <a:off x="5342092" y="2432318"/>
            <a:ext cx="810389" cy="88705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matte"/>
        </p:spPr>
        <p:txBody>
          <a:bodyPr wrap="square" lIns="85997" tIns="42999" rIns="85997" bIns="42999">
            <a:spAutoFit/>
          </a:bodyPr>
          <a:lstStyle/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513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8989" y="2513903"/>
            <a:ext cx="30980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860176">
              <a:defRPr sz="1100" kern="0">
                <a:solidFill>
                  <a:srgbClr val="1F497D"/>
                </a:solidFill>
                <a:latin typeface="Arial"/>
              </a:defRPr>
            </a:lvl1pPr>
          </a:lstStyle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принято руководителями территориальных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органов МЧС России.</a:t>
            </a:r>
          </a:p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618730" y="5642565"/>
            <a:ext cx="831197" cy="101529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2107</a:t>
            </a: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860176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1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endParaRPr kumimoji="0" lang="ru-RU" sz="1881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49927" y="5711731"/>
            <a:ext cx="311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принято руководителями организаций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учреждений МЧС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1838" y="898523"/>
            <a:ext cx="4850322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9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Личный прием граждан в </a:t>
            </a:r>
            <a:r>
              <a:rPr kumimoji="0" lang="ru-RU" sz="1129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Общественной </a:t>
            </a:r>
            <a:r>
              <a:rPr kumimoji="0" lang="ru-RU" sz="1129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приемной МЧС России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16488" y="815615"/>
            <a:ext cx="4406546" cy="4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9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Личный прием граждан должностными лицами территориальных органов МЧС России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430803" y="5456831"/>
            <a:ext cx="3846395" cy="178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07596" y="4201108"/>
            <a:ext cx="4629185" cy="3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30857" y="3145244"/>
            <a:ext cx="4096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Наибольшее количество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личных приемов граждан зарегистрировано в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ГУ МЧС России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по:</a:t>
            </a:r>
          </a:p>
          <a:p>
            <a:pPr marL="171450" marR="0" lvl="0" indent="-17145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Кемеровской области-Кузбассу – 1031;</a:t>
            </a:r>
          </a:p>
          <a:p>
            <a:pPr marL="171450" marR="0" lvl="0" indent="-17145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Саратовской области – 970;</a:t>
            </a:r>
          </a:p>
          <a:p>
            <a:pPr marL="171450" marR="0" lvl="0" indent="-17145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Тверской области – 704;</a:t>
            </a:r>
          </a:p>
          <a:p>
            <a:pPr marL="171450" marR="0" lvl="0" indent="-17145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Оренбургской области – 644;</a:t>
            </a:r>
          </a:p>
          <a:p>
            <a:pPr marL="171450" marR="0" lvl="0" indent="-17145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Ивановской области – 403. </a:t>
            </a:r>
          </a:p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9551" y="2323625"/>
            <a:ext cx="1093319" cy="45617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  <a:p>
            <a:pPr algn="ctr" defTabSz="860176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2674" y="3012898"/>
            <a:ext cx="1080626" cy="45617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</a:t>
            </a:r>
          </a:p>
          <a:p>
            <a:pPr algn="ctr" defTabSz="860176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6685" y="2490776"/>
            <a:ext cx="30980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860176">
              <a:defRPr sz="1100" kern="0">
                <a:solidFill>
                  <a:srgbClr val="1F497D"/>
                </a:solidFill>
                <a:latin typeface="Arial"/>
              </a:defRPr>
            </a:lvl1pPr>
          </a:lstStyle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заместителями Министра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91082" y="2955991"/>
            <a:ext cx="30980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860176">
              <a:defRPr sz="1100" kern="0">
                <a:solidFill>
                  <a:srgbClr val="1F497D"/>
                </a:solidFill>
                <a:latin typeface="Arial"/>
              </a:defRPr>
            </a:lvl1pPr>
          </a:lstStyle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руководителями структурных подразделений центрального аппарата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МЧС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7952" y="3644385"/>
            <a:ext cx="1094201" cy="45617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143</a:t>
            </a:r>
          </a:p>
          <a:p>
            <a:pPr marL="0" marR="0" lvl="0" indent="0" algn="ctr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55827" y="3739920"/>
            <a:ext cx="30980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 defTabSz="860176">
              <a:defRPr sz="1100" kern="0">
                <a:solidFill>
                  <a:srgbClr val="1F497D"/>
                </a:solidFill>
                <a:latin typeface="Arial"/>
              </a:defRPr>
            </a:lvl1pPr>
          </a:lstStyle>
          <a:p>
            <a:pPr marL="0" marR="0" lvl="0" indent="0" algn="just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уполномоченными лицами Общественной приемной МЧС России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41525" y="2229828"/>
            <a:ext cx="4695256" cy="13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281408" y="2243535"/>
            <a:ext cx="4287474" cy="66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80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47068" y="3560723"/>
            <a:ext cx="1931960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портал «</a:t>
            </a:r>
            <a:r>
              <a:rPr lang="ru-RU" sz="1129" kern="0" dirty="0" err="1">
                <a:solidFill>
                  <a:srgbClr val="1F497D"/>
                </a:solidFill>
                <a:latin typeface="Arial"/>
              </a:rPr>
              <a:t>Госуслуги</a:t>
            </a:r>
            <a:r>
              <a:rPr lang="ru-RU" sz="1129" kern="0" dirty="0">
                <a:solidFill>
                  <a:srgbClr val="1F497D"/>
                </a:solidFill>
                <a:latin typeface="Arial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7068" y="4110709"/>
            <a:ext cx="1931960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мобильное приложение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«Решаем вместе»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93654" y="3480095"/>
            <a:ext cx="680161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292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9955" y="2282272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Источники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7418" y="4145744"/>
            <a:ext cx="609651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706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8635" y="2685021"/>
            <a:ext cx="1900394" cy="6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официальный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интернет-портал </a:t>
            </a:r>
          </a:p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МЧС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49633" y="2695913"/>
            <a:ext cx="726158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1046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1330" y="4889254"/>
            <a:ext cx="3129087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kern="0" dirty="0">
                <a:solidFill>
                  <a:srgbClr val="1F497D"/>
                </a:solidFill>
                <a:latin typeface="Arial"/>
              </a:rPr>
              <a:t>перенаправлено из других органов государственной 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7686" y="4939882"/>
            <a:ext cx="619470" cy="37627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777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8663" y="2232959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Тематика обращений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99907" y="4242264"/>
            <a:ext cx="236140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 (жилищные вопросы, регистрация туристических групп, иные вопросы относящиеся к деятельности МЧС России)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76179" y="4275517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345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7564" y="3275031"/>
            <a:ext cx="1435010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6208" y="3193673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414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31701" y="3606941"/>
            <a:ext cx="2460859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41181" y="3502794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40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84172" y="3987122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30691" y="3900358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93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37951" y="2810474"/>
            <a:ext cx="2126118" cy="43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пожарной</a:t>
            </a:r>
          </a:p>
          <a:p>
            <a:pPr defTabSz="860176">
              <a:defRPr/>
            </a:pPr>
            <a:r>
              <a:rPr lang="ru-RU" sz="1129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15147" y="2814491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1151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1679" y="5287847"/>
            <a:ext cx="2709560" cy="29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Результаты рассмотрения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21840" y="6190332"/>
            <a:ext cx="791208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87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22966" y="5674212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отклонено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03536" y="5557962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9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28832" y="6274435"/>
            <a:ext cx="3130734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перенаправлено по компетенции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476938" y="5678138"/>
            <a:ext cx="2032172" cy="266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решено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30967" y="5576278"/>
            <a:ext cx="847810" cy="43430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258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1948</a:t>
            </a:r>
            <a:endParaRPr lang="ru-RU" sz="2258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62189" y="2518573"/>
            <a:ext cx="3022012" cy="28952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1317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 категории 21 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9789" y="1516820"/>
            <a:ext cx="3399541" cy="15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176">
              <a:defRPr/>
            </a:pPr>
            <a:endParaRPr lang="ru-RU" sz="169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88132" y="5599481"/>
            <a:ext cx="9144000" cy="0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38" y="260659"/>
            <a:ext cx="381918" cy="502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1103437" y="423193"/>
            <a:ext cx="7508243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176">
              <a:defRPr/>
            </a:pPr>
            <a:r>
              <a:rPr lang="ru-RU" sz="1223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работе МЧС России в Платформе обратной связи</a:t>
            </a:r>
            <a:endParaRPr lang="ru-RU" sz="1317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96244" y="834622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6" name="Номер слайда 3"/>
          <p:cNvSpPr txBox="1">
            <a:spLocks/>
          </p:cNvSpPr>
          <p:nvPr/>
        </p:nvSpPr>
        <p:spPr>
          <a:xfrm>
            <a:off x="9164069" y="29558"/>
            <a:ext cx="306050" cy="369277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644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11                                                   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03817" y="1402646"/>
            <a:ext cx="7780384" cy="6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98561">
              <a:defRPr/>
            </a:pPr>
            <a:r>
              <a:rPr lang="ru-RU" sz="1129" kern="0" dirty="0" smtClean="0">
                <a:solidFill>
                  <a:srgbClr val="1F497D"/>
                </a:solidFill>
                <a:latin typeface="Arial"/>
              </a:rPr>
              <a:t>обращения </a:t>
            </a:r>
            <a:r>
              <a:rPr lang="ru-RU" sz="1129" kern="0" dirty="0">
                <a:solidFill>
                  <a:srgbClr val="1F497D"/>
                </a:solidFill>
                <a:latin typeface="Arial"/>
              </a:rPr>
              <a:t>поступило и рассмотрено в центральном аппарате и территориальных органах МЧС России посредством федеральной государственной информационной системы «Единый портал государственных и муниципальных услуг (функций)»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762601" y="1381626"/>
            <a:ext cx="790441" cy="7421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8601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81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Arial"/>
              </a:rPr>
              <a:t>2044</a:t>
            </a:r>
            <a:endParaRPr lang="ru-RU" sz="1881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rial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3114" y="1312583"/>
            <a:ext cx="8703930" cy="7815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176">
              <a:defRPr/>
            </a:pPr>
            <a:endParaRPr lang="ru-RU" sz="169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2" y="2672502"/>
            <a:ext cx="1503945" cy="2067924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ffectLst>
            <a:glow rad="127000">
              <a:srgbClr val="4F81BD">
                <a:alpha val="0"/>
              </a:srgbClr>
            </a:glow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14" y="2491720"/>
            <a:ext cx="1749919" cy="2327192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 flipV="1">
            <a:off x="1635782" y="2564837"/>
            <a:ext cx="2688627" cy="7109"/>
          </a:xfrm>
          <a:prstGeom prst="line">
            <a:avLst/>
          </a:prstGeom>
          <a:noFill/>
          <a:ln w="476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465012" y="2542080"/>
            <a:ext cx="2664061" cy="1858"/>
          </a:xfrm>
          <a:prstGeom prst="line">
            <a:avLst/>
          </a:prstGeom>
          <a:noFill/>
          <a:ln w="44450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0" y="3369702"/>
            <a:ext cx="1290885" cy="7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1447" y="4868747"/>
            <a:ext cx="417738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4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18" y="37521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1634" y="33517"/>
            <a:ext cx="739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2" y="632201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1301903" y="2964375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44508" y="2945051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19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45690" y="305733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17511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44956" y="3041757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154690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724918" y="3045355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4308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378581" y="396989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262988" y="396058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968708" y="4845607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2023</a:t>
            </a:r>
            <a:r>
              <a:rPr lang="ru-RU" sz="1400" dirty="0">
                <a:solidFill>
                  <a:srgbClr val="1F497D"/>
                </a:solidFill>
              </a:rPr>
              <a:t> г.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623693" y="3926960"/>
            <a:ext cx="76668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21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,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8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4220104" y="4365369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14377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845319" y="4845607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/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(9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 2023 г.)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6001761" y="4329906"/>
            <a:ext cx="1408595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126308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837734" y="4854324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2023 г.)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177737" y="43657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5823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502076" y="3924298"/>
            <a:ext cx="76668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22,5%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8625733" y="3885375"/>
            <a:ext cx="676917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-26%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527" y="851687"/>
            <a:ext cx="246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поступило и рассмотрено</a:t>
            </a: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МЧС России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3853" y="1676877"/>
            <a:ext cx="2321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ru-RU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Центрального Аппарата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России</a:t>
            </a:r>
          </a:p>
          <a:p>
            <a:pPr algn="ctr">
              <a:defRPr/>
            </a:pPr>
            <a:r>
              <a:rPr lang="ru-RU" sz="1000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3417" y="1751503"/>
            <a:ext cx="220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4895" y="1786192"/>
            <a:ext cx="23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</a:t>
            </a:r>
            <a:endParaRPr lang="ru-RU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учреждение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0460" y="3810522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г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.)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52023" y="3303226"/>
            <a:ext cx="1446318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102173" tIns="51092" rIns="102173" bIns="51092">
            <a:spAutoFit/>
          </a:bodyPr>
          <a:lstStyle/>
          <a:p>
            <a:pPr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148031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0459" y="2549791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(9 месяцев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09547" y="1901715"/>
            <a:ext cx="1913473" cy="7386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176509</a:t>
            </a:r>
          </a:p>
          <a:p>
            <a:pPr algn="ctr"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endParaRPr lang="ru-RU" sz="14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>
            <a:off x="8334519" y="3902947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8402" y="1048375"/>
            <a:ext cx="442263" cy="5582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813" y="1156291"/>
            <a:ext cx="1181567" cy="558059"/>
          </a:xfrm>
          <a:prstGeom prst="rect">
            <a:avLst/>
          </a:prstGeom>
          <a:noFill/>
        </p:spPr>
      </p:pic>
      <p:pic>
        <p:nvPicPr>
          <p:cNvPr id="54" name="Picture 3" descr="F:\госкорпорации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  <a14:imgEffect>
                      <a14:colorTemperature colorTemp="7467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22" y="1129028"/>
            <a:ext cx="499804" cy="597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89884" y="769311"/>
            <a:ext cx="4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рассматривали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626" y="4329906"/>
            <a:ext cx="2689314" cy="2588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7727" y="3449772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/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(9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 2024 г.)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19185" y="3444067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(9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 2024 г.)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837734" y="345857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(9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месяцев 2024 г.)</a:t>
            </a:r>
          </a:p>
        </p:txBody>
      </p:sp>
    </p:spTree>
    <p:extLst>
      <p:ext uri="{BB962C8B-B14F-4D97-AF65-F5344CB8AC3E}">
        <p14:creationId xmlns:p14="http://schemas.microsoft.com/office/powerpoint/2010/main" val="3039593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70" y="1129252"/>
            <a:ext cx="4007606" cy="2220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95" y="-10228"/>
            <a:ext cx="451765" cy="594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406" y="-7169"/>
            <a:ext cx="7741710" cy="479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Количество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обращений,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поступивших и рассмотренных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в территориальных органах  МЧС России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" y="641077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5" name="Номер слайда 3"/>
          <p:cNvSpPr txBox="1">
            <a:spLocks/>
          </p:cNvSpPr>
          <p:nvPr/>
        </p:nvSpPr>
        <p:spPr>
          <a:xfrm>
            <a:off x="9177377" y="-10228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sym typeface="Calibri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133" y="711285"/>
            <a:ext cx="2043340" cy="835934"/>
          </a:xfrm>
          <a:prstGeom prst="rect">
            <a:avLst/>
          </a:prstGeom>
          <a:solidFill>
            <a:srgbClr val="FF0000">
              <a:alpha val="57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Новые субъекты Российской Федерации (кол-во обращений, поступивших 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рассмотренных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9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месяцев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г.)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ЛНР                                                         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793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ДНР                                                          </a:t>
            </a:r>
            <a:r>
              <a:rPr lang="en-US" sz="700" noProof="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471</a:t>
            </a:r>
            <a:r>
              <a:rPr lang="ru-RU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cs typeface="Arial" panose="020B0604020202020204" pitchFamily="34" charset="0"/>
              </a:rPr>
              <a:t>Запорожская область                             </a:t>
            </a:r>
            <a:r>
              <a:rPr lang="en-US" sz="7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144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Херсонская область                              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</a:t>
            </a:r>
            <a:r>
              <a:rPr lang="en-US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82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2" idx="2"/>
          </p:cNvCxnSpPr>
          <p:nvPr/>
        </p:nvCxnSpPr>
        <p:spPr>
          <a:xfrm rot="16200000" flipH="1">
            <a:off x="948536" y="1690486"/>
            <a:ext cx="712981" cy="42644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78523"/>
              </p:ext>
            </p:extLst>
          </p:nvPr>
        </p:nvGraphicFramePr>
        <p:xfrm>
          <a:off x="70133" y="3373354"/>
          <a:ext cx="6629066" cy="2433828"/>
        </p:xfrm>
        <a:graphic>
          <a:graphicData uri="http://schemas.openxmlformats.org/drawingml/2006/table">
            <a:tbl>
              <a:tblPr/>
              <a:tblGrid>
                <a:gridCol w="1631158">
                  <a:extLst>
                    <a:ext uri="{9D8B030D-6E8A-4147-A177-3AD203B41FA5}">
                      <a16:colId xmlns:a16="http://schemas.microsoft.com/office/drawing/2014/main" val="574877119"/>
                    </a:ext>
                  </a:extLst>
                </a:gridCol>
                <a:gridCol w="1651123">
                  <a:extLst>
                    <a:ext uri="{9D8B030D-6E8A-4147-A177-3AD203B41FA5}">
                      <a16:colId xmlns:a16="http://schemas.microsoft.com/office/drawing/2014/main" val="1223820877"/>
                    </a:ext>
                  </a:extLst>
                </a:gridCol>
                <a:gridCol w="1648487">
                  <a:extLst>
                    <a:ext uri="{9D8B030D-6E8A-4147-A177-3AD203B41FA5}">
                      <a16:colId xmlns:a16="http://schemas.microsoft.com/office/drawing/2014/main" val="2102330344"/>
                    </a:ext>
                  </a:extLst>
                </a:gridCol>
                <a:gridCol w="1698298">
                  <a:extLst>
                    <a:ext uri="{9D8B030D-6E8A-4147-A177-3AD203B41FA5}">
                      <a16:colId xmlns:a16="http://schemas.microsoft.com/office/drawing/2014/main" val="922540477"/>
                    </a:ext>
                  </a:extLst>
                </a:gridCol>
              </a:tblGrid>
              <a:tr h="24243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Центральный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(39988)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г.Москва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11886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обл.	9314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226185" algn="l"/>
                        </a:tabLst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Воронежская обл.	2170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Владимирская обл.	2168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Тверская обл.	1792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Тульская обл.	1592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226185" algn="l"/>
                        </a:tabLst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Калужская обл.	1333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226185" algn="l"/>
                        </a:tabLst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Смоленская обл.	1250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Тамбовская обл.	1245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Ярославская обл.	1213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Курская обл.	1115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Рязанская обл.	1024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Ивановская обл.	  957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Белгородская обл.	  844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226185" algn="l"/>
                        </a:tabLst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Брянская обл.	  738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Орловская обл.	  729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Липецкая обл.	  640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Костромская обл.	  406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F1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Приволжский ФО (40716)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Оренбургская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7586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Саратовская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6692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Удмуртская Респ.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3917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Башкортостан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3933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Самарская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3499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Татарстан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2699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Марий-Эл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2327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Нижегородская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2053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Пермский край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2062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Мордовия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1636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Чувашская Респ.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1489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Пензенская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1075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Кировская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1075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Ульяновская обл.	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Сибирский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(20702)</a:t>
                      </a: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Кемеровская обл.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5967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Новосибирская обл.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3599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Красноярский край                   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2174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Иркутская обл. 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Алтайский край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1899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Томская обл.    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1326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Хакасия   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960</a:t>
                      </a:r>
                    </a:p>
                    <a:p>
                      <a:pPr marL="0" marR="0" lvl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Омская обл.                              </a:t>
                      </a: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 899</a:t>
                      </a:r>
                      <a:endParaRPr kumimoji="0" lang="ru-RU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Тыва       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423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Алтай                               </a:t>
                      </a:r>
                      <a:r>
                        <a:rPr lang="en-US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185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ФО (16789)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г.Санкт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-Петербург	   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5183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Ленинградская обл.	   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2264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Псковская обл.	             1303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Архангельская обл.	    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1408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Коми	              791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Респ. Карелия	              744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    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1042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              579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Калининградская обл.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751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Мурманская обл.	              455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Ненецкий А.О.	              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867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7702"/>
              </p:ext>
            </p:extLst>
          </p:nvPr>
        </p:nvGraphicFramePr>
        <p:xfrm>
          <a:off x="3353973" y="5050965"/>
          <a:ext cx="5823405" cy="1697736"/>
        </p:xfrm>
        <a:graphic>
          <a:graphicData uri="http://schemas.openxmlformats.org/drawingml/2006/table">
            <a:tbl>
              <a:tblPr/>
              <a:tblGrid>
                <a:gridCol w="1301637">
                  <a:extLst>
                    <a:ext uri="{9D8B030D-6E8A-4147-A177-3AD203B41FA5}">
                      <a16:colId xmlns:a16="http://schemas.microsoft.com/office/drawing/2014/main" val="1938575886"/>
                    </a:ext>
                  </a:extLst>
                </a:gridCol>
                <a:gridCol w="1466319">
                  <a:extLst>
                    <a:ext uri="{9D8B030D-6E8A-4147-A177-3AD203B41FA5}">
                      <a16:colId xmlns:a16="http://schemas.microsoft.com/office/drawing/2014/main" val="1813828064"/>
                    </a:ext>
                  </a:extLst>
                </a:gridCol>
                <a:gridCol w="1428286">
                  <a:extLst>
                    <a:ext uri="{9D8B030D-6E8A-4147-A177-3AD203B41FA5}">
                      <a16:colId xmlns:a16="http://schemas.microsoft.com/office/drawing/2014/main" val="2600139520"/>
                    </a:ext>
                  </a:extLst>
                </a:gridCol>
                <a:gridCol w="1627163">
                  <a:extLst>
                    <a:ext uri="{9D8B030D-6E8A-4147-A177-3AD203B41FA5}">
                      <a16:colId xmlns:a16="http://schemas.microsoft.com/office/drawing/2014/main" val="267043635"/>
                    </a:ext>
                  </a:extLst>
                </a:gridCol>
              </a:tblGrid>
              <a:tr h="15852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(15327)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Краснодарский край	5367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обл.	4708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обл.	1781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Крым	1418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обл.	1189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  471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Адыгея	  290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Калмыкия	  103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 (11471)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4697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Челябинская обл.	</a:t>
                      </a:r>
                      <a:r>
                        <a:rPr kumimoji="0" lang="en-US" sz="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    2337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А.О.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1707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обл.	     1081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Курганская обл.	     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А.О.	     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(11700)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 край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2829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2949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Амурская обл.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1507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1244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Сахалинская обл.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1118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Респ. Бурятия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Респ. Саха (Якутия)	362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Камчатский край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Магаданская обл.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Еврейская А.О.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Чукотская А.О.	</a:t>
                      </a:r>
                      <a:r>
                        <a:rPr lang="en-US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357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(3290)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	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1271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Дагестан	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889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Респ.	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222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Респ. Северная Осетия –Алания        </a:t>
                      </a:r>
                      <a:r>
                        <a:rPr kumimoji="0" lang="en-US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180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Ингушетия	                     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700" u="non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24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48943" y="875271"/>
            <a:ext cx="43960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Наибольшее количество обращений граждан  и организаций рассмотрено в ГУ МЧС России по субъектам Российской Федерации, входящим в: </a:t>
            </a: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ПФО  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(Оренбургская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7586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Саратовская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6692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ЦФО       (г. Москва - </a:t>
            </a:r>
            <a:r>
              <a:rPr lang="en-US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11886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7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Московская область - </a:t>
            </a:r>
            <a:r>
              <a:rPr lang="en-US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9314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С-ЗФО (г. Санкт-Петербург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5183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Ленинградская  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2264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);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 defTabSz="1235647"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СФО    (Кемеровская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3925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Новосибирская область - </a:t>
            </a:r>
            <a:r>
              <a:rPr lang="ru-RU" sz="1100" dirty="0" smtClean="0">
                <a:solidFill>
                  <a:srgbClr val="ED7D31"/>
                </a:solidFill>
                <a:cs typeface="Arial" panose="020B0604020202020204" pitchFamily="34" charset="0"/>
              </a:rPr>
              <a:t>3599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).</a:t>
            </a:r>
            <a:endParaRPr lang="ru-RU" sz="11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97513"/>
              </p:ext>
            </p:extLst>
          </p:nvPr>
        </p:nvGraphicFramePr>
        <p:xfrm>
          <a:off x="-1354997" y="1998204"/>
          <a:ext cx="2044700" cy="4040505"/>
        </p:xfrm>
        <a:graphic>
          <a:graphicData uri="http://schemas.openxmlformats.org/drawingml/2006/table">
            <a:tbl>
              <a:tblPr/>
              <a:tblGrid>
                <a:gridCol w="608655">
                  <a:extLst>
                    <a:ext uri="{9D8B030D-6E8A-4147-A177-3AD203B41FA5}">
                      <a16:colId xmlns:a16="http://schemas.microsoft.com/office/drawing/2014/main" val="3792777973"/>
                    </a:ext>
                  </a:extLst>
                </a:gridCol>
                <a:gridCol w="1436045">
                  <a:extLst>
                    <a:ext uri="{9D8B030D-6E8A-4147-A177-3AD203B41FA5}">
                      <a16:colId xmlns:a16="http://schemas.microsoft.com/office/drawing/2014/main" val="927615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4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Липецкая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98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Орловская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319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Брянская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394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Брянская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549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Белгородская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411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Ивановская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793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Рязанская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225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Курская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769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15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Тамбовская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16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Смоленская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85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Калужская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116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Тульская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64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Тверская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27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Владимирская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96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Воронежская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48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Московская обл.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2409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г.Москва                                11886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3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7971" y="175023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обращений граждан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0" y="772356"/>
            <a:ext cx="9720263" cy="4306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11969" y="1532730"/>
            <a:ext cx="351372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07138" y="4210968"/>
            <a:ext cx="3608214" cy="1077218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Президента Российской Федерации, Аппарата Правительства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3654" y="1252770"/>
            <a:ext cx="2677961" cy="661720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обращений организаций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99200" y="2281971"/>
            <a:ext cx="3073400" cy="135421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сенаторов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Думы Федерального Собрания Российской 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7427" y="1410857"/>
            <a:ext cx="143230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141776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42543" y="4270719"/>
            <a:ext cx="106329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7066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7574" y="2628871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442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84352" y="2205015"/>
            <a:ext cx="3341310" cy="1815882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федеральных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органов исполнительной власти, органов государственной власти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Федерации,</a:t>
            </a:r>
            <a:r>
              <a:rPr lang="ru-RU" sz="1400" b="0" cap="none" dirty="0" smtClean="0"/>
              <a:t>Генеральной </a:t>
            </a:r>
            <a:r>
              <a:rPr lang="ru-RU" sz="1400" b="0" cap="none" dirty="0"/>
              <a:t>прокуратуры Российской Федерации, органов прокуратуры субъектов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 rot="10800000" flipV="1">
            <a:off x="341317" y="2700355"/>
            <a:ext cx="126451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22184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321666" y="1349044"/>
            <a:ext cx="99093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2310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43367" y="5860113"/>
            <a:ext cx="1040985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2584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2757" y="5967824"/>
            <a:ext cx="3231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Телефонам доверия МЧС России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9133" y="4330915"/>
            <a:ext cx="3204626" cy="1169551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cap="none" dirty="0" smtClean="0"/>
              <a:t>в порядке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досудебного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(внесудебного) обжалования решений и действий (бездействия), совершенных при предоставлении государственных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32480" y="4392817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147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1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Формы и типы обращений граждан и организаций, поступивших и рассмотренных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144" name="Прямоугольник 143"/>
          <p:cNvSpPr/>
          <p:nvPr/>
        </p:nvSpPr>
        <p:spPr>
          <a:xfrm>
            <a:off x="101718" y="5609711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576470" y="2735882"/>
            <a:ext cx="8584478" cy="7961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09889" y="2883960"/>
            <a:ext cx="2081018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Повторные обращения*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3381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3132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845471" y="2883960"/>
            <a:ext cx="219419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неоднократные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обращения**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4193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noProof="0" dirty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3136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10800000" flipH="1">
            <a:off x="827204" y="4238004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Freeform 8"/>
          <p:cNvSpPr>
            <a:spLocks noChangeAspect="1"/>
          </p:cNvSpPr>
          <p:nvPr/>
        </p:nvSpPr>
        <p:spPr bwMode="gray">
          <a:xfrm rot="10800000" flipH="1">
            <a:off x="3412205" y="4214566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56674" y="718109"/>
            <a:ext cx="2364676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Обращения, поступившие в электронном виде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134394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674512" y="701638"/>
            <a:ext cx="2386720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ОБРАЩЕНИЯ,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поступившие в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письменном виде   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all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42115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189662" y="2891240"/>
            <a:ext cx="2135704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Коллективные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3065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3030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440475" y="2883959"/>
            <a:ext cx="195702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Анонимные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1119</a:t>
            </a:r>
            <a:endParaRPr kumimoji="0" lang="en-US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 </a:t>
            </a:r>
            <a:r>
              <a:rPr lang="ru-RU" sz="1400" dirty="0" smtClean="0">
                <a:solidFill>
                  <a:srgbClr val="1F497D"/>
                </a:solidFill>
              </a:rPr>
              <a:t>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95" name="Freeform 8"/>
          <p:cNvSpPr>
            <a:spLocks noChangeAspect="1"/>
          </p:cNvSpPr>
          <p:nvPr/>
        </p:nvSpPr>
        <p:spPr bwMode="gray">
          <a:xfrm rot="10800000" flipH="1">
            <a:off x="5724604" y="421458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 rot="10800000">
            <a:off x="7789646" y="424130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7721" y="2174985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24%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общего количества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6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1272" y="2186252"/>
            <a:ext cx="4322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76%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общего </a:t>
            </a:r>
            <a:r>
              <a:rPr kumimoji="0" lang="ru-RU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количества обращений</a:t>
            </a:r>
            <a:r>
              <a:rPr kumimoji="0" lang="en-US" sz="16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6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85824" y="4202682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29530" y="418001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33581" y="4180011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20829" y="4201356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161" y="5321053"/>
            <a:ext cx="4889501" cy="16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20784" y="5360091"/>
            <a:ext cx="508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*Повторное обращение – обращение, поступившее от одного и того же лица</a:t>
            </a:r>
            <a:r>
              <a:rPr kumimoji="0" lang="ru-RU" sz="9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одному и тому же вопросу, если со времени подачи первого обращения  истек установленный законом срок  рассмотрения или  гражданин не согласен с принятым  по его обращению решением.</a:t>
            </a:r>
            <a:endParaRPr kumimoji="0" lang="ru-RU" sz="9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399" y="5997747"/>
            <a:ext cx="500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**Неоднократное  обращение – обращение гражданина, содержащее  вопрос, на который ему не менее двух раз давались письменные аргументированные ответы, при условии, что  указанное обращение и ранее отправляемые обращения  направлялись в один и тот же орган и одному и тому же должностному лицу.</a:t>
            </a:r>
            <a:endParaRPr kumimoji="0" lang="ru-RU" sz="9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20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4970" y="24378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en-US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7952" y="600650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401484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gray">
          <a:xfrm rot="10800000" flipH="1">
            <a:off x="2178144" y="312381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4" y="2964966"/>
            <a:ext cx="1386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166383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392" y="2938469"/>
            <a:ext cx="202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124200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8949" y="794666"/>
            <a:ext cx="4437586" cy="224676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ЗАЯВЛЕНИЕ 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8949" y="4036928"/>
            <a:ext cx="4437586" cy="1083374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Жалоба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  </a:t>
            </a:r>
            <a:r>
              <a:rPr lang="ru-RU" sz="1400" dirty="0">
                <a:solidFill>
                  <a:srgbClr val="4F81BD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25575" y="482908"/>
            <a:ext cx="3989472" cy="138499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Не</a:t>
            </a:r>
            <a:r>
              <a:rPr lang="en-US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обращения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(благодарности, приглашения, соболезнования, тексты не имеющие смысла, материалы для ознакомления)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1229" y="5139874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6078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438" y="5176391"/>
            <a:ext cx="21003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5389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      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686263" y="1968209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3603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87431" y="1979783"/>
            <a:ext cx="1832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2225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9438" y="3075008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34%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2748" y="5303438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13%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26604" y="2017972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62%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3" y="557761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>
                <a:solidFill>
                  <a:srgbClr val="1F497D"/>
                </a:solidFill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185" y="3407782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09167" y="2393593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32" name="Freeform 8"/>
          <p:cNvSpPr>
            <a:spLocks noChangeAspect="1"/>
          </p:cNvSpPr>
          <p:nvPr/>
        </p:nvSpPr>
        <p:spPr bwMode="gray">
          <a:xfrm rot="10800000" flipH="1">
            <a:off x="7050081" y="2027147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gray">
          <a:xfrm rot="10800000" flipH="1">
            <a:off x="2174927" y="5329351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9384" y="3891174"/>
            <a:ext cx="4038327" cy="18589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Предложение</a:t>
            </a:r>
            <a:endParaRPr lang="en-US" sz="1400" b="1" cap="all" dirty="0">
              <a:solidFill>
                <a:srgbClr val="4F81BD"/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54674" y="567182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445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55737" y="5673828"/>
            <a:ext cx="1950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1840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3373" y="6136271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</a:rPr>
              <a:t>9 месяцев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448254" y="580319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(-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76%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251542" flipH="1">
            <a:off x="7057546" y="5854156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968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55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5632" y="211869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0" y="741680"/>
            <a:ext cx="9723120" cy="3048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525632" y="1208467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90296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2034546" y="1170963"/>
            <a:ext cx="2787564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даны разъяснения по поставленным вопросам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5375146" y="5174469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4187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413137" y="5084494"/>
            <a:ext cx="2680807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принято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 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необоснованности и неудовлетворении поставленных вопросов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5118535" y="2975029"/>
            <a:ext cx="1269124" cy="738843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5876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6441533" y="2914266"/>
            <a:ext cx="2719415" cy="897515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оставлено без ответа в связи с тем, что фамилия, почтовый или электронный адрес гражданина отсутствовали или не поддавались прочтению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169263" y="1208467"/>
            <a:ext cx="1492084" cy="780131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5538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6413137" y="1379654"/>
            <a:ext cx="274781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направлены по компетенции в соответствующий государственный орган, орган местного  самоуправления или соответствующему должностному лицу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034546" y="4888481"/>
            <a:ext cx="2787564" cy="1180966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результатам рассмотрения которых  принято решение об  обоснованности и удовлетворении поставленных вопросов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36723" y="4922258"/>
            <a:ext cx="1286201" cy="6057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26950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2034546" y="2898387"/>
            <a:ext cx="2794091" cy="1204102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по которым невозможно направить ответ по существу вопроса в соответствии с 59-ФЗ «О порядке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граждан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Федерации»  (в случаях  прекращения переписки, содержания в обращениях не цензурных высказываний и оскорблений, невозможности определения сути вопроса, необходимости уточнения информации)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536723" y="2914266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43662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82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77383"/>
            <a:ext cx="7741710" cy="35317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обращений граждан и организаций, поступивших 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рассмотренных в МЧС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9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8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" y="544666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00703"/>
              </p:ext>
            </p:extLst>
          </p:nvPr>
        </p:nvGraphicFramePr>
        <p:xfrm>
          <a:off x="250055" y="679310"/>
          <a:ext cx="9364615" cy="5973628"/>
        </p:xfrm>
        <a:graphic>
          <a:graphicData uri="http://schemas.openxmlformats.org/drawingml/2006/table">
            <a:tbl>
              <a:tblPr/>
              <a:tblGrid>
                <a:gridCol w="568205">
                  <a:extLst>
                    <a:ext uri="{9D8B030D-6E8A-4147-A177-3AD203B41FA5}">
                      <a16:colId xmlns:a16="http://schemas.microsoft.com/office/drawing/2014/main" val="3866901708"/>
                    </a:ext>
                  </a:extLst>
                </a:gridCol>
                <a:gridCol w="5218241">
                  <a:extLst>
                    <a:ext uri="{9D8B030D-6E8A-4147-A177-3AD203B41FA5}">
                      <a16:colId xmlns:a16="http://schemas.microsoft.com/office/drawing/2014/main" val="3942850791"/>
                    </a:ext>
                  </a:extLst>
                </a:gridCol>
                <a:gridCol w="1226258">
                  <a:extLst>
                    <a:ext uri="{9D8B030D-6E8A-4147-A177-3AD203B41FA5}">
                      <a16:colId xmlns:a16="http://schemas.microsoft.com/office/drawing/2014/main" val="3599175534"/>
                    </a:ext>
                  </a:extLst>
                </a:gridCol>
                <a:gridCol w="1213604">
                  <a:extLst>
                    <a:ext uri="{9D8B030D-6E8A-4147-A177-3AD203B41FA5}">
                      <a16:colId xmlns:a16="http://schemas.microsoft.com/office/drawing/2014/main" val="833346506"/>
                    </a:ext>
                  </a:extLst>
                </a:gridCol>
                <a:gridCol w="1138307">
                  <a:extLst>
                    <a:ext uri="{9D8B030D-6E8A-4147-A177-3AD203B41FA5}">
                      <a16:colId xmlns:a16="http://schemas.microsoft.com/office/drawing/2014/main" val="1310756688"/>
                    </a:ext>
                  </a:extLst>
                </a:gridCol>
              </a:tblGrid>
              <a:tr h="4578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2024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lang="ru-RU" sz="11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944186"/>
                  </a:ext>
                </a:extLst>
              </a:tr>
              <a:tr h="38797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ГИМС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82787"/>
                  </a:ext>
                </a:extLst>
              </a:tr>
              <a:tr h="4156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противопожарной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65767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836455"/>
                  </a:ext>
                </a:extLst>
              </a:tr>
              <a:tr h="4156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в 2,5 раза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03317"/>
                  </a:ext>
                </a:extLst>
              </a:tr>
              <a:tr h="67934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рассмотрением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документами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материалами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касающимися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59732"/>
                  </a:ext>
                </a:extLst>
              </a:tr>
              <a:tr h="2863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Запросы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архивных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59953"/>
                  </a:ext>
                </a:extLst>
              </a:tr>
              <a:tr h="67896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принимаемые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МЧС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отдельные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касающиеся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МЧС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674652"/>
                  </a:ext>
                </a:extLst>
              </a:tr>
              <a:tr h="5109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ограждающие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конструкции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придомовая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71685"/>
                  </a:ext>
                </a:extLst>
              </a:tr>
              <a:tr h="5109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 (содержание и обслуживание ЗСГО)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051546"/>
                  </a:ext>
                </a:extLst>
              </a:tr>
              <a:tr h="5109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Социальная сфера (компенсационные выплаты)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8569"/>
                  </a:ext>
                </a:extLst>
              </a:tr>
              <a:tr h="2667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отношения. Прохождение службы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56173"/>
                  </a:ext>
                </a:extLst>
              </a:tr>
              <a:tr h="4110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Жилищные вопросы (предоставление субсидий, ЕСВ, ГЖС, служебного жилья, выселение из служебного жилья)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32665"/>
                  </a:ext>
                </a:extLst>
              </a:tr>
              <a:tr h="4110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возможных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фактах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коррупции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противоправного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обжалования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бездействий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должностных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Myriad Pro Con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" marR="4836" marT="5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9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6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" y="510577"/>
            <a:ext cx="1700526" cy="1700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5" y="3918029"/>
            <a:ext cx="21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Сибирский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3 711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4 012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Приволжский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1 375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Южный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7" y="5847599"/>
            <a:ext cx="737774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234" y="28226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83664" y="131206"/>
            <a:ext cx="1208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итогах работы телефонов доверия 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65793"/>
            <a:ext cx="9719637" cy="3927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1157" y="9416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9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3870" y="688329"/>
            <a:ext cx="7006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16 251</a:t>
            </a: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звонок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по телефонам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2 386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принят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НЦУКС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13 866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ЦУКС 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642" y="2501796"/>
            <a:ext cx="8706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733" y="2348755"/>
            <a:ext cx="485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Тематика звонков, поступивших на телефоны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России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7581" y="5788498"/>
            <a:ext cx="24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Первичные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12 358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Анонимные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3 721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Коллективные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Повторные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44" y="1978100"/>
            <a:ext cx="1660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8814" y="2763406"/>
          <a:ext cx="4526964" cy="383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Работа противопожарной службы и соблюдение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требований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пожарной безопасности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4389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3645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2393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ликвидации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последствий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1940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Деятельность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ГИМС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1090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179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556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Здравоохранение. Физическая культура и спорт.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Трудовые отношения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135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Прохождение службы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Социальная сфера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Жилищные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131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Наука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8960" marR="896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  <a:endParaRPr lang="ru-RU" sz="12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038" y="5913317"/>
            <a:ext cx="728686" cy="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842815" y="1130995"/>
            <a:ext cx="4277326" cy="89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8814" y="2643839"/>
            <a:ext cx="4674902" cy="82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5183848" y="2164089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МЧС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74842" y="2681296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3716" y="5116997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МЧС России 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0674" y="3863298"/>
            <a:ext cx="244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Северо-Западный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Дальневосточный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Северо-Кавказский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Уральский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2 228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2799064"/>
            <a:ext cx="2172506" cy="10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988125" y="5569922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171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7000"/>
          </a:srgb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253136</TotalTime>
  <Words>2268</Words>
  <Application>Microsoft Office PowerPoint</Application>
  <PresentationFormat>Произвольный</PresentationFormat>
  <Paragraphs>535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Myriad Pro</vt:lpstr>
      <vt:lpstr>Myriad Pro Cond</vt:lpstr>
      <vt:lpstr>Myriad Pro Light</vt:lpstr>
      <vt:lpstr>Times New Roman</vt:lpstr>
      <vt:lpstr>Wingdings</vt:lpstr>
      <vt:lpstr>Тема Office</vt:lpstr>
      <vt:lpstr>1_Тема Office</vt:lpstr>
      <vt:lpstr>4_Тема Office</vt:lpstr>
      <vt:lpstr>8_Тема Office</vt:lpstr>
      <vt:lpstr>7_Тема Office</vt:lpstr>
      <vt:lpstr>6_Тема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обращений граждан и организаций, поступивших  и рассмотренных в МЧС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4418</cp:revision>
  <cp:lastPrinted>2024-12-03T11:59:34Z</cp:lastPrinted>
  <dcterms:created xsi:type="dcterms:W3CDTF">2019-07-30T12:41:22Z</dcterms:created>
  <dcterms:modified xsi:type="dcterms:W3CDTF">2024-12-06T06:38:14Z</dcterms:modified>
</cp:coreProperties>
</file>