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89" r:id="rId3"/>
    <p:sldId id="283" r:id="rId4"/>
    <p:sldId id="286" r:id="rId5"/>
    <p:sldId id="287" r:id="rId6"/>
    <p:sldId id="257" r:id="rId7"/>
    <p:sldId id="259" r:id="rId8"/>
    <p:sldId id="260" r:id="rId9"/>
    <p:sldId id="261" r:id="rId10"/>
    <p:sldId id="264" r:id="rId11"/>
    <p:sldId id="266" r:id="rId12"/>
    <p:sldId id="263" r:id="rId13"/>
    <p:sldId id="265" r:id="rId14"/>
    <p:sldId id="267" r:id="rId15"/>
    <p:sldId id="262" r:id="rId16"/>
    <p:sldId id="269" r:id="rId17"/>
    <p:sldId id="270" r:id="rId18"/>
    <p:sldId id="268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4" r:id="rId28"/>
    <p:sldId id="285" r:id="rId29"/>
    <p:sldId id="281" r:id="rId30"/>
    <p:sldId id="282" r:id="rId31"/>
    <p:sldId id="290" r:id="rId32"/>
    <p:sldId id="288" r:id="rId33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F69"/>
    <a:srgbClr val="2D2F69"/>
    <a:srgbClr val="114D8D"/>
    <a:srgbClr val="5D31FF"/>
    <a:srgbClr val="FEF5FF"/>
    <a:srgbClr val="A990E8"/>
    <a:srgbClr val="242C6B"/>
    <a:srgbClr val="97D2FF"/>
    <a:srgbClr val="9148C8"/>
    <a:srgbClr val="EA7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660"/>
  </p:normalViewPr>
  <p:slideViewPr>
    <p:cSldViewPr snapToGrid="0">
      <p:cViewPr varScale="1">
        <p:scale>
          <a:sx n="89" d="100"/>
          <a:sy n="89" d="100"/>
        </p:scale>
        <p:origin x="9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493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752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86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881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28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75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80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52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50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21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3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AD941-60BD-4391-8AAD-C6CCBA8D2AC4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1CDB-60C4-407D-8D81-1115B28B1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46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jpeg"/><Relationship Id="rId7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0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jpeg"/><Relationship Id="rId7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8.jpeg"/><Relationship Id="rId7" Type="http://schemas.microsoft.com/office/2007/relationships/hdphoto" Target="../media/hdphoto5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6.png"/><Relationship Id="rId4" Type="http://schemas.openxmlformats.org/officeDocument/2006/relationships/image" Target="../media/image49.jpe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.png"/><Relationship Id="rId4" Type="http://schemas.openxmlformats.org/officeDocument/2006/relationships/image" Target="../media/image54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jpeg"/><Relationship Id="rId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59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.png"/><Relationship Id="rId4" Type="http://schemas.openxmlformats.org/officeDocument/2006/relationships/image" Target="../media/image62.jpe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6.png"/><Relationship Id="rId4" Type="http://schemas.openxmlformats.org/officeDocument/2006/relationships/image" Target="../media/image74.jpe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10" Type="http://schemas.openxmlformats.org/officeDocument/2006/relationships/image" Target="../media/image6.png"/><Relationship Id="rId4" Type="http://schemas.openxmlformats.org/officeDocument/2006/relationships/image" Target="../media/image95.jpe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0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4.png"/><Relationship Id="rId7" Type="http://schemas.openxmlformats.org/officeDocument/2006/relationships/image" Target="../media/image107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8.jpg"/><Relationship Id="rId7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jpeg"/><Relationship Id="rId7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6.jpeg"/><Relationship Id="rId7" Type="http://schemas.openxmlformats.org/officeDocument/2006/relationships/image" Target="../media/image119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11" Type="http://schemas.openxmlformats.org/officeDocument/2006/relationships/image" Target="../media/image6.png"/><Relationship Id="rId5" Type="http://schemas.openxmlformats.org/officeDocument/2006/relationships/image" Target="../media/image117.jpe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2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12" Type="http://schemas.openxmlformats.org/officeDocument/2006/relationships/image" Target="../media/image9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5" Type="http://schemas.openxmlformats.org/officeDocument/2006/relationships/image" Target="../media/image6.pn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image" Target="../media/image137.jpeg"/><Relationship Id="rId5" Type="http://schemas.openxmlformats.org/officeDocument/2006/relationships/image" Target="../media/image134.jpe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9.png"/><Relationship Id="rId7" Type="http://schemas.openxmlformats.org/officeDocument/2006/relationships/image" Target="../media/image6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3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8.wdp"/><Relationship Id="rId7" Type="http://schemas.microsoft.com/office/2007/relationships/hdphoto" Target="../media/hdphoto2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9.wdp"/><Relationship Id="rId4" Type="http://schemas.openxmlformats.org/officeDocument/2006/relationships/image" Target="../media/image145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6.png"/><Relationship Id="rId4" Type="http://schemas.openxmlformats.org/officeDocument/2006/relationships/image" Target="../media/image26.jpe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5.png"/><Relationship Id="rId5" Type="http://schemas.openxmlformats.org/officeDocument/2006/relationships/image" Target="../media/image32.jpeg"/><Relationship Id="rId10" Type="http://schemas.openxmlformats.org/officeDocument/2006/relationships/image" Target="../media/image6.pn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1" y="0"/>
            <a:ext cx="991908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71910" y="1134094"/>
            <a:ext cx="6878373" cy="4589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31247" r="14551" b="20773"/>
          <a:stretch/>
        </p:blipFill>
        <p:spPr>
          <a:xfrm>
            <a:off x="0" y="1606305"/>
            <a:ext cx="5323652" cy="22724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3" y="3870805"/>
            <a:ext cx="5328677" cy="299738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H="1">
            <a:off x="-9053" y="1322662"/>
            <a:ext cx="9915053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307026" y="-10190"/>
            <a:ext cx="9053" cy="6878375"/>
          </a:xfrm>
          <a:prstGeom prst="line">
            <a:avLst/>
          </a:prstGeom>
          <a:ln w="28575">
            <a:solidFill>
              <a:srgbClr val="97D2FF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0" r="15700"/>
          <a:stretch>
            <a:fillRect/>
          </a:stretch>
        </p:blipFill>
        <p:spPr>
          <a:xfrm>
            <a:off x="7444312" y="64910"/>
            <a:ext cx="2246281" cy="2182995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1949278" y="-16592"/>
            <a:ext cx="3540434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Лабораторные испытания перчаток</a:t>
            </a:r>
            <a:endParaRPr lang="en-US" sz="32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6541" y="1825437"/>
            <a:ext cx="5083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Испытания проводились 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посредством проведения </a:t>
            </a:r>
          </a:p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измерения массы пары перчаток пожарного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25251" y="6272335"/>
            <a:ext cx="4693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Масса пары не должна превышать 0,6 кг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2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" y="0"/>
            <a:ext cx="9907909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" b="5246"/>
          <a:stretch/>
        </p:blipFill>
        <p:spPr>
          <a:xfrm>
            <a:off x="4573908" y="3492351"/>
            <a:ext cx="5330256" cy="3382178"/>
          </a:xfrm>
          <a:prstGeom prst="rect">
            <a:avLst/>
          </a:prstGeom>
          <a:ln w="38100">
            <a:noFill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5411585" y="1288612"/>
            <a:ext cx="4494415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3962680" y="-198235"/>
            <a:ext cx="4097112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Лабораторные испытания обуви</a:t>
            </a:r>
            <a:endParaRPr lang="en-US" sz="32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4" r="17674"/>
          <a:stretch/>
        </p:blipFill>
        <p:spPr>
          <a:xfrm>
            <a:off x="6900790" y="1428964"/>
            <a:ext cx="2722607" cy="2611555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9352" y="638798"/>
            <a:ext cx="3517538" cy="350336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161600" y="222731"/>
            <a:ext cx="47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Измерение массы защитной обуви пожарного определялось посредством проведения взвешивания </a:t>
            </a:r>
            <a:r>
              <a:rPr lang="ru-RU" dirty="0" err="1">
                <a:solidFill>
                  <a:schemeClr val="bg1"/>
                </a:solidFill>
              </a:rPr>
              <a:t>полупары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indent="450215"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с утеплителем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1909" y="6312267"/>
            <a:ext cx="407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Масса не должна превышать 1,8 кг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4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2" y="0"/>
            <a:ext cx="651732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5527" y="1144223"/>
            <a:ext cx="6858000" cy="457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/>
          <a:stretch/>
        </p:blipFill>
        <p:spPr>
          <a:xfrm>
            <a:off x="-20772" y="1819746"/>
            <a:ext cx="5365890" cy="4064987"/>
          </a:xfrm>
          <a:prstGeom prst="rect">
            <a:avLst/>
          </a:prstGeom>
        </p:spPr>
      </p:pic>
      <p:sp>
        <p:nvSpPr>
          <p:cNvPr id="17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1921307" y="-308301"/>
            <a:ext cx="3814476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Лабораторные испытания касок</a:t>
            </a:r>
            <a:endParaRPr lang="en-US" sz="32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2" t="455" r="28085" b="5077"/>
          <a:stretch/>
        </p:blipFill>
        <p:spPr>
          <a:xfrm rot="16200000">
            <a:off x="6520032" y="69443"/>
            <a:ext cx="3036668" cy="3074572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18513" y="4224798"/>
            <a:ext cx="3097824" cy="308534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H="1">
            <a:off x="-20772" y="5884734"/>
            <a:ext cx="3327093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2A33DA7-B577-4254-BE65-6FE10DBABD3E}"/>
              </a:ext>
            </a:extLst>
          </p:cNvPr>
          <p:cNvSpPr/>
          <p:nvPr/>
        </p:nvSpPr>
        <p:spPr>
          <a:xfrm>
            <a:off x="82798" y="1171239"/>
            <a:ext cx="5332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a typeface="Times New Roman" panose="02020603050405020304" pitchFamily="18" charset="0"/>
              </a:rPr>
              <a:t>Стенд для испытаний на амортизацию удара и сопротивление пробою шлема пожарного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E6E5D50-42B3-4031-AFD8-7F27FE98A101}"/>
              </a:ext>
            </a:extLst>
          </p:cNvPr>
          <p:cNvSpPr/>
          <p:nvPr/>
        </p:nvSpPr>
        <p:spPr>
          <a:xfrm>
            <a:off x="182865" y="5884733"/>
            <a:ext cx="4995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Проведение испытания амортизации каски пожарного посредством вертикального удара испытуемого образца с энергией 50 Дж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76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/>
          <a:stretch/>
        </p:blipFill>
        <p:spPr>
          <a:xfrm>
            <a:off x="4571878" y="3279914"/>
            <a:ext cx="5334081" cy="357808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380521" y="6086937"/>
            <a:ext cx="3632574" cy="707886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2998" y="1143000"/>
            <a:ext cx="6858000" cy="4572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4571837" y="1206286"/>
            <a:ext cx="5334163" cy="23999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/>
          <a:stretch/>
        </p:blipFill>
        <p:spPr>
          <a:xfrm>
            <a:off x="4663442" y="1277315"/>
            <a:ext cx="2910043" cy="1941321"/>
          </a:xfrm>
          <a:prstGeom prst="rect">
            <a:avLst/>
          </a:prstGeom>
        </p:spPr>
      </p:pic>
      <p:sp>
        <p:nvSpPr>
          <p:cNvPr id="14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4289827" y="-306608"/>
            <a:ext cx="3803039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Лабораторные испытания ремней</a:t>
            </a:r>
            <a:endParaRPr lang="en-US" sz="32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1" t="36268" r="16291" b="28233"/>
          <a:stretch/>
        </p:blipFill>
        <p:spPr>
          <a:xfrm rot="16200000">
            <a:off x="7264118" y="1280396"/>
            <a:ext cx="2334139" cy="2384296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9735" y="720860"/>
            <a:ext cx="3517538" cy="350336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808AD47-5D49-4A9E-94BE-14DD4CD1B1D2}"/>
              </a:ext>
            </a:extLst>
          </p:cNvPr>
          <p:cNvSpPr/>
          <p:nvPr/>
        </p:nvSpPr>
        <p:spPr>
          <a:xfrm>
            <a:off x="152183" y="5401723"/>
            <a:ext cx="4334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работоспособности пояса после воздействия приложенной статической нагрузки 4 кН в течение 5 минут</a:t>
            </a:r>
            <a:b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8500A2A-4B53-4059-A040-BC4A6773ED67}"/>
              </a:ext>
            </a:extLst>
          </p:cNvPr>
          <p:cNvSpPr/>
          <p:nvPr/>
        </p:nvSpPr>
        <p:spPr>
          <a:xfrm>
            <a:off x="4571837" y="3298444"/>
            <a:ext cx="20314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</a:rPr>
              <a:t>Измерение массы </a:t>
            </a:r>
          </a:p>
          <a:p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</a:rPr>
              <a:t>пояса пожарного определялось посредством проведения взвешивания испытуемого образца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69797" y="6086937"/>
            <a:ext cx="3286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Масса не должна </a:t>
            </a:r>
          </a:p>
          <a:p>
            <a:pPr indent="450215" algn="ctr">
              <a:spcAft>
                <a:spcPts val="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               превышать 1 кг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8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4" y="0"/>
            <a:ext cx="9938288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8"/>
          <a:stretch/>
        </p:blipFill>
        <p:spPr>
          <a:xfrm>
            <a:off x="5400676" y="-18107"/>
            <a:ext cx="4514378" cy="6881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21701" r="3671" b="12842"/>
          <a:stretch/>
        </p:blipFill>
        <p:spPr>
          <a:xfrm>
            <a:off x="-23233" y="1376127"/>
            <a:ext cx="5423908" cy="3357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b="9675"/>
          <a:stretch/>
        </p:blipFill>
        <p:spPr>
          <a:xfrm>
            <a:off x="-23232" y="4263528"/>
            <a:ext cx="5432514" cy="2599981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-23233" y="4263528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400675" y="1156408"/>
            <a:ext cx="4505325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7755"/>
          <a:stretch/>
        </p:blipFill>
        <p:spPr>
          <a:xfrm>
            <a:off x="5696147" y="1229566"/>
            <a:ext cx="1523712" cy="1517635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1825991" y="-372508"/>
            <a:ext cx="3870156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>
                <a:solidFill>
                  <a:schemeClr val="bg1"/>
                </a:solidFill>
                <a:latin typeface="GOST type B" panose="020B0500000000000000" pitchFamily="34" charset="0"/>
              </a:rPr>
              <a:t>Лабораторные испытания фонарей</a:t>
            </a:r>
            <a:endParaRPr lang="en-US" sz="30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198" r="16812" b="-198"/>
          <a:stretch/>
        </p:blipFill>
        <p:spPr>
          <a:xfrm>
            <a:off x="3723723" y="2280482"/>
            <a:ext cx="2477485" cy="2405116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17272" y="4742128"/>
            <a:ext cx="2697494" cy="2704983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xmlns="" id="{3B5677A5-2336-4E46-A93B-CD09FDF93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874" y="1312668"/>
            <a:ext cx="44150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65575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Освещенность замеряли на расстоянии не менее 3 м от источника света в точке наибольшей силы 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65575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света с помощью люксметра 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65575" algn="l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с погрешностью не более ±25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лк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70496791-447D-452B-915F-F151CE726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887" y="186312"/>
            <a:ext cx="439449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Проверка массы фонарей проводилась на одном образце методом взвешивания на весах для статического взвешивания с погрешностью не более ±5 г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218" y="4212052"/>
            <a:ext cx="4486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Замеры освещенности проводились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в затемненном помещении с периодичностью (60 ± 5) мин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965575" algn="l"/>
              </a:tabLst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</a:rPr>
              <a:t>на протяжении 5 часов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22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806" y="1812063"/>
            <a:ext cx="4191277" cy="23575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7039" r="21670"/>
          <a:stretch/>
        </p:blipFill>
        <p:spPr>
          <a:xfrm>
            <a:off x="-13723" y="0"/>
            <a:ext cx="5728774" cy="6858000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5706738" y="1321663"/>
            <a:ext cx="4199262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689960" y="259354"/>
            <a:ext cx="3248005" cy="1295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3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Стенд </a:t>
            </a:r>
          </a:p>
          <a:p>
            <a:pPr>
              <a:spcAft>
                <a:spcPts val="1500"/>
              </a:spcAft>
            </a:pPr>
            <a:r>
              <a:rPr lang="ru-RU" sz="28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«Опрокидывание»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/>
          <a:stretch/>
        </p:blipFill>
        <p:spPr>
          <a:xfrm>
            <a:off x="5713806" y="4118541"/>
            <a:ext cx="4193113" cy="2739459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4" b="22594"/>
          <a:stretch>
            <a:fillRect/>
          </a:stretch>
        </p:blipFill>
        <p:spPr>
          <a:xfrm>
            <a:off x="3884518" y="3947536"/>
            <a:ext cx="2387525" cy="2320260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 Placeholder 33">
            <a:extLst>
              <a:ext uri="{FF2B5EF4-FFF2-40B4-BE49-F238E27FC236}">
                <a16:creationId xmlns:a16="http://schemas.microsoft.com/office/drawing/2014/main" xmlns="" id="{3E796413-D756-477E-9170-1EF1E340CB07}"/>
              </a:ext>
            </a:extLst>
          </p:cNvPr>
          <p:cNvSpPr txBox="1">
            <a:spLocks/>
          </p:cNvSpPr>
          <p:nvPr/>
        </p:nvSpPr>
        <p:spPr>
          <a:xfrm>
            <a:off x="747768" y="560547"/>
            <a:ext cx="4602406" cy="23820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bg1"/>
                </a:solidFill>
              </a:rPr>
              <a:t>Стенд выполнен в виде поворотной платформы, которая обеспечивает угол наклона в горизонтальной плоскости, при котором испытываемый пожарный автомобиль теряет устойчивость не менее, чем 50 градусов. Платформа имеет устройства, позволяющие зафиксировать момент потери устойчивости (отрыв колес от поверхности платформы) и предотвращающие дальнейшее опрокидывание машины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04" y="3457651"/>
            <a:ext cx="3300029" cy="33000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86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941624" y="-330692"/>
            <a:ext cx="1976093" cy="2032676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 flipH="1">
            <a:off x="-6560" y="1082194"/>
            <a:ext cx="5060698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r="8336"/>
          <a:stretch/>
        </p:blipFill>
        <p:spPr>
          <a:xfrm>
            <a:off x="5627716" y="1432814"/>
            <a:ext cx="4112128" cy="25434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8165" y="74975"/>
            <a:ext cx="37000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Лабораторные </a:t>
            </a:r>
          </a:p>
          <a:p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испытания АЦ и АЛ</a:t>
            </a:r>
          </a:p>
          <a:p>
            <a:endParaRPr lang="ru-RU" sz="3200" b="1" dirty="0">
              <a:solidFill>
                <a:schemeClr val="bg1"/>
              </a:solidFill>
              <a:latin typeface="GOST type B" panose="020B0500000000000000" pitchFamily="34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8" y="1195954"/>
            <a:ext cx="4521735" cy="2543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1" y="3942493"/>
            <a:ext cx="4543097" cy="2555492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Изображение 7" descr="Снимок экрана 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r="10220"/>
          <a:stretch/>
        </p:blipFill>
        <p:spPr>
          <a:xfrm>
            <a:off x="144630" y="1888936"/>
            <a:ext cx="2914751" cy="2920375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8579"/>
          <a:stretch/>
        </p:blipFill>
        <p:spPr>
          <a:xfrm>
            <a:off x="5636029" y="4156547"/>
            <a:ext cx="4111457" cy="25533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08867" y="518444"/>
            <a:ext cx="4074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Измерение удельной мощности образца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solidFill>
                  <a:schemeClr val="bg1"/>
                </a:solidFill>
              </a:rPr>
              <a:t>Определение размерных параметров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solidFill>
                  <a:schemeClr val="bg1"/>
                </a:solidFill>
              </a:rPr>
              <a:t>Испытание на поперечную устойчивость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3059381" y="3831540"/>
            <a:ext cx="2459631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5501342" y="2038758"/>
            <a:ext cx="37064" cy="3763524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530093" y="4067067"/>
            <a:ext cx="2459631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90600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5"/>
          <a:stretch/>
        </p:blipFill>
        <p:spPr>
          <a:xfrm>
            <a:off x="4574695" y="116357"/>
            <a:ext cx="5130833" cy="30649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6" y="3296935"/>
            <a:ext cx="5138261" cy="3425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"/>
          <a:stretch/>
        </p:blipFill>
        <p:spPr>
          <a:xfrm rot="16200000">
            <a:off x="-1213658" y="1213658"/>
            <a:ext cx="6858000" cy="44306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022235" y="3640338"/>
            <a:ext cx="3271168" cy="3300029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 flipH="1">
            <a:off x="0" y="6425738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24361" b="9290"/>
          <a:stretch/>
        </p:blipFill>
        <p:spPr>
          <a:xfrm>
            <a:off x="3648075" y="480247"/>
            <a:ext cx="1847850" cy="1767015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5938" y="4563376"/>
            <a:ext cx="4354746" cy="188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ходе испытания оценивалась устойчивость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 опрокидыванию.</a:t>
            </a:r>
            <a:endParaRPr lang="ru-RU" sz="12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Оценка осуществлялась следующим образом: если испытываемый автомобиль обеспечивает угол поперечной устойчивости не менее 30</a:t>
            </a:r>
            <a:r>
              <a:rPr lang="ru-RU" sz="16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◦ 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в соответствии с ГОСТ для АЦ, то автомобиль прошел испытания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88241" y="1952340"/>
            <a:ext cx="39172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  </a:t>
            </a:r>
            <a:r>
              <a:rPr lang="ru-RU" dirty="0">
                <a:solidFill>
                  <a:schemeClr val="bg1"/>
                </a:solidFill>
                <a:ea typeface="Times New Roman" panose="02020603050405020304" pitchFamily="18" charset="0"/>
              </a:rPr>
              <a:t>Угол поперечной устойчивости - не менее 24</a:t>
            </a:r>
            <a:r>
              <a:rPr lang="ru-RU" baseline="30000" dirty="0">
                <a:solidFill>
                  <a:schemeClr val="bg1"/>
                </a:solidFill>
                <a:ea typeface="Times New Roman" panose="02020603050405020304" pitchFamily="18" charset="0"/>
              </a:rPr>
              <a:t>◦ </a:t>
            </a:r>
            <a:r>
              <a:rPr lang="ru-RU" dirty="0">
                <a:solidFill>
                  <a:schemeClr val="bg1"/>
                </a:solidFill>
                <a:ea typeface="Times New Roman" panose="02020603050405020304" pitchFamily="18" charset="0"/>
              </a:rPr>
              <a:t>в соответствии с ГОСТ для АЛ - автомобиль прошел испытания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04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5257"/>
            <a:ext cx="9906000" cy="6867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7214" r="3067" b="7296"/>
          <a:stretch/>
        </p:blipFill>
        <p:spPr>
          <a:xfrm>
            <a:off x="4513811" y="3689732"/>
            <a:ext cx="5399290" cy="31727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r="28445" b="3569"/>
          <a:stretch/>
        </p:blipFill>
        <p:spPr>
          <a:xfrm>
            <a:off x="4515646" y="-5257"/>
            <a:ext cx="5401439" cy="4509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9" r="7417" b="17771"/>
          <a:stretch/>
        </p:blipFill>
        <p:spPr>
          <a:xfrm>
            <a:off x="142494" y="4303183"/>
            <a:ext cx="3981368" cy="2458213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-33051" y="6550430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812777" y="125738"/>
            <a:ext cx="329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Лабораторные испытания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16768" r="4511" b="5431"/>
          <a:stretch/>
        </p:blipFill>
        <p:spPr>
          <a:xfrm>
            <a:off x="138026" y="1897117"/>
            <a:ext cx="3975811" cy="2198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r="27427"/>
          <a:stretch/>
        </p:blipFill>
        <p:spPr>
          <a:xfrm>
            <a:off x="4374507" y="2926401"/>
            <a:ext cx="1976231" cy="1944640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348841" y="3972922"/>
            <a:ext cx="3576421" cy="3572626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H="1">
            <a:off x="1812776" y="4186803"/>
            <a:ext cx="2459631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4254737" y="2394065"/>
            <a:ext cx="30669" cy="376348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026" y="1167657"/>
            <a:ext cx="4699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GOST type B" panose="020B0500000000000000" pitchFamily="34" charset="0"/>
              </a:rPr>
              <a:t>стационарных лафетных стволов, в том числе роботизированных</a:t>
            </a:r>
          </a:p>
        </p:txBody>
      </p:sp>
    </p:spTree>
    <p:extLst>
      <p:ext uri="{BB962C8B-B14F-4D97-AF65-F5344CB8AC3E}">
        <p14:creationId xmlns:p14="http://schemas.microsoft.com/office/powerpoint/2010/main" val="2653993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5" y="0"/>
            <a:ext cx="993334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76224" y="1137120"/>
            <a:ext cx="6869760" cy="4572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14" y="205177"/>
            <a:ext cx="4513318" cy="3008878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3987620" y="1156408"/>
            <a:ext cx="591838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83"/>
          <a:stretch/>
        </p:blipFill>
        <p:spPr>
          <a:xfrm>
            <a:off x="4635714" y="3299896"/>
            <a:ext cx="4536862" cy="33485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35" y="1156408"/>
            <a:ext cx="3572626" cy="35726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r="14766"/>
          <a:stretch/>
        </p:blipFill>
        <p:spPr>
          <a:xfrm>
            <a:off x="2800060" y="2271349"/>
            <a:ext cx="2646718" cy="2519565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86042" y="175802"/>
            <a:ext cx="46308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Испытание на удобство управлением стационарным лафетным стволом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Проверка работоспособности стационарного лафетного ствола (роботизированного лафетного ствола) включает в себя проверку всех режимов работы: ручное и дистанционное управление или изменение факела струи огнетушащего вещества</a:t>
            </a:r>
          </a:p>
          <a:p>
            <a:pPr marL="342900" indent="-342900">
              <a:buFont typeface="+mj-lt"/>
              <a:buAutoNum type="arabicParenR"/>
            </a:pPr>
            <a:endParaRPr lang="ru-RU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26782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28423" b="4331"/>
          <a:stretch/>
        </p:blipFill>
        <p:spPr>
          <a:xfrm>
            <a:off x="4980017" y="296729"/>
            <a:ext cx="4944535" cy="6560964"/>
          </a:xfrm>
          <a:prstGeom prst="rect">
            <a:avLst/>
          </a:prstGeom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28423" b="82222"/>
          <a:stretch/>
        </p:blipFill>
        <p:spPr>
          <a:xfrm>
            <a:off x="4980017" y="1"/>
            <a:ext cx="4944535" cy="1538073"/>
          </a:xfrm>
          <a:prstGeom prst="rect">
            <a:avLst/>
          </a:prstGeom>
          <a:effectLst/>
        </p:spPr>
      </p:pic>
      <p:sp>
        <p:nvSpPr>
          <p:cNvPr id="3" name="Прямоугольник 2"/>
          <p:cNvSpPr/>
          <p:nvPr/>
        </p:nvSpPr>
        <p:spPr>
          <a:xfrm>
            <a:off x="546611" y="3846589"/>
            <a:ext cx="44334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сравнительный анализ пожарно-технической продукции, производимой на территориях Российской Федерации и Республики Беларусь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определение преимуществ и недостатков образцов пожарно-технической продукции, участвующих в Конкурсе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формирование предложений по доработке образцов пожарно-технической продукции, представленных на Конкурс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оценка практической применимости пожарно-технической продукции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ea typeface="Times New Roman" panose="02020603050405020304" pitchFamily="18" charset="0"/>
              </a:rPr>
              <a:t>обмен опытом между сотрудниками МЧС России и сотрудниками МЧС Республики Беларусь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68792"/>
            <a:ext cx="1767409" cy="1249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111256"/>
            <a:ext cx="1011320" cy="10113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1767" y="1538381"/>
            <a:ext cx="4350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расширение международного сотрудничества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в сфере научно-технической деятельности и определение оптимальных параметров современных образцов пожарно-спасательной техники, оборудования и экипировки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для решения задач пожарной охраны Российской Федерации и Республики Беларусь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398474" y="3477257"/>
            <a:ext cx="2420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67995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Задачи</a:t>
            </a:r>
            <a:r>
              <a:rPr lang="ru-RU" b="1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ea typeface="Times New Roman" panose="02020603050405020304" pitchFamily="18" charset="0"/>
              </a:rPr>
              <a:t>Конкурса: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0187" y="1172686"/>
            <a:ext cx="1759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chemeClr val="bg1"/>
                </a:solidFill>
                <a:ea typeface="Times New Roman" panose="02020603050405020304" pitchFamily="18" charset="0"/>
              </a:rPr>
              <a:t> Конкурса: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81483" y="78004"/>
            <a:ext cx="461090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GOST type B" panose="020B0500000000000000" pitchFamily="34" charset="0"/>
              </a:rPr>
              <a:t>Приказ МЧС России от 3 марта 2023 г. </a:t>
            </a: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GOST type B" panose="020B0500000000000000" pitchFamily="34" charset="0"/>
              </a:rPr>
              <a:t>№ 183 «Об открытом конкурсе производителей пожарно-технической продукции Российской Федерации и Республики Беларусь»</a:t>
            </a:r>
          </a:p>
          <a:p>
            <a:pPr indent="450215" algn="ctr">
              <a:spcAft>
                <a:spcPts val="0"/>
              </a:spcAft>
            </a:pPr>
            <a:endParaRPr lang="ru-RU" sz="20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4971704" y="1538074"/>
            <a:ext cx="4944536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0" y="3454019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-8313" y="117268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950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4625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628820" y="1499059"/>
            <a:ext cx="2904384" cy="281572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28491"/>
          <a:stretch/>
        </p:blipFill>
        <p:spPr>
          <a:xfrm>
            <a:off x="4032887" y="0"/>
            <a:ext cx="5882166" cy="6878370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 flipV="1">
            <a:off x="4032887" y="1155469"/>
            <a:ext cx="5873113" cy="939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93" y="3285374"/>
            <a:ext cx="3572626" cy="3572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2" t="18226" r="14151"/>
          <a:stretch/>
        </p:blipFill>
        <p:spPr>
          <a:xfrm>
            <a:off x="960096" y="562132"/>
            <a:ext cx="2956521" cy="27232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8" r="18443"/>
          <a:stretch/>
        </p:blipFill>
        <p:spPr>
          <a:xfrm>
            <a:off x="956475" y="3950850"/>
            <a:ext cx="2960142" cy="2802828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7" t="-402" r="13587" b="402"/>
          <a:stretch/>
        </p:blipFill>
        <p:spPr>
          <a:xfrm>
            <a:off x="82799" y="3229618"/>
            <a:ext cx="2344518" cy="2274048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4314362" y="257692"/>
            <a:ext cx="53101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Измерение дальности подачи струи огнетушащего вещества через стационарный лафетный ствол (роботизированный лафетный ствол) осуществлялось  следующим образом :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от испытываемого образца через каждые 5 (пять) метров расставлялись мишени, которые струей огнетушащего вещества сбивались участником испытательной группы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67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9" y="0"/>
            <a:ext cx="9921689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9" r="17493"/>
          <a:stretch/>
        </p:blipFill>
        <p:spPr>
          <a:xfrm>
            <a:off x="1359" y="-7954"/>
            <a:ext cx="4743450" cy="686595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-15689" y="1321663"/>
            <a:ext cx="9921689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89" y="3224846"/>
            <a:ext cx="3572626" cy="3572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4" t="-144" r="27501"/>
          <a:stretch/>
        </p:blipFill>
        <p:spPr>
          <a:xfrm>
            <a:off x="4898479" y="706581"/>
            <a:ext cx="2698329" cy="33456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8580" r="13071" b="12799"/>
          <a:stretch/>
        </p:blipFill>
        <p:spPr>
          <a:xfrm>
            <a:off x="4898479" y="4135882"/>
            <a:ext cx="4765952" cy="26384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5" r="25907"/>
          <a:stretch/>
        </p:blipFill>
        <p:spPr>
          <a:xfrm>
            <a:off x="6989069" y="1232204"/>
            <a:ext cx="2422649" cy="3192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0212" y="34901"/>
            <a:ext cx="44246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Сравнение переносных лафетных стволов, </a:t>
            </a:r>
            <a:r>
              <a:rPr lang="ru-RU" sz="2600" b="1" dirty="0" smtClean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представленных </a:t>
            </a:r>
            <a:r>
              <a:rPr lang="ru-RU" sz="2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на Конкурс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0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824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27" y="4834173"/>
            <a:ext cx="3368061" cy="1894534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 r="33768" b="383"/>
          <a:stretch/>
        </p:blipFill>
        <p:spPr>
          <a:xfrm>
            <a:off x="2045919" y="103497"/>
            <a:ext cx="2457969" cy="30969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0" r="29486"/>
          <a:stretch/>
        </p:blipFill>
        <p:spPr>
          <a:xfrm>
            <a:off x="4617374" y="-12194"/>
            <a:ext cx="5295901" cy="68823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19735"/>
          <a:stretch/>
        </p:blipFill>
        <p:spPr>
          <a:xfrm>
            <a:off x="3274903" y="3156431"/>
            <a:ext cx="2166302" cy="2042340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t="424" r="27610" b="-424"/>
          <a:stretch/>
        </p:blipFill>
        <p:spPr>
          <a:xfrm>
            <a:off x="160373" y="986240"/>
            <a:ext cx="1921393" cy="1879093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" y="2984610"/>
            <a:ext cx="3076064" cy="173028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788824" y="12745"/>
            <a:ext cx="4953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Испытания пожарных </a:t>
            </a:r>
            <a:r>
              <a:rPr lang="ru-RU" sz="3600" b="1" dirty="0" err="1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автолестниц</a:t>
            </a:r>
            <a:endParaRPr lang="ru-RU" sz="3600" b="1" dirty="0">
              <a:solidFill>
                <a:schemeClr val="bg1"/>
              </a:solidFill>
              <a:latin typeface="GOST type B" panose="020B0500000000000000" pitchFamily="34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05697" y="1304514"/>
            <a:ext cx="4953000" cy="20598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времени установки на выносные опоры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</a:rPr>
              <a:t>Определение времени выдвижения лестницы в рабочее состояние от минимального угла до максимального угла на полную длину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времени поворота лестницы на 360</a:t>
            </a:r>
            <a:r>
              <a:rPr lang="ru-RU" sz="1400" baseline="30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4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на максимальном углу подъема лестницы</a:t>
            </a:r>
          </a:p>
          <a:p>
            <a:pPr marL="228600" indent="-228600">
              <a:lnSpc>
                <a:spcPct val="115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6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3987620" y="1339288"/>
            <a:ext cx="591838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0" y="6492240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9"/>
          <a:stretch/>
        </p:blipFill>
        <p:spPr>
          <a:xfrm>
            <a:off x="161840" y="3402072"/>
            <a:ext cx="4742669" cy="2779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"/>
          <a:stretch/>
        </p:blipFill>
        <p:spPr>
          <a:xfrm>
            <a:off x="153526" y="412594"/>
            <a:ext cx="4759297" cy="2779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69"/>
          <a:stretch/>
        </p:blipFill>
        <p:spPr>
          <a:xfrm>
            <a:off x="5118310" y="3589852"/>
            <a:ext cx="4798774" cy="30444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90768" y="64964"/>
            <a:ext cx="31701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GOST type B" panose="020B0500000000000000" pitchFamily="34" charset="0"/>
              </a:rPr>
              <a:t>Практические испытания на территории ПОУ "Подольская Школа РО ДОСААФ России МО"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35651" y="1413172"/>
            <a:ext cx="4953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И</a:t>
            </a: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спытание АЦ проводилось посредством выполнения упражнений «змейка» и «заезд в пожарное депо» участником испытательной группы (водителем – инструктором)</a:t>
            </a:r>
            <a:b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от территориальных органов МЧС России     </a:t>
            </a:r>
          </a:p>
          <a:p>
            <a:pPr indent="450215" algn="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 МЧС Республики Беларусь.</a:t>
            </a:r>
          </a:p>
          <a:p>
            <a:pPr indent="540385" algn="r">
              <a:spcAft>
                <a:spcPts val="0"/>
              </a:spcAft>
            </a:pPr>
            <a:r>
              <a:rPr lang="ru-RU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Упражнения «змейка» и «заезд в пожарное депо» выполнялись под контролем водителей (иных специалистов) Участника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6" y="4016584"/>
            <a:ext cx="2919654" cy="292217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H="1">
            <a:off x="2554237" y="3295711"/>
            <a:ext cx="2459631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4996198" y="1502973"/>
            <a:ext cx="30669" cy="376348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74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7" y="0"/>
            <a:ext cx="579784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r="42503"/>
          <a:stretch/>
        </p:blipFill>
        <p:spPr>
          <a:xfrm>
            <a:off x="5789861" y="818"/>
            <a:ext cx="4143298" cy="6927472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H="1">
            <a:off x="0" y="1380853"/>
            <a:ext cx="990600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8520" y="3757487"/>
            <a:ext cx="3572626" cy="3572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9"/>
          <a:stretch/>
        </p:blipFill>
        <p:spPr>
          <a:xfrm>
            <a:off x="203477" y="4488873"/>
            <a:ext cx="4289079" cy="2296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1"/>
          <a:stretch/>
        </p:blipFill>
        <p:spPr>
          <a:xfrm>
            <a:off x="256915" y="1447660"/>
            <a:ext cx="5207345" cy="2673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17350" r="28021"/>
          <a:stretch/>
        </p:blipFill>
        <p:spPr>
          <a:xfrm>
            <a:off x="3984617" y="4276298"/>
            <a:ext cx="2443604" cy="2432537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789860" y="139217"/>
            <a:ext cx="398122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 испытании участвовало 5 человек с разным уровнем физической и профессиональной подготовки (участники исследовательской группы), между которыми распределялись действия, выполняемые в рамках боевого развертывания. АЦ устанавливалась на водоисточник , от нее прокладывалась магистральная рукавная линия, состоящая из 3-х рукавов. Устанавливалось трехходовое разветвление. Прокладывались 2 рабочие рукавные линии с подачей огнетушащего вещества из 2-х стволов в мишень.</a:t>
            </a:r>
          </a:p>
          <a:p>
            <a:pPr indent="450215" algn="r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При выполнении боевого развертывания оценивались время развертывания, эргономические характеристики АЦ, возможности пожарно-технического вооружения, входящего в комплект испытываемого образца.</a:t>
            </a:r>
          </a:p>
          <a:p>
            <a:pPr indent="540385" algn="r">
              <a:spcAft>
                <a:spcPts val="0"/>
              </a:spcAft>
            </a:pPr>
            <a:r>
              <a:rPr lang="ru-RU" sz="12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боевом развертывании использовалось пожарно-техническое вооружение, находящееся на пожарном автомобиле Участника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74117" y="-4964"/>
            <a:ext cx="40000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GOST type B" panose="020B0500000000000000" pitchFamily="34" charset="0"/>
              </a:rPr>
              <a:t>Испытание комплектов СИЗ и АЦ в комплексе</a:t>
            </a:r>
            <a:r>
              <a:rPr lang="ru-RU" sz="2200" dirty="0"/>
              <a:t> </a:t>
            </a:r>
            <a:r>
              <a:rPr lang="ru-RU" sz="2200" b="1" dirty="0">
                <a:solidFill>
                  <a:schemeClr val="bg1"/>
                </a:solidFill>
                <a:latin typeface="GOST type B" panose="020B0500000000000000" pitchFamily="34" charset="0"/>
              </a:rPr>
              <a:t>на территории ФАУ ДПО "Подольский учебный центр ФПС"</a:t>
            </a:r>
          </a:p>
        </p:txBody>
      </p:sp>
      <p:grpSp>
        <p:nvGrpSpPr>
          <p:cNvPr id="13" name="Secondary lines 04"/>
          <p:cNvGrpSpPr/>
          <p:nvPr/>
        </p:nvGrpSpPr>
        <p:grpSpPr>
          <a:xfrm flipH="1">
            <a:off x="927592" y="3992373"/>
            <a:ext cx="603626" cy="545303"/>
            <a:chOff x="2302931" y="2134838"/>
            <a:chExt cx="616077" cy="738664"/>
          </a:xfrm>
        </p:grpSpPr>
        <p:sp>
          <p:nvSpPr>
            <p:cNvPr id="15" name="Line 92"/>
            <p:cNvSpPr>
              <a:spLocks noChangeShapeType="1"/>
            </p:cNvSpPr>
            <p:nvPr/>
          </p:nvSpPr>
          <p:spPr bwMode="auto">
            <a:xfrm flipV="1">
              <a:off x="2397228" y="2498408"/>
              <a:ext cx="53959" cy="42434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Line 93"/>
            <p:cNvSpPr>
              <a:spLocks noChangeShapeType="1"/>
            </p:cNvSpPr>
            <p:nvPr/>
          </p:nvSpPr>
          <p:spPr bwMode="auto">
            <a:xfrm flipV="1">
              <a:off x="2332792" y="2402015"/>
              <a:ext cx="149828" cy="115252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Line 94"/>
            <p:cNvSpPr>
              <a:spLocks noChangeShapeType="1"/>
            </p:cNvSpPr>
            <p:nvPr/>
          </p:nvSpPr>
          <p:spPr bwMode="auto">
            <a:xfrm flipV="1">
              <a:off x="2508290" y="2360105"/>
              <a:ext cx="27242" cy="22003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Line 95"/>
            <p:cNvSpPr>
              <a:spLocks noChangeShapeType="1"/>
            </p:cNvSpPr>
            <p:nvPr/>
          </p:nvSpPr>
          <p:spPr bwMode="auto">
            <a:xfrm flipV="1">
              <a:off x="2489954" y="2211324"/>
              <a:ext cx="332661" cy="257746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Line 96"/>
            <p:cNvSpPr>
              <a:spLocks noChangeShapeType="1"/>
            </p:cNvSpPr>
            <p:nvPr/>
          </p:nvSpPr>
          <p:spPr bwMode="auto">
            <a:xfrm>
              <a:off x="2428137" y="2565464"/>
              <a:ext cx="217408" cy="167116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Line 97"/>
            <p:cNvSpPr>
              <a:spLocks noChangeShapeType="1"/>
            </p:cNvSpPr>
            <p:nvPr/>
          </p:nvSpPr>
          <p:spPr bwMode="auto">
            <a:xfrm>
              <a:off x="2302931" y="2540841"/>
              <a:ext cx="241506" cy="186499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Line 98"/>
            <p:cNvSpPr>
              <a:spLocks noChangeShapeType="1"/>
            </p:cNvSpPr>
            <p:nvPr/>
          </p:nvSpPr>
          <p:spPr bwMode="auto">
            <a:xfrm>
              <a:off x="2597349" y="2768203"/>
              <a:ext cx="86963" cy="68104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Line 99"/>
            <p:cNvSpPr>
              <a:spLocks noChangeShapeType="1"/>
            </p:cNvSpPr>
            <p:nvPr/>
          </p:nvSpPr>
          <p:spPr bwMode="auto">
            <a:xfrm>
              <a:off x="2672787" y="2753535"/>
              <a:ext cx="12573" cy="11001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Line 100"/>
            <p:cNvSpPr>
              <a:spLocks noChangeShapeType="1"/>
            </p:cNvSpPr>
            <p:nvPr/>
          </p:nvSpPr>
          <p:spPr bwMode="auto">
            <a:xfrm>
              <a:off x="2728841" y="2797016"/>
              <a:ext cx="55531" cy="44529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Line 101"/>
            <p:cNvSpPr>
              <a:spLocks noChangeShapeType="1"/>
            </p:cNvSpPr>
            <p:nvPr/>
          </p:nvSpPr>
          <p:spPr bwMode="auto">
            <a:xfrm flipV="1">
              <a:off x="2852476" y="2166795"/>
              <a:ext cx="27242" cy="22527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02"/>
            <p:cNvSpPr>
              <a:spLocks/>
            </p:cNvSpPr>
            <p:nvPr/>
          </p:nvSpPr>
          <p:spPr bwMode="auto">
            <a:xfrm>
              <a:off x="2562773" y="2323957"/>
              <a:ext cx="17288" cy="17288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1" y="5"/>
                </a:cxn>
                <a:cxn ang="0">
                  <a:pos x="9" y="1"/>
                </a:cxn>
                <a:cxn ang="0">
                  <a:pos x="13" y="9"/>
                </a:cxn>
                <a:cxn ang="0">
                  <a:pos x="5" y="13"/>
                </a:cxn>
              </a:cxnLst>
              <a:rect l="0" t="0" r="r" b="b"/>
              <a:pathLst>
                <a:path w="14" h="14">
                  <a:moveTo>
                    <a:pt x="5" y="13"/>
                  </a:moveTo>
                  <a:cubicBezTo>
                    <a:pt x="2" y="12"/>
                    <a:pt x="0" y="8"/>
                    <a:pt x="1" y="5"/>
                  </a:cubicBezTo>
                  <a:cubicBezTo>
                    <a:pt x="2" y="2"/>
                    <a:pt x="6" y="0"/>
                    <a:pt x="9" y="1"/>
                  </a:cubicBezTo>
                  <a:cubicBezTo>
                    <a:pt x="12" y="2"/>
                    <a:pt x="14" y="6"/>
                    <a:pt x="13" y="9"/>
                  </a:cubicBezTo>
                  <a:cubicBezTo>
                    <a:pt x="12" y="12"/>
                    <a:pt x="8" y="14"/>
                    <a:pt x="5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03"/>
            <p:cNvSpPr>
              <a:spLocks/>
            </p:cNvSpPr>
            <p:nvPr/>
          </p:nvSpPr>
          <p:spPr bwMode="auto">
            <a:xfrm>
              <a:off x="2903292" y="2134838"/>
              <a:ext cx="15716" cy="16240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1" y="4"/>
                </a:cxn>
                <a:cxn ang="0">
                  <a:pos x="9" y="1"/>
                </a:cxn>
                <a:cxn ang="0">
                  <a:pos x="12" y="8"/>
                </a:cxn>
                <a:cxn ang="0">
                  <a:pos x="5" y="12"/>
                </a:cxn>
              </a:cxnLst>
              <a:rect l="0" t="0" r="r" b="b"/>
              <a:pathLst>
                <a:path w="13" h="13">
                  <a:moveTo>
                    <a:pt x="5" y="12"/>
                  </a:moveTo>
                  <a:cubicBezTo>
                    <a:pt x="2" y="11"/>
                    <a:pt x="0" y="8"/>
                    <a:pt x="1" y="4"/>
                  </a:cubicBezTo>
                  <a:cubicBezTo>
                    <a:pt x="2" y="1"/>
                    <a:pt x="5" y="0"/>
                    <a:pt x="9" y="1"/>
                  </a:cubicBezTo>
                  <a:cubicBezTo>
                    <a:pt x="12" y="2"/>
                    <a:pt x="13" y="5"/>
                    <a:pt x="12" y="8"/>
                  </a:cubicBezTo>
                  <a:cubicBezTo>
                    <a:pt x="11" y="11"/>
                    <a:pt x="8" y="13"/>
                    <a:pt x="5" y="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04"/>
            <p:cNvSpPr>
              <a:spLocks/>
            </p:cNvSpPr>
            <p:nvPr/>
          </p:nvSpPr>
          <p:spPr bwMode="auto">
            <a:xfrm>
              <a:off x="2807946" y="2857262"/>
              <a:ext cx="17288" cy="16240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1" y="5"/>
                </a:cxn>
                <a:cxn ang="0">
                  <a:pos x="9" y="1"/>
                </a:cxn>
                <a:cxn ang="0">
                  <a:pos x="13" y="8"/>
                </a:cxn>
                <a:cxn ang="0">
                  <a:pos x="5" y="12"/>
                </a:cxn>
              </a:cxnLst>
              <a:rect l="0" t="0" r="r" b="b"/>
              <a:pathLst>
                <a:path w="14" h="13">
                  <a:moveTo>
                    <a:pt x="5" y="12"/>
                  </a:moveTo>
                  <a:cubicBezTo>
                    <a:pt x="2" y="11"/>
                    <a:pt x="0" y="8"/>
                    <a:pt x="1" y="5"/>
                  </a:cubicBezTo>
                  <a:cubicBezTo>
                    <a:pt x="2" y="1"/>
                    <a:pt x="6" y="0"/>
                    <a:pt x="9" y="1"/>
                  </a:cubicBezTo>
                  <a:cubicBezTo>
                    <a:pt x="12" y="2"/>
                    <a:pt x="14" y="5"/>
                    <a:pt x="13" y="8"/>
                  </a:cubicBezTo>
                  <a:cubicBezTo>
                    <a:pt x="12" y="11"/>
                    <a:pt x="9" y="13"/>
                    <a:pt x="5" y="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" name="Arrow 04"/>
          <p:cNvGrpSpPr/>
          <p:nvPr/>
        </p:nvGrpSpPr>
        <p:grpSpPr>
          <a:xfrm flipH="1">
            <a:off x="-6851" y="3979717"/>
            <a:ext cx="1329147" cy="627250"/>
            <a:chOff x="2491002" y="1970342"/>
            <a:chExt cx="1591532" cy="1141000"/>
          </a:xfrm>
        </p:grpSpPr>
        <p:sp>
          <p:nvSpPr>
            <p:cNvPr id="31" name="Freeform 105"/>
            <p:cNvSpPr>
              <a:spLocks/>
            </p:cNvSpPr>
            <p:nvPr/>
          </p:nvSpPr>
          <p:spPr bwMode="auto">
            <a:xfrm>
              <a:off x="2491002" y="1970342"/>
              <a:ext cx="1591532" cy="1141000"/>
            </a:xfrm>
            <a:custGeom>
              <a:avLst/>
              <a:gdLst/>
              <a:ahLst/>
              <a:cxnLst>
                <a:cxn ang="0">
                  <a:pos x="3038" y="323"/>
                </a:cxn>
                <a:cxn ang="0">
                  <a:pos x="1408" y="323"/>
                </a:cxn>
                <a:cxn ang="0">
                  <a:pos x="1408" y="0"/>
                </a:cxn>
                <a:cxn ang="0">
                  <a:pos x="0" y="1089"/>
                </a:cxn>
                <a:cxn ang="0">
                  <a:pos x="1408" y="2178"/>
                </a:cxn>
                <a:cxn ang="0">
                  <a:pos x="1408" y="1854"/>
                </a:cxn>
                <a:cxn ang="0">
                  <a:pos x="3038" y="1854"/>
                </a:cxn>
              </a:cxnLst>
              <a:rect l="0" t="0" r="r" b="b"/>
              <a:pathLst>
                <a:path w="3038" h="2178">
                  <a:moveTo>
                    <a:pt x="3038" y="323"/>
                  </a:moveTo>
                  <a:lnTo>
                    <a:pt x="1408" y="323"/>
                  </a:lnTo>
                  <a:lnTo>
                    <a:pt x="1408" y="0"/>
                  </a:lnTo>
                  <a:lnTo>
                    <a:pt x="0" y="1089"/>
                  </a:lnTo>
                  <a:lnTo>
                    <a:pt x="1408" y="2178"/>
                  </a:lnTo>
                  <a:lnTo>
                    <a:pt x="1408" y="1854"/>
                  </a:lnTo>
                  <a:lnTo>
                    <a:pt x="3038" y="1854"/>
                  </a:ln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Line 106"/>
            <p:cNvSpPr>
              <a:spLocks noChangeShapeType="1"/>
            </p:cNvSpPr>
            <p:nvPr/>
          </p:nvSpPr>
          <p:spPr bwMode="auto">
            <a:xfrm flipH="1">
              <a:off x="3410403" y="2879265"/>
              <a:ext cx="614788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Oval 107"/>
            <p:cNvSpPr>
              <a:spLocks noChangeArrowheads="1"/>
            </p:cNvSpPr>
            <p:nvPr/>
          </p:nvSpPr>
          <p:spPr bwMode="auto">
            <a:xfrm>
              <a:off x="3352253" y="2849928"/>
              <a:ext cx="58150" cy="57102"/>
            </a:xfrm>
            <a:prstGeom prst="ellips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Line 108"/>
            <p:cNvSpPr>
              <a:spLocks noChangeShapeType="1"/>
            </p:cNvSpPr>
            <p:nvPr/>
          </p:nvSpPr>
          <p:spPr bwMode="auto">
            <a:xfrm flipH="1">
              <a:off x="3410403" y="2203466"/>
              <a:ext cx="614788" cy="0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Oval 109"/>
            <p:cNvSpPr>
              <a:spLocks noChangeArrowheads="1"/>
            </p:cNvSpPr>
            <p:nvPr/>
          </p:nvSpPr>
          <p:spPr bwMode="auto">
            <a:xfrm>
              <a:off x="3352253" y="2174653"/>
              <a:ext cx="58150" cy="56578"/>
            </a:xfrm>
            <a:prstGeom prst="ellips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110"/>
            <p:cNvSpPr>
              <a:spLocks/>
            </p:cNvSpPr>
            <p:nvPr/>
          </p:nvSpPr>
          <p:spPr bwMode="auto">
            <a:xfrm>
              <a:off x="2588967" y="2366391"/>
              <a:ext cx="226314" cy="348901"/>
            </a:xfrm>
            <a:custGeom>
              <a:avLst/>
              <a:gdLst/>
              <a:ahLst/>
              <a:cxnLst>
                <a:cxn ang="0">
                  <a:pos x="432" y="666"/>
                </a:cxn>
                <a:cxn ang="0">
                  <a:pos x="0" y="333"/>
                </a:cxn>
                <a:cxn ang="0">
                  <a:pos x="432" y="0"/>
                </a:cxn>
              </a:cxnLst>
              <a:rect l="0" t="0" r="r" b="b"/>
              <a:pathLst>
                <a:path w="432" h="666">
                  <a:moveTo>
                    <a:pt x="432" y="666"/>
                  </a:moveTo>
                  <a:lnTo>
                    <a:pt x="0" y="333"/>
                  </a:lnTo>
                  <a:lnTo>
                    <a:pt x="432" y="0"/>
                  </a:ln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Oval 111"/>
            <p:cNvSpPr>
              <a:spLocks noChangeArrowheads="1"/>
            </p:cNvSpPr>
            <p:nvPr/>
          </p:nvSpPr>
          <p:spPr bwMode="auto">
            <a:xfrm>
              <a:off x="2789087" y="2690670"/>
              <a:ext cx="50816" cy="50292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Oval 112"/>
            <p:cNvSpPr>
              <a:spLocks noChangeArrowheads="1"/>
            </p:cNvSpPr>
            <p:nvPr/>
          </p:nvSpPr>
          <p:spPr bwMode="auto">
            <a:xfrm>
              <a:off x="2789087" y="2340197"/>
              <a:ext cx="50816" cy="50816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" name="Stopwatch"/>
          <p:cNvGrpSpPr/>
          <p:nvPr/>
        </p:nvGrpSpPr>
        <p:grpSpPr>
          <a:xfrm flipH="1">
            <a:off x="1668928" y="4108657"/>
            <a:ext cx="244201" cy="352425"/>
            <a:chOff x="2192338" y="139700"/>
            <a:chExt cx="249238" cy="352425"/>
          </a:xfrm>
        </p:grpSpPr>
        <p:sp>
          <p:nvSpPr>
            <p:cNvPr id="40" name="Freeform 377"/>
            <p:cNvSpPr>
              <a:spLocks/>
            </p:cNvSpPr>
            <p:nvPr/>
          </p:nvSpPr>
          <p:spPr bwMode="auto">
            <a:xfrm>
              <a:off x="2317751" y="247650"/>
              <a:ext cx="109538" cy="120650"/>
            </a:xfrm>
            <a:custGeom>
              <a:avLst/>
              <a:gdLst/>
              <a:ahLst/>
              <a:cxnLst>
                <a:cxn ang="0">
                  <a:pos x="98" y="65"/>
                </a:cxn>
                <a:cxn ang="0">
                  <a:pos x="0" y="0"/>
                </a:cxn>
                <a:cxn ang="0">
                  <a:pos x="0" y="107"/>
                </a:cxn>
                <a:cxn ang="0">
                  <a:pos x="98" y="65"/>
                </a:cxn>
              </a:cxnLst>
              <a:rect l="0" t="0" r="r" b="b"/>
              <a:pathLst>
                <a:path w="98" h="107">
                  <a:moveTo>
                    <a:pt x="98" y="65"/>
                  </a:moveTo>
                  <a:cubicBezTo>
                    <a:pt x="81" y="27"/>
                    <a:pt x="44" y="0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lnTo>
                    <a:pt x="98" y="6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378"/>
            <p:cNvSpPr>
              <a:spLocks/>
            </p:cNvSpPr>
            <p:nvPr/>
          </p:nvSpPr>
          <p:spPr bwMode="auto">
            <a:xfrm>
              <a:off x="2222501" y="273050"/>
              <a:ext cx="214313" cy="214313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172" y="66"/>
                </a:cxn>
                <a:cxn ang="0">
                  <a:pos x="66" y="172"/>
                </a:cxn>
                <a:cxn ang="0">
                  <a:pos x="0" y="149"/>
                </a:cxn>
                <a:cxn ang="0">
                  <a:pos x="84" y="190"/>
                </a:cxn>
                <a:cxn ang="0">
                  <a:pos x="190" y="84"/>
                </a:cxn>
                <a:cxn ang="0">
                  <a:pos x="149" y="0"/>
                </a:cxn>
              </a:cxnLst>
              <a:rect l="0" t="0" r="r" b="b"/>
              <a:pathLst>
                <a:path w="190" h="190">
                  <a:moveTo>
                    <a:pt x="149" y="0"/>
                  </a:moveTo>
                  <a:cubicBezTo>
                    <a:pt x="163" y="18"/>
                    <a:pt x="172" y="41"/>
                    <a:pt x="172" y="66"/>
                  </a:cubicBezTo>
                  <a:cubicBezTo>
                    <a:pt x="172" y="124"/>
                    <a:pt x="124" y="172"/>
                    <a:pt x="66" y="172"/>
                  </a:cubicBezTo>
                  <a:cubicBezTo>
                    <a:pt x="41" y="172"/>
                    <a:pt x="18" y="164"/>
                    <a:pt x="0" y="149"/>
                  </a:cubicBezTo>
                  <a:cubicBezTo>
                    <a:pt x="19" y="174"/>
                    <a:pt x="50" y="190"/>
                    <a:pt x="84" y="190"/>
                  </a:cubicBezTo>
                  <a:cubicBezTo>
                    <a:pt x="142" y="190"/>
                    <a:pt x="190" y="142"/>
                    <a:pt x="190" y="84"/>
                  </a:cubicBezTo>
                  <a:cubicBezTo>
                    <a:pt x="190" y="50"/>
                    <a:pt x="174" y="19"/>
                    <a:pt x="14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79"/>
            <p:cNvSpPr>
              <a:spLocks noEditPoints="1"/>
            </p:cNvSpPr>
            <p:nvPr/>
          </p:nvSpPr>
          <p:spPr bwMode="auto">
            <a:xfrm>
              <a:off x="2192338" y="139700"/>
              <a:ext cx="249238" cy="352425"/>
            </a:xfrm>
            <a:custGeom>
              <a:avLst/>
              <a:gdLst/>
              <a:ahLst/>
              <a:cxnLst>
                <a:cxn ang="0">
                  <a:pos x="214" y="129"/>
                </a:cxn>
                <a:cxn ang="0">
                  <a:pos x="214" y="124"/>
                </a:cxn>
                <a:cxn ang="0">
                  <a:pos x="191" y="106"/>
                </a:cxn>
                <a:cxn ang="0">
                  <a:pos x="115" y="92"/>
                </a:cxn>
                <a:cxn ang="0">
                  <a:pos x="127" y="82"/>
                </a:cxn>
                <a:cxn ang="0">
                  <a:pos x="131" y="64"/>
                </a:cxn>
                <a:cxn ang="0">
                  <a:pos x="111" y="0"/>
                </a:cxn>
                <a:cxn ang="0">
                  <a:pos x="90" y="64"/>
                </a:cxn>
                <a:cxn ang="0">
                  <a:pos x="94" y="82"/>
                </a:cxn>
                <a:cxn ang="0">
                  <a:pos x="107" y="92"/>
                </a:cxn>
                <a:cxn ang="0">
                  <a:pos x="30" y="106"/>
                </a:cxn>
                <a:cxn ang="0">
                  <a:pos x="7" y="124"/>
                </a:cxn>
                <a:cxn ang="0">
                  <a:pos x="7" y="129"/>
                </a:cxn>
                <a:cxn ang="0">
                  <a:pos x="0" y="203"/>
                </a:cxn>
                <a:cxn ang="0">
                  <a:pos x="221" y="203"/>
                </a:cxn>
                <a:cxn ang="0">
                  <a:pos x="194" y="115"/>
                </a:cxn>
                <a:cxn ang="0">
                  <a:pos x="198" y="135"/>
                </a:cxn>
                <a:cxn ang="0">
                  <a:pos x="186" y="122"/>
                </a:cxn>
                <a:cxn ang="0">
                  <a:pos x="90" y="45"/>
                </a:cxn>
                <a:cxn ang="0">
                  <a:pos x="83" y="35"/>
                </a:cxn>
                <a:cxn ang="0">
                  <a:pos x="138" y="35"/>
                </a:cxn>
                <a:cxn ang="0">
                  <a:pos x="131" y="45"/>
                </a:cxn>
                <a:cxn ang="0">
                  <a:pos x="94" y="41"/>
                </a:cxn>
                <a:cxn ang="0">
                  <a:pos x="98" y="74"/>
                </a:cxn>
                <a:cxn ang="0">
                  <a:pos x="123" y="49"/>
                </a:cxn>
                <a:cxn ang="0">
                  <a:pos x="98" y="74"/>
                </a:cxn>
                <a:cxn ang="0">
                  <a:pos x="27" y="115"/>
                </a:cxn>
                <a:cxn ang="0">
                  <a:pos x="32" y="125"/>
                </a:cxn>
                <a:cxn ang="0">
                  <a:pos x="15" y="127"/>
                </a:cxn>
                <a:cxn ang="0">
                  <a:pos x="8" y="203"/>
                </a:cxn>
                <a:cxn ang="0">
                  <a:pos x="111" y="100"/>
                </a:cxn>
                <a:cxn ang="0">
                  <a:pos x="213" y="203"/>
                </a:cxn>
                <a:cxn ang="0">
                  <a:pos x="159" y="178"/>
                </a:cxn>
                <a:cxn ang="0">
                  <a:pos x="115" y="124"/>
                </a:cxn>
                <a:cxn ang="0">
                  <a:pos x="107" y="124"/>
                </a:cxn>
                <a:cxn ang="0">
                  <a:pos x="108" y="206"/>
                </a:cxn>
                <a:cxn ang="0">
                  <a:pos x="162" y="185"/>
                </a:cxn>
                <a:cxn ang="0">
                  <a:pos x="159" y="178"/>
                </a:cxn>
              </a:cxnLst>
              <a:rect l="0" t="0" r="r" b="b"/>
              <a:pathLst>
                <a:path w="221" h="313">
                  <a:moveTo>
                    <a:pt x="202" y="141"/>
                  </a:moveTo>
                  <a:cubicBezTo>
                    <a:pt x="214" y="129"/>
                    <a:pt x="214" y="129"/>
                    <a:pt x="214" y="129"/>
                  </a:cubicBezTo>
                  <a:cubicBezTo>
                    <a:pt x="215" y="129"/>
                    <a:pt x="215" y="128"/>
                    <a:pt x="215" y="127"/>
                  </a:cubicBezTo>
                  <a:cubicBezTo>
                    <a:pt x="215" y="126"/>
                    <a:pt x="215" y="125"/>
                    <a:pt x="214" y="124"/>
                  </a:cubicBezTo>
                  <a:cubicBezTo>
                    <a:pt x="197" y="106"/>
                    <a:pt x="197" y="106"/>
                    <a:pt x="197" y="106"/>
                  </a:cubicBezTo>
                  <a:cubicBezTo>
                    <a:pt x="195" y="105"/>
                    <a:pt x="193" y="105"/>
                    <a:pt x="191" y="106"/>
                  </a:cubicBezTo>
                  <a:cubicBezTo>
                    <a:pt x="180" y="117"/>
                    <a:pt x="180" y="117"/>
                    <a:pt x="180" y="117"/>
                  </a:cubicBezTo>
                  <a:cubicBezTo>
                    <a:pt x="162" y="102"/>
                    <a:pt x="139" y="93"/>
                    <a:pt x="115" y="92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29" y="82"/>
                    <a:pt x="131" y="80"/>
                    <a:pt x="131" y="78"/>
                  </a:cubicBezTo>
                  <a:cubicBezTo>
                    <a:pt x="131" y="64"/>
                    <a:pt x="131" y="64"/>
                    <a:pt x="131" y="64"/>
                  </a:cubicBezTo>
                  <a:cubicBezTo>
                    <a:pt x="140" y="57"/>
                    <a:pt x="146" y="47"/>
                    <a:pt x="146" y="35"/>
                  </a:cubicBezTo>
                  <a:cubicBezTo>
                    <a:pt x="146" y="16"/>
                    <a:pt x="130" y="0"/>
                    <a:pt x="111" y="0"/>
                  </a:cubicBezTo>
                  <a:cubicBezTo>
                    <a:pt x="91" y="0"/>
                    <a:pt x="75" y="16"/>
                    <a:pt x="75" y="35"/>
                  </a:cubicBezTo>
                  <a:cubicBezTo>
                    <a:pt x="75" y="47"/>
                    <a:pt x="81" y="57"/>
                    <a:pt x="90" y="64"/>
                  </a:cubicBezTo>
                  <a:cubicBezTo>
                    <a:pt x="90" y="78"/>
                    <a:pt x="90" y="78"/>
                    <a:pt x="90" y="78"/>
                  </a:cubicBezTo>
                  <a:cubicBezTo>
                    <a:pt x="90" y="80"/>
                    <a:pt x="92" y="82"/>
                    <a:pt x="94" y="82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82" y="93"/>
                    <a:pt x="59" y="102"/>
                    <a:pt x="41" y="117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28" y="105"/>
                    <a:pt x="26" y="105"/>
                    <a:pt x="24" y="106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6" y="125"/>
                    <a:pt x="6" y="126"/>
                    <a:pt x="6" y="127"/>
                  </a:cubicBezTo>
                  <a:cubicBezTo>
                    <a:pt x="6" y="128"/>
                    <a:pt x="6" y="129"/>
                    <a:pt x="7" y="129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7" y="159"/>
                    <a:pt x="0" y="180"/>
                    <a:pt x="0" y="203"/>
                  </a:cubicBezTo>
                  <a:cubicBezTo>
                    <a:pt x="0" y="264"/>
                    <a:pt x="50" y="313"/>
                    <a:pt x="111" y="313"/>
                  </a:cubicBezTo>
                  <a:cubicBezTo>
                    <a:pt x="171" y="313"/>
                    <a:pt x="221" y="264"/>
                    <a:pt x="221" y="203"/>
                  </a:cubicBezTo>
                  <a:cubicBezTo>
                    <a:pt x="221" y="180"/>
                    <a:pt x="214" y="159"/>
                    <a:pt x="202" y="141"/>
                  </a:cubicBezTo>
                  <a:close/>
                  <a:moveTo>
                    <a:pt x="194" y="115"/>
                  </a:moveTo>
                  <a:cubicBezTo>
                    <a:pt x="206" y="127"/>
                    <a:pt x="206" y="127"/>
                    <a:pt x="206" y="127"/>
                  </a:cubicBezTo>
                  <a:cubicBezTo>
                    <a:pt x="198" y="135"/>
                    <a:pt x="198" y="135"/>
                    <a:pt x="198" y="135"/>
                  </a:cubicBezTo>
                  <a:cubicBezTo>
                    <a:pt x="195" y="131"/>
                    <a:pt x="192" y="128"/>
                    <a:pt x="189" y="125"/>
                  </a:cubicBezTo>
                  <a:cubicBezTo>
                    <a:pt x="188" y="124"/>
                    <a:pt x="187" y="123"/>
                    <a:pt x="186" y="122"/>
                  </a:cubicBezTo>
                  <a:lnTo>
                    <a:pt x="194" y="115"/>
                  </a:lnTo>
                  <a:close/>
                  <a:moveTo>
                    <a:pt x="90" y="45"/>
                  </a:moveTo>
                  <a:cubicBezTo>
                    <a:pt x="90" y="53"/>
                    <a:pt x="90" y="53"/>
                    <a:pt x="90" y="53"/>
                  </a:cubicBezTo>
                  <a:cubicBezTo>
                    <a:pt x="86" y="48"/>
                    <a:pt x="83" y="42"/>
                    <a:pt x="83" y="35"/>
                  </a:cubicBezTo>
                  <a:cubicBezTo>
                    <a:pt x="83" y="20"/>
                    <a:pt x="95" y="8"/>
                    <a:pt x="111" y="8"/>
                  </a:cubicBezTo>
                  <a:cubicBezTo>
                    <a:pt x="126" y="8"/>
                    <a:pt x="138" y="20"/>
                    <a:pt x="138" y="35"/>
                  </a:cubicBezTo>
                  <a:cubicBezTo>
                    <a:pt x="138" y="42"/>
                    <a:pt x="135" y="48"/>
                    <a:pt x="131" y="53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31" y="43"/>
                    <a:pt x="129" y="41"/>
                    <a:pt x="127" y="41"/>
                  </a:cubicBezTo>
                  <a:cubicBezTo>
                    <a:pt x="94" y="41"/>
                    <a:pt x="94" y="41"/>
                    <a:pt x="94" y="41"/>
                  </a:cubicBezTo>
                  <a:cubicBezTo>
                    <a:pt x="92" y="41"/>
                    <a:pt x="90" y="43"/>
                    <a:pt x="90" y="45"/>
                  </a:cubicBezTo>
                  <a:close/>
                  <a:moveTo>
                    <a:pt x="98" y="74"/>
                  </a:moveTo>
                  <a:cubicBezTo>
                    <a:pt x="98" y="49"/>
                    <a:pt x="98" y="49"/>
                    <a:pt x="98" y="49"/>
                  </a:cubicBezTo>
                  <a:cubicBezTo>
                    <a:pt x="123" y="49"/>
                    <a:pt x="123" y="49"/>
                    <a:pt x="123" y="49"/>
                  </a:cubicBezTo>
                  <a:cubicBezTo>
                    <a:pt x="123" y="74"/>
                    <a:pt x="123" y="74"/>
                    <a:pt x="123" y="74"/>
                  </a:cubicBezTo>
                  <a:lnTo>
                    <a:pt x="98" y="74"/>
                  </a:lnTo>
                  <a:close/>
                  <a:moveTo>
                    <a:pt x="15" y="127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5" y="122"/>
                    <a:pt x="35" y="122"/>
                    <a:pt x="35" y="122"/>
                  </a:cubicBezTo>
                  <a:cubicBezTo>
                    <a:pt x="34" y="123"/>
                    <a:pt x="33" y="124"/>
                    <a:pt x="32" y="125"/>
                  </a:cubicBezTo>
                  <a:cubicBezTo>
                    <a:pt x="29" y="128"/>
                    <a:pt x="26" y="131"/>
                    <a:pt x="23" y="135"/>
                  </a:cubicBezTo>
                  <a:lnTo>
                    <a:pt x="15" y="127"/>
                  </a:lnTo>
                  <a:close/>
                  <a:moveTo>
                    <a:pt x="111" y="305"/>
                  </a:moveTo>
                  <a:cubicBezTo>
                    <a:pt x="54" y="305"/>
                    <a:pt x="8" y="259"/>
                    <a:pt x="8" y="203"/>
                  </a:cubicBezTo>
                  <a:cubicBezTo>
                    <a:pt x="8" y="175"/>
                    <a:pt x="19" y="150"/>
                    <a:pt x="38" y="130"/>
                  </a:cubicBezTo>
                  <a:cubicBezTo>
                    <a:pt x="57" y="111"/>
                    <a:pt x="83" y="100"/>
                    <a:pt x="111" y="100"/>
                  </a:cubicBezTo>
                  <a:cubicBezTo>
                    <a:pt x="138" y="100"/>
                    <a:pt x="164" y="111"/>
                    <a:pt x="183" y="130"/>
                  </a:cubicBezTo>
                  <a:cubicBezTo>
                    <a:pt x="202" y="150"/>
                    <a:pt x="213" y="175"/>
                    <a:pt x="213" y="203"/>
                  </a:cubicBezTo>
                  <a:cubicBezTo>
                    <a:pt x="213" y="259"/>
                    <a:pt x="167" y="305"/>
                    <a:pt x="111" y="305"/>
                  </a:cubicBezTo>
                  <a:close/>
                  <a:moveTo>
                    <a:pt x="159" y="178"/>
                  </a:moveTo>
                  <a:cubicBezTo>
                    <a:pt x="115" y="197"/>
                    <a:pt x="115" y="197"/>
                    <a:pt x="115" y="197"/>
                  </a:cubicBezTo>
                  <a:cubicBezTo>
                    <a:pt x="115" y="124"/>
                    <a:pt x="115" y="124"/>
                    <a:pt x="115" y="124"/>
                  </a:cubicBezTo>
                  <a:cubicBezTo>
                    <a:pt x="115" y="121"/>
                    <a:pt x="113" y="120"/>
                    <a:pt x="111" y="120"/>
                  </a:cubicBezTo>
                  <a:cubicBezTo>
                    <a:pt x="108" y="120"/>
                    <a:pt x="107" y="121"/>
                    <a:pt x="107" y="124"/>
                  </a:cubicBezTo>
                  <a:cubicBezTo>
                    <a:pt x="107" y="203"/>
                    <a:pt x="107" y="203"/>
                    <a:pt x="107" y="203"/>
                  </a:cubicBezTo>
                  <a:cubicBezTo>
                    <a:pt x="107" y="204"/>
                    <a:pt x="107" y="205"/>
                    <a:pt x="108" y="206"/>
                  </a:cubicBezTo>
                  <a:cubicBezTo>
                    <a:pt x="109" y="207"/>
                    <a:pt x="111" y="207"/>
                    <a:pt x="112" y="206"/>
                  </a:cubicBezTo>
                  <a:cubicBezTo>
                    <a:pt x="162" y="185"/>
                    <a:pt x="162" y="185"/>
                    <a:pt x="162" y="185"/>
                  </a:cubicBezTo>
                  <a:cubicBezTo>
                    <a:pt x="164" y="184"/>
                    <a:pt x="165" y="182"/>
                    <a:pt x="164" y="180"/>
                  </a:cubicBezTo>
                  <a:cubicBezTo>
                    <a:pt x="163" y="178"/>
                    <a:pt x="161" y="177"/>
                    <a:pt x="159" y="17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944124" y="4075405"/>
            <a:ext cx="2678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OST type B" panose="020B0500000000000000" pitchFamily="34" charset="0"/>
              </a:rPr>
              <a:t>боевое развертывание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74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9" y="0"/>
            <a:ext cx="992168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/>
          <a:stretch/>
        </p:blipFill>
        <p:spPr>
          <a:xfrm>
            <a:off x="-15689" y="2086494"/>
            <a:ext cx="9920949" cy="480729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-15689" y="2078122"/>
            <a:ext cx="9921689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89" y="3224846"/>
            <a:ext cx="3572626" cy="35726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6527"/>
          <a:stretch/>
        </p:blipFill>
        <p:spPr>
          <a:xfrm>
            <a:off x="93334" y="122406"/>
            <a:ext cx="4121219" cy="2777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5" r="24699"/>
          <a:stretch/>
        </p:blipFill>
        <p:spPr>
          <a:xfrm>
            <a:off x="7263476" y="2772659"/>
            <a:ext cx="2525917" cy="2457874"/>
          </a:xfrm>
          <a:prstGeom prst="ellips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690850" y="104878"/>
            <a:ext cx="44050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При выполнении боевого развертывания оценивались время проведения боевого развертывания, эргономические характеристики АЦ, возможности пожарно-технического вооружения, входящего </a:t>
            </a:r>
          </a:p>
          <a:p>
            <a:pPr indent="450215" algn="r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в комплект испытываемого образца</a:t>
            </a:r>
          </a:p>
          <a:p>
            <a:pPr indent="540385" algn="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боевом развертывании </a:t>
            </a:r>
            <a:r>
              <a:rPr lang="ru-RU" sz="14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использовалось </a:t>
            </a:r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пожарно-техническое вооружение, находящееся </a:t>
            </a:r>
          </a:p>
          <a:p>
            <a:pPr indent="540385" algn="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 пожарном автомобиле Участника</a:t>
            </a:r>
          </a:p>
        </p:txBody>
      </p:sp>
      <p:grpSp>
        <p:nvGrpSpPr>
          <p:cNvPr id="12" name="Secondary lines 03"/>
          <p:cNvGrpSpPr/>
          <p:nvPr/>
        </p:nvGrpSpPr>
        <p:grpSpPr>
          <a:xfrm rot="16200000">
            <a:off x="5617766" y="3111169"/>
            <a:ext cx="738663" cy="616077"/>
            <a:chOff x="4283179" y="4310491"/>
            <a:chExt cx="738663" cy="616077"/>
          </a:xfrm>
        </p:grpSpPr>
        <p:sp>
          <p:nvSpPr>
            <p:cNvPr id="13" name="Line 113"/>
            <p:cNvSpPr>
              <a:spLocks noChangeShapeType="1"/>
            </p:cNvSpPr>
            <p:nvPr/>
          </p:nvSpPr>
          <p:spPr bwMode="auto">
            <a:xfrm flipH="1" flipV="1">
              <a:off x="4646748" y="4778311"/>
              <a:ext cx="41910" cy="54483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Line 114"/>
            <p:cNvSpPr>
              <a:spLocks noChangeShapeType="1"/>
            </p:cNvSpPr>
            <p:nvPr/>
          </p:nvSpPr>
          <p:spPr bwMode="auto">
            <a:xfrm flipH="1" flipV="1">
              <a:off x="4550355" y="4747403"/>
              <a:ext cx="115253" cy="149304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Line 115"/>
            <p:cNvSpPr>
              <a:spLocks noChangeShapeType="1"/>
            </p:cNvSpPr>
            <p:nvPr/>
          </p:nvSpPr>
          <p:spPr bwMode="auto">
            <a:xfrm flipH="1" flipV="1">
              <a:off x="4508445" y="4693968"/>
              <a:ext cx="22003" cy="27241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Line 116"/>
            <p:cNvSpPr>
              <a:spLocks noChangeShapeType="1"/>
            </p:cNvSpPr>
            <p:nvPr/>
          </p:nvSpPr>
          <p:spPr bwMode="auto">
            <a:xfrm flipH="1" flipV="1">
              <a:off x="4359664" y="4406884"/>
              <a:ext cx="257223" cy="332661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Line 117"/>
            <p:cNvSpPr>
              <a:spLocks noChangeShapeType="1"/>
            </p:cNvSpPr>
            <p:nvPr/>
          </p:nvSpPr>
          <p:spPr bwMode="auto">
            <a:xfrm flipV="1">
              <a:off x="4713804" y="4583954"/>
              <a:ext cx="167116" cy="217932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Line 118"/>
            <p:cNvSpPr>
              <a:spLocks noChangeShapeType="1"/>
            </p:cNvSpPr>
            <p:nvPr/>
          </p:nvSpPr>
          <p:spPr bwMode="auto">
            <a:xfrm flipV="1">
              <a:off x="4688658" y="4685586"/>
              <a:ext cx="187023" cy="240982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Line 119"/>
            <p:cNvSpPr>
              <a:spLocks noChangeShapeType="1"/>
            </p:cNvSpPr>
            <p:nvPr/>
          </p:nvSpPr>
          <p:spPr bwMode="auto">
            <a:xfrm flipV="1">
              <a:off x="4916544" y="4545711"/>
              <a:ext cx="68104" cy="86439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Line 120"/>
            <p:cNvSpPr>
              <a:spLocks noChangeShapeType="1"/>
            </p:cNvSpPr>
            <p:nvPr/>
          </p:nvSpPr>
          <p:spPr bwMode="auto">
            <a:xfrm flipH="1">
              <a:off x="4905540" y="4515428"/>
              <a:ext cx="28291" cy="36639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Line 121"/>
            <p:cNvSpPr>
              <a:spLocks noChangeShapeType="1"/>
            </p:cNvSpPr>
            <p:nvPr/>
          </p:nvSpPr>
          <p:spPr bwMode="auto">
            <a:xfrm flipV="1">
              <a:off x="4963692" y="4445127"/>
              <a:ext cx="25670" cy="32314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Line 122"/>
            <p:cNvSpPr>
              <a:spLocks noChangeShapeType="1"/>
            </p:cNvSpPr>
            <p:nvPr/>
          </p:nvSpPr>
          <p:spPr bwMode="auto">
            <a:xfrm flipH="1" flipV="1">
              <a:off x="4315134" y="4349780"/>
              <a:ext cx="8906" cy="10897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23"/>
            <p:cNvSpPr>
              <a:spLocks/>
            </p:cNvSpPr>
            <p:nvPr/>
          </p:nvSpPr>
          <p:spPr bwMode="auto">
            <a:xfrm>
              <a:off x="4472297" y="4649438"/>
              <a:ext cx="17288" cy="17288"/>
            </a:xfrm>
            <a:custGeom>
              <a:avLst/>
              <a:gdLst/>
              <a:ahLst/>
              <a:cxnLst>
                <a:cxn ang="0">
                  <a:pos x="13" y="9"/>
                </a:cxn>
                <a:cxn ang="0">
                  <a:pos x="5" y="13"/>
                </a:cxn>
                <a:cxn ang="0">
                  <a:pos x="1" y="5"/>
                </a:cxn>
                <a:cxn ang="0">
                  <a:pos x="9" y="1"/>
                </a:cxn>
                <a:cxn ang="0">
                  <a:pos x="13" y="9"/>
                </a:cxn>
              </a:cxnLst>
              <a:rect l="0" t="0" r="r" b="b"/>
              <a:pathLst>
                <a:path w="14" h="14">
                  <a:moveTo>
                    <a:pt x="13" y="9"/>
                  </a:moveTo>
                  <a:cubicBezTo>
                    <a:pt x="12" y="12"/>
                    <a:pt x="8" y="14"/>
                    <a:pt x="5" y="13"/>
                  </a:cubicBezTo>
                  <a:cubicBezTo>
                    <a:pt x="2" y="12"/>
                    <a:pt x="0" y="8"/>
                    <a:pt x="1" y="5"/>
                  </a:cubicBezTo>
                  <a:cubicBezTo>
                    <a:pt x="2" y="2"/>
                    <a:pt x="6" y="0"/>
                    <a:pt x="9" y="1"/>
                  </a:cubicBezTo>
                  <a:cubicBezTo>
                    <a:pt x="12" y="2"/>
                    <a:pt x="14" y="6"/>
                    <a:pt x="13" y="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24"/>
            <p:cNvSpPr>
              <a:spLocks/>
            </p:cNvSpPr>
            <p:nvPr/>
          </p:nvSpPr>
          <p:spPr bwMode="auto">
            <a:xfrm>
              <a:off x="4283179" y="4310491"/>
              <a:ext cx="15716" cy="15716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4" y="12"/>
                </a:cxn>
                <a:cxn ang="0">
                  <a:pos x="1" y="4"/>
                </a:cxn>
                <a:cxn ang="0">
                  <a:pos x="8" y="1"/>
                </a:cxn>
                <a:cxn ang="0">
                  <a:pos x="12" y="8"/>
                </a:cxn>
              </a:cxnLst>
              <a:rect l="0" t="0" r="r" b="b"/>
              <a:pathLst>
                <a:path w="13" h="13">
                  <a:moveTo>
                    <a:pt x="12" y="8"/>
                  </a:moveTo>
                  <a:cubicBezTo>
                    <a:pt x="11" y="11"/>
                    <a:pt x="8" y="13"/>
                    <a:pt x="4" y="12"/>
                  </a:cubicBezTo>
                  <a:cubicBezTo>
                    <a:pt x="1" y="11"/>
                    <a:pt x="0" y="8"/>
                    <a:pt x="1" y="4"/>
                  </a:cubicBezTo>
                  <a:cubicBezTo>
                    <a:pt x="2" y="1"/>
                    <a:pt x="5" y="0"/>
                    <a:pt x="8" y="1"/>
                  </a:cubicBezTo>
                  <a:cubicBezTo>
                    <a:pt x="11" y="2"/>
                    <a:pt x="13" y="5"/>
                    <a:pt x="12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25"/>
            <p:cNvSpPr>
              <a:spLocks/>
            </p:cNvSpPr>
            <p:nvPr/>
          </p:nvSpPr>
          <p:spPr bwMode="auto">
            <a:xfrm>
              <a:off x="5005602" y="4404265"/>
              <a:ext cx="16240" cy="17288"/>
            </a:xfrm>
            <a:custGeom>
              <a:avLst/>
              <a:gdLst/>
              <a:ahLst/>
              <a:cxnLst>
                <a:cxn ang="0">
                  <a:pos x="12" y="9"/>
                </a:cxn>
                <a:cxn ang="0">
                  <a:pos x="5" y="13"/>
                </a:cxn>
                <a:cxn ang="0">
                  <a:pos x="1" y="5"/>
                </a:cxn>
                <a:cxn ang="0">
                  <a:pos x="8" y="1"/>
                </a:cxn>
                <a:cxn ang="0">
                  <a:pos x="12" y="9"/>
                </a:cxn>
              </a:cxnLst>
              <a:rect l="0" t="0" r="r" b="b"/>
              <a:pathLst>
                <a:path w="13" h="14">
                  <a:moveTo>
                    <a:pt x="12" y="9"/>
                  </a:moveTo>
                  <a:cubicBezTo>
                    <a:pt x="11" y="12"/>
                    <a:pt x="8" y="14"/>
                    <a:pt x="5" y="13"/>
                  </a:cubicBezTo>
                  <a:cubicBezTo>
                    <a:pt x="1" y="12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1" y="2"/>
                    <a:pt x="13" y="5"/>
                    <a:pt x="12" y="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" name="Arrow 03"/>
          <p:cNvGrpSpPr/>
          <p:nvPr/>
        </p:nvGrpSpPr>
        <p:grpSpPr>
          <a:xfrm rot="16200000">
            <a:off x="4618944" y="2592533"/>
            <a:ext cx="1141000" cy="1591532"/>
            <a:chOff x="4118158" y="3146965"/>
            <a:chExt cx="1141000" cy="1591532"/>
          </a:xfrm>
        </p:grpSpPr>
        <p:sp>
          <p:nvSpPr>
            <p:cNvPr id="31" name="Line 129"/>
            <p:cNvSpPr>
              <a:spLocks noChangeShapeType="1"/>
            </p:cNvSpPr>
            <p:nvPr/>
          </p:nvSpPr>
          <p:spPr bwMode="auto">
            <a:xfrm>
              <a:off x="4351806" y="3203019"/>
              <a:ext cx="0" cy="616077"/>
            </a:xfrm>
            <a:prstGeom prst="line">
              <a:avLst/>
            </a:pr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Oval 130"/>
            <p:cNvSpPr>
              <a:spLocks noChangeArrowheads="1"/>
            </p:cNvSpPr>
            <p:nvPr/>
          </p:nvSpPr>
          <p:spPr bwMode="auto">
            <a:xfrm>
              <a:off x="4322469" y="3819096"/>
              <a:ext cx="57102" cy="58150"/>
            </a:xfrm>
            <a:prstGeom prst="ellipse">
              <a:avLst/>
            </a:pr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126"/>
            <p:cNvSpPr>
              <a:spLocks/>
            </p:cNvSpPr>
            <p:nvPr/>
          </p:nvSpPr>
          <p:spPr bwMode="auto">
            <a:xfrm>
              <a:off x="4118158" y="3146965"/>
              <a:ext cx="1141000" cy="1591532"/>
            </a:xfrm>
            <a:custGeom>
              <a:avLst/>
              <a:gdLst/>
              <a:ahLst/>
              <a:cxnLst>
                <a:cxn ang="0">
                  <a:pos x="324" y="0"/>
                </a:cxn>
                <a:cxn ang="0">
                  <a:pos x="324" y="1630"/>
                </a:cxn>
                <a:cxn ang="0">
                  <a:pos x="0" y="1630"/>
                </a:cxn>
                <a:cxn ang="0">
                  <a:pos x="1089" y="3038"/>
                </a:cxn>
                <a:cxn ang="0">
                  <a:pos x="2178" y="1630"/>
                </a:cxn>
                <a:cxn ang="0">
                  <a:pos x="1855" y="1630"/>
                </a:cxn>
                <a:cxn ang="0">
                  <a:pos x="1855" y="0"/>
                </a:cxn>
              </a:cxnLst>
              <a:rect l="0" t="0" r="r" b="b"/>
              <a:pathLst>
                <a:path w="2178" h="3038">
                  <a:moveTo>
                    <a:pt x="324" y="0"/>
                  </a:moveTo>
                  <a:lnTo>
                    <a:pt x="324" y="1630"/>
                  </a:lnTo>
                  <a:lnTo>
                    <a:pt x="0" y="1630"/>
                  </a:lnTo>
                  <a:lnTo>
                    <a:pt x="1089" y="3038"/>
                  </a:lnTo>
                  <a:lnTo>
                    <a:pt x="2178" y="1630"/>
                  </a:lnTo>
                  <a:lnTo>
                    <a:pt x="1855" y="1630"/>
                  </a:lnTo>
                  <a:lnTo>
                    <a:pt x="1855" y="0"/>
                  </a:lnTo>
                </a:path>
              </a:pathLst>
            </a:cu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Line 127"/>
            <p:cNvSpPr>
              <a:spLocks noChangeShapeType="1"/>
            </p:cNvSpPr>
            <p:nvPr/>
          </p:nvSpPr>
          <p:spPr bwMode="auto">
            <a:xfrm>
              <a:off x="5027081" y="3203019"/>
              <a:ext cx="0" cy="616077"/>
            </a:xfrm>
            <a:prstGeom prst="line">
              <a:avLst/>
            </a:pr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Oval 128"/>
            <p:cNvSpPr>
              <a:spLocks noChangeArrowheads="1"/>
            </p:cNvSpPr>
            <p:nvPr/>
          </p:nvSpPr>
          <p:spPr bwMode="auto">
            <a:xfrm>
              <a:off x="4998268" y="3819096"/>
              <a:ext cx="57102" cy="58150"/>
            </a:xfrm>
            <a:prstGeom prst="ellipse">
              <a:avLst/>
            </a:pr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131"/>
            <p:cNvSpPr>
              <a:spLocks/>
            </p:cNvSpPr>
            <p:nvPr/>
          </p:nvSpPr>
          <p:spPr bwMode="auto">
            <a:xfrm>
              <a:off x="4514207" y="4414218"/>
              <a:ext cx="349425" cy="226314"/>
            </a:xfrm>
            <a:custGeom>
              <a:avLst/>
              <a:gdLst/>
              <a:ahLst/>
              <a:cxnLst>
                <a:cxn ang="0">
                  <a:pos x="667" y="0"/>
                </a:cxn>
                <a:cxn ang="0">
                  <a:pos x="333" y="432"/>
                </a:cxn>
                <a:cxn ang="0">
                  <a:pos x="0" y="0"/>
                </a:cxn>
              </a:cxnLst>
              <a:rect l="0" t="0" r="r" b="b"/>
              <a:pathLst>
                <a:path w="667" h="432">
                  <a:moveTo>
                    <a:pt x="667" y="0"/>
                  </a:moveTo>
                  <a:lnTo>
                    <a:pt x="333" y="432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Oval 132"/>
            <p:cNvSpPr>
              <a:spLocks noChangeArrowheads="1"/>
            </p:cNvSpPr>
            <p:nvPr/>
          </p:nvSpPr>
          <p:spPr bwMode="auto">
            <a:xfrm>
              <a:off x="4838486" y="4389596"/>
              <a:ext cx="50816" cy="50816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Oval 133"/>
            <p:cNvSpPr>
              <a:spLocks noChangeArrowheads="1"/>
            </p:cNvSpPr>
            <p:nvPr/>
          </p:nvSpPr>
          <p:spPr bwMode="auto">
            <a:xfrm>
              <a:off x="4488538" y="4389596"/>
              <a:ext cx="50816" cy="50816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" name="Target"/>
          <p:cNvGrpSpPr/>
          <p:nvPr/>
        </p:nvGrpSpPr>
        <p:grpSpPr>
          <a:xfrm rot="16200000">
            <a:off x="6486795" y="3222467"/>
            <a:ext cx="276225" cy="352425"/>
            <a:chOff x="3181351" y="139700"/>
            <a:chExt cx="276225" cy="352425"/>
          </a:xfrm>
        </p:grpSpPr>
        <p:sp>
          <p:nvSpPr>
            <p:cNvPr id="40" name="Freeform 371"/>
            <p:cNvSpPr>
              <a:spLocks noEditPoints="1"/>
            </p:cNvSpPr>
            <p:nvPr/>
          </p:nvSpPr>
          <p:spPr bwMode="auto">
            <a:xfrm>
              <a:off x="3219451" y="177800"/>
              <a:ext cx="200025" cy="200025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0" y="89"/>
                </a:cxn>
                <a:cxn ang="0">
                  <a:pos x="89" y="178"/>
                </a:cxn>
                <a:cxn ang="0">
                  <a:pos x="178" y="89"/>
                </a:cxn>
                <a:cxn ang="0">
                  <a:pos x="89" y="0"/>
                </a:cxn>
                <a:cxn ang="0">
                  <a:pos x="89" y="146"/>
                </a:cxn>
                <a:cxn ang="0">
                  <a:pos x="32" y="89"/>
                </a:cxn>
                <a:cxn ang="0">
                  <a:pos x="89" y="32"/>
                </a:cxn>
                <a:cxn ang="0">
                  <a:pos x="146" y="89"/>
                </a:cxn>
                <a:cxn ang="0">
                  <a:pos x="89" y="146"/>
                </a:cxn>
              </a:cxnLst>
              <a:rect l="0" t="0" r="r" b="b"/>
              <a:pathLst>
                <a:path w="178" h="178">
                  <a:moveTo>
                    <a:pt x="89" y="0"/>
                  </a:moveTo>
                  <a:cubicBezTo>
                    <a:pt x="40" y="0"/>
                    <a:pt x="0" y="40"/>
                    <a:pt x="0" y="89"/>
                  </a:cubicBezTo>
                  <a:cubicBezTo>
                    <a:pt x="0" y="138"/>
                    <a:pt x="40" y="178"/>
                    <a:pt x="89" y="178"/>
                  </a:cubicBezTo>
                  <a:cubicBezTo>
                    <a:pt x="138" y="178"/>
                    <a:pt x="178" y="138"/>
                    <a:pt x="178" y="89"/>
                  </a:cubicBezTo>
                  <a:cubicBezTo>
                    <a:pt x="178" y="40"/>
                    <a:pt x="138" y="0"/>
                    <a:pt x="89" y="0"/>
                  </a:cubicBezTo>
                  <a:close/>
                  <a:moveTo>
                    <a:pt x="89" y="146"/>
                  </a:moveTo>
                  <a:cubicBezTo>
                    <a:pt x="57" y="146"/>
                    <a:pt x="32" y="121"/>
                    <a:pt x="32" y="89"/>
                  </a:cubicBezTo>
                  <a:cubicBezTo>
                    <a:pt x="32" y="58"/>
                    <a:pt x="57" y="32"/>
                    <a:pt x="89" y="32"/>
                  </a:cubicBezTo>
                  <a:cubicBezTo>
                    <a:pt x="120" y="32"/>
                    <a:pt x="146" y="58"/>
                    <a:pt x="146" y="89"/>
                  </a:cubicBezTo>
                  <a:cubicBezTo>
                    <a:pt x="146" y="121"/>
                    <a:pt x="120" y="146"/>
                    <a:pt x="89" y="14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Oval 372"/>
            <p:cNvSpPr>
              <a:spLocks noChangeArrowheads="1"/>
            </p:cNvSpPr>
            <p:nvPr/>
          </p:nvSpPr>
          <p:spPr bwMode="auto">
            <a:xfrm>
              <a:off x="3292476" y="250825"/>
              <a:ext cx="53975" cy="53975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373"/>
            <p:cNvSpPr>
              <a:spLocks noEditPoints="1"/>
            </p:cNvSpPr>
            <p:nvPr/>
          </p:nvSpPr>
          <p:spPr bwMode="auto">
            <a:xfrm>
              <a:off x="3181351" y="139700"/>
              <a:ext cx="276225" cy="352425"/>
            </a:xfrm>
            <a:custGeom>
              <a:avLst/>
              <a:gdLst/>
              <a:ahLst/>
              <a:cxnLst>
                <a:cxn ang="0">
                  <a:pos x="123" y="0"/>
                </a:cxn>
                <a:cxn ang="0">
                  <a:pos x="116" y="246"/>
                </a:cxn>
                <a:cxn ang="0">
                  <a:pos x="98" y="270"/>
                </a:cxn>
                <a:cxn ang="0">
                  <a:pos x="119" y="255"/>
                </a:cxn>
                <a:cxn ang="0">
                  <a:pos x="98" y="285"/>
                </a:cxn>
                <a:cxn ang="0">
                  <a:pos x="104" y="291"/>
                </a:cxn>
                <a:cxn ang="0">
                  <a:pos x="119" y="285"/>
                </a:cxn>
                <a:cxn ang="0">
                  <a:pos x="98" y="312"/>
                </a:cxn>
                <a:cxn ang="0">
                  <a:pos x="119" y="296"/>
                </a:cxn>
                <a:cxn ang="0">
                  <a:pos x="127" y="296"/>
                </a:cxn>
                <a:cxn ang="0">
                  <a:pos x="148" y="312"/>
                </a:cxn>
                <a:cxn ang="0">
                  <a:pos x="127" y="285"/>
                </a:cxn>
                <a:cxn ang="0">
                  <a:pos x="142" y="291"/>
                </a:cxn>
                <a:cxn ang="0">
                  <a:pos x="148" y="285"/>
                </a:cxn>
                <a:cxn ang="0">
                  <a:pos x="127" y="255"/>
                </a:cxn>
                <a:cxn ang="0">
                  <a:pos x="148" y="270"/>
                </a:cxn>
                <a:cxn ang="0">
                  <a:pos x="130" y="246"/>
                </a:cxn>
                <a:cxn ang="0">
                  <a:pos x="123" y="119"/>
                </a:cxn>
                <a:cxn ang="0">
                  <a:pos x="119" y="143"/>
                </a:cxn>
                <a:cxn ang="0">
                  <a:pos x="109" y="109"/>
                </a:cxn>
                <a:cxn ang="0">
                  <a:pos x="137" y="109"/>
                </a:cxn>
                <a:cxn ang="0">
                  <a:pos x="127" y="143"/>
                </a:cxn>
                <a:cxn ang="0">
                  <a:pos x="123" y="119"/>
                </a:cxn>
                <a:cxn ang="0">
                  <a:pos x="151" y="123"/>
                </a:cxn>
                <a:cxn ang="0">
                  <a:pos x="123" y="95"/>
                </a:cxn>
                <a:cxn ang="0">
                  <a:pos x="95" y="123"/>
                </a:cxn>
                <a:cxn ang="0">
                  <a:pos x="119" y="176"/>
                </a:cxn>
                <a:cxn ang="0">
                  <a:pos x="123" y="70"/>
                </a:cxn>
                <a:cxn ang="0">
                  <a:pos x="127" y="176"/>
                </a:cxn>
                <a:cxn ang="0">
                  <a:pos x="127" y="184"/>
                </a:cxn>
                <a:cxn ang="0">
                  <a:pos x="123" y="62"/>
                </a:cxn>
                <a:cxn ang="0">
                  <a:pos x="119" y="184"/>
                </a:cxn>
                <a:cxn ang="0">
                  <a:pos x="38" y="123"/>
                </a:cxn>
                <a:cxn ang="0">
                  <a:pos x="208" y="123"/>
                </a:cxn>
                <a:cxn ang="0">
                  <a:pos x="127" y="184"/>
                </a:cxn>
                <a:cxn ang="0">
                  <a:pos x="127" y="216"/>
                </a:cxn>
                <a:cxn ang="0">
                  <a:pos x="123" y="30"/>
                </a:cxn>
                <a:cxn ang="0">
                  <a:pos x="119" y="216"/>
                </a:cxn>
                <a:cxn ang="0">
                  <a:pos x="8" y="123"/>
                </a:cxn>
                <a:cxn ang="0">
                  <a:pos x="238" y="123"/>
                </a:cxn>
              </a:cxnLst>
              <a:rect l="0" t="0" r="r" b="b"/>
              <a:pathLst>
                <a:path w="246" h="313">
                  <a:moveTo>
                    <a:pt x="246" y="123"/>
                  </a:moveTo>
                  <a:cubicBezTo>
                    <a:pt x="246" y="55"/>
                    <a:pt x="191" y="0"/>
                    <a:pt x="123" y="0"/>
                  </a:cubicBezTo>
                  <a:cubicBezTo>
                    <a:pt x="55" y="0"/>
                    <a:pt x="0" y="55"/>
                    <a:pt x="0" y="123"/>
                  </a:cubicBezTo>
                  <a:cubicBezTo>
                    <a:pt x="0" y="189"/>
                    <a:pt x="51" y="243"/>
                    <a:pt x="116" y="246"/>
                  </a:cubicBezTo>
                  <a:cubicBezTo>
                    <a:pt x="98" y="264"/>
                    <a:pt x="98" y="264"/>
                    <a:pt x="98" y="264"/>
                  </a:cubicBezTo>
                  <a:cubicBezTo>
                    <a:pt x="96" y="266"/>
                    <a:pt x="96" y="269"/>
                    <a:pt x="98" y="270"/>
                  </a:cubicBezTo>
                  <a:cubicBezTo>
                    <a:pt x="100" y="272"/>
                    <a:pt x="102" y="272"/>
                    <a:pt x="104" y="270"/>
                  </a:cubicBezTo>
                  <a:cubicBezTo>
                    <a:pt x="119" y="255"/>
                    <a:pt x="119" y="255"/>
                    <a:pt x="119" y="255"/>
                  </a:cubicBezTo>
                  <a:cubicBezTo>
                    <a:pt x="119" y="264"/>
                    <a:pt x="119" y="264"/>
                    <a:pt x="119" y="264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7"/>
                    <a:pt x="96" y="289"/>
                    <a:pt x="98" y="291"/>
                  </a:cubicBezTo>
                  <a:cubicBezTo>
                    <a:pt x="100" y="293"/>
                    <a:pt x="102" y="293"/>
                    <a:pt x="104" y="291"/>
                  </a:cubicBezTo>
                  <a:cubicBezTo>
                    <a:pt x="119" y="276"/>
                    <a:pt x="119" y="276"/>
                    <a:pt x="119" y="276"/>
                  </a:cubicBezTo>
                  <a:cubicBezTo>
                    <a:pt x="119" y="285"/>
                    <a:pt x="119" y="285"/>
                    <a:pt x="119" y="285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6" y="308"/>
                    <a:pt x="96" y="310"/>
                    <a:pt x="98" y="312"/>
                  </a:cubicBezTo>
                  <a:cubicBezTo>
                    <a:pt x="100" y="313"/>
                    <a:pt x="102" y="313"/>
                    <a:pt x="104" y="312"/>
                  </a:cubicBezTo>
                  <a:cubicBezTo>
                    <a:pt x="119" y="296"/>
                    <a:pt x="119" y="296"/>
                    <a:pt x="119" y="296"/>
                  </a:cubicBezTo>
                  <a:cubicBezTo>
                    <a:pt x="119" y="298"/>
                    <a:pt x="121" y="300"/>
                    <a:pt x="123" y="300"/>
                  </a:cubicBezTo>
                  <a:cubicBezTo>
                    <a:pt x="125" y="300"/>
                    <a:pt x="127" y="298"/>
                    <a:pt x="127" y="296"/>
                  </a:cubicBezTo>
                  <a:cubicBezTo>
                    <a:pt x="142" y="312"/>
                    <a:pt x="142" y="312"/>
                    <a:pt x="142" y="312"/>
                  </a:cubicBezTo>
                  <a:cubicBezTo>
                    <a:pt x="144" y="313"/>
                    <a:pt x="146" y="313"/>
                    <a:pt x="148" y="312"/>
                  </a:cubicBezTo>
                  <a:cubicBezTo>
                    <a:pt x="149" y="310"/>
                    <a:pt x="149" y="308"/>
                    <a:pt x="148" y="306"/>
                  </a:cubicBezTo>
                  <a:cubicBezTo>
                    <a:pt x="127" y="285"/>
                    <a:pt x="127" y="285"/>
                    <a:pt x="127" y="285"/>
                  </a:cubicBezTo>
                  <a:cubicBezTo>
                    <a:pt x="127" y="276"/>
                    <a:pt x="127" y="276"/>
                    <a:pt x="127" y="276"/>
                  </a:cubicBezTo>
                  <a:cubicBezTo>
                    <a:pt x="142" y="291"/>
                    <a:pt x="142" y="291"/>
                    <a:pt x="142" y="291"/>
                  </a:cubicBezTo>
                  <a:cubicBezTo>
                    <a:pt x="144" y="293"/>
                    <a:pt x="146" y="293"/>
                    <a:pt x="148" y="291"/>
                  </a:cubicBezTo>
                  <a:cubicBezTo>
                    <a:pt x="149" y="289"/>
                    <a:pt x="149" y="287"/>
                    <a:pt x="148" y="285"/>
                  </a:cubicBezTo>
                  <a:cubicBezTo>
                    <a:pt x="127" y="264"/>
                    <a:pt x="127" y="264"/>
                    <a:pt x="127" y="264"/>
                  </a:cubicBezTo>
                  <a:cubicBezTo>
                    <a:pt x="127" y="255"/>
                    <a:pt x="127" y="255"/>
                    <a:pt x="127" y="255"/>
                  </a:cubicBezTo>
                  <a:cubicBezTo>
                    <a:pt x="142" y="270"/>
                    <a:pt x="142" y="270"/>
                    <a:pt x="142" y="270"/>
                  </a:cubicBezTo>
                  <a:cubicBezTo>
                    <a:pt x="144" y="272"/>
                    <a:pt x="146" y="272"/>
                    <a:pt x="148" y="270"/>
                  </a:cubicBezTo>
                  <a:cubicBezTo>
                    <a:pt x="149" y="269"/>
                    <a:pt x="149" y="266"/>
                    <a:pt x="148" y="264"/>
                  </a:cubicBezTo>
                  <a:cubicBezTo>
                    <a:pt x="130" y="246"/>
                    <a:pt x="130" y="246"/>
                    <a:pt x="130" y="246"/>
                  </a:cubicBezTo>
                  <a:cubicBezTo>
                    <a:pt x="194" y="243"/>
                    <a:pt x="246" y="189"/>
                    <a:pt x="246" y="123"/>
                  </a:cubicBezTo>
                  <a:close/>
                  <a:moveTo>
                    <a:pt x="123" y="119"/>
                  </a:moveTo>
                  <a:cubicBezTo>
                    <a:pt x="121" y="119"/>
                    <a:pt x="119" y="121"/>
                    <a:pt x="119" y="123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10" y="141"/>
                    <a:pt x="103" y="133"/>
                    <a:pt x="103" y="123"/>
                  </a:cubicBezTo>
                  <a:cubicBezTo>
                    <a:pt x="103" y="118"/>
                    <a:pt x="105" y="113"/>
                    <a:pt x="109" y="109"/>
                  </a:cubicBezTo>
                  <a:cubicBezTo>
                    <a:pt x="113" y="105"/>
                    <a:pt x="118" y="103"/>
                    <a:pt x="123" y="103"/>
                  </a:cubicBezTo>
                  <a:cubicBezTo>
                    <a:pt x="128" y="103"/>
                    <a:pt x="133" y="105"/>
                    <a:pt x="137" y="109"/>
                  </a:cubicBezTo>
                  <a:cubicBezTo>
                    <a:pt x="141" y="113"/>
                    <a:pt x="143" y="118"/>
                    <a:pt x="143" y="123"/>
                  </a:cubicBezTo>
                  <a:cubicBezTo>
                    <a:pt x="143" y="133"/>
                    <a:pt x="136" y="141"/>
                    <a:pt x="127" y="143"/>
                  </a:cubicBezTo>
                  <a:cubicBezTo>
                    <a:pt x="127" y="123"/>
                    <a:pt x="127" y="123"/>
                    <a:pt x="127" y="123"/>
                  </a:cubicBezTo>
                  <a:cubicBezTo>
                    <a:pt x="127" y="121"/>
                    <a:pt x="125" y="119"/>
                    <a:pt x="123" y="119"/>
                  </a:cubicBezTo>
                  <a:close/>
                  <a:moveTo>
                    <a:pt x="127" y="151"/>
                  </a:moveTo>
                  <a:cubicBezTo>
                    <a:pt x="140" y="149"/>
                    <a:pt x="151" y="137"/>
                    <a:pt x="151" y="123"/>
                  </a:cubicBezTo>
                  <a:cubicBezTo>
                    <a:pt x="151" y="116"/>
                    <a:pt x="148" y="109"/>
                    <a:pt x="143" y="103"/>
                  </a:cubicBezTo>
                  <a:cubicBezTo>
                    <a:pt x="137" y="98"/>
                    <a:pt x="130" y="95"/>
                    <a:pt x="123" y="95"/>
                  </a:cubicBezTo>
                  <a:cubicBezTo>
                    <a:pt x="116" y="95"/>
                    <a:pt x="109" y="98"/>
                    <a:pt x="103" y="103"/>
                  </a:cubicBezTo>
                  <a:cubicBezTo>
                    <a:pt x="98" y="109"/>
                    <a:pt x="95" y="116"/>
                    <a:pt x="95" y="123"/>
                  </a:cubicBezTo>
                  <a:cubicBezTo>
                    <a:pt x="95" y="137"/>
                    <a:pt x="105" y="149"/>
                    <a:pt x="119" y="151"/>
                  </a:cubicBezTo>
                  <a:cubicBezTo>
                    <a:pt x="119" y="176"/>
                    <a:pt x="119" y="176"/>
                    <a:pt x="119" y="176"/>
                  </a:cubicBezTo>
                  <a:cubicBezTo>
                    <a:pt x="92" y="174"/>
                    <a:pt x="70" y="151"/>
                    <a:pt x="70" y="123"/>
                  </a:cubicBezTo>
                  <a:cubicBezTo>
                    <a:pt x="70" y="94"/>
                    <a:pt x="94" y="70"/>
                    <a:pt x="123" y="70"/>
                  </a:cubicBezTo>
                  <a:cubicBezTo>
                    <a:pt x="152" y="70"/>
                    <a:pt x="176" y="94"/>
                    <a:pt x="176" y="123"/>
                  </a:cubicBezTo>
                  <a:cubicBezTo>
                    <a:pt x="176" y="151"/>
                    <a:pt x="154" y="174"/>
                    <a:pt x="127" y="176"/>
                  </a:cubicBezTo>
                  <a:lnTo>
                    <a:pt x="127" y="151"/>
                  </a:lnTo>
                  <a:close/>
                  <a:moveTo>
                    <a:pt x="127" y="184"/>
                  </a:moveTo>
                  <a:cubicBezTo>
                    <a:pt x="159" y="182"/>
                    <a:pt x="184" y="155"/>
                    <a:pt x="184" y="123"/>
                  </a:cubicBezTo>
                  <a:cubicBezTo>
                    <a:pt x="184" y="89"/>
                    <a:pt x="157" y="62"/>
                    <a:pt x="123" y="62"/>
                  </a:cubicBezTo>
                  <a:cubicBezTo>
                    <a:pt x="89" y="62"/>
                    <a:pt x="62" y="89"/>
                    <a:pt x="62" y="123"/>
                  </a:cubicBezTo>
                  <a:cubicBezTo>
                    <a:pt x="62" y="155"/>
                    <a:pt x="87" y="182"/>
                    <a:pt x="119" y="184"/>
                  </a:cubicBezTo>
                  <a:cubicBezTo>
                    <a:pt x="119" y="208"/>
                    <a:pt x="119" y="208"/>
                    <a:pt x="119" y="208"/>
                  </a:cubicBezTo>
                  <a:cubicBezTo>
                    <a:pt x="74" y="206"/>
                    <a:pt x="38" y="169"/>
                    <a:pt x="38" y="123"/>
                  </a:cubicBezTo>
                  <a:cubicBezTo>
                    <a:pt x="38" y="76"/>
                    <a:pt x="76" y="38"/>
                    <a:pt x="123" y="38"/>
                  </a:cubicBezTo>
                  <a:cubicBezTo>
                    <a:pt x="170" y="38"/>
                    <a:pt x="208" y="76"/>
                    <a:pt x="208" y="123"/>
                  </a:cubicBezTo>
                  <a:cubicBezTo>
                    <a:pt x="208" y="169"/>
                    <a:pt x="172" y="206"/>
                    <a:pt x="127" y="208"/>
                  </a:cubicBezTo>
                  <a:lnTo>
                    <a:pt x="127" y="184"/>
                  </a:lnTo>
                  <a:close/>
                  <a:moveTo>
                    <a:pt x="127" y="238"/>
                  </a:moveTo>
                  <a:cubicBezTo>
                    <a:pt x="127" y="216"/>
                    <a:pt x="127" y="216"/>
                    <a:pt x="127" y="216"/>
                  </a:cubicBezTo>
                  <a:cubicBezTo>
                    <a:pt x="177" y="214"/>
                    <a:pt x="216" y="173"/>
                    <a:pt x="216" y="123"/>
                  </a:cubicBezTo>
                  <a:cubicBezTo>
                    <a:pt x="216" y="72"/>
                    <a:pt x="174" y="30"/>
                    <a:pt x="123" y="30"/>
                  </a:cubicBezTo>
                  <a:cubicBezTo>
                    <a:pt x="72" y="30"/>
                    <a:pt x="30" y="72"/>
                    <a:pt x="30" y="123"/>
                  </a:cubicBezTo>
                  <a:cubicBezTo>
                    <a:pt x="30" y="173"/>
                    <a:pt x="69" y="214"/>
                    <a:pt x="119" y="216"/>
                  </a:cubicBezTo>
                  <a:cubicBezTo>
                    <a:pt x="119" y="238"/>
                    <a:pt x="119" y="238"/>
                    <a:pt x="119" y="238"/>
                  </a:cubicBezTo>
                  <a:cubicBezTo>
                    <a:pt x="57" y="236"/>
                    <a:pt x="8" y="185"/>
                    <a:pt x="8" y="123"/>
                  </a:cubicBezTo>
                  <a:cubicBezTo>
                    <a:pt x="8" y="60"/>
                    <a:pt x="59" y="8"/>
                    <a:pt x="123" y="8"/>
                  </a:cubicBezTo>
                  <a:cubicBezTo>
                    <a:pt x="186" y="8"/>
                    <a:pt x="238" y="60"/>
                    <a:pt x="238" y="123"/>
                  </a:cubicBezTo>
                  <a:cubicBezTo>
                    <a:pt x="238" y="185"/>
                    <a:pt x="189" y="236"/>
                    <a:pt x="127" y="23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6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r="4954" b="17189"/>
          <a:stretch/>
        </p:blipFill>
        <p:spPr>
          <a:xfrm>
            <a:off x="72427" y="939338"/>
            <a:ext cx="4563865" cy="27105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8529" y="229531"/>
            <a:ext cx="5130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Демонстрационный показ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17876" r="7389" b="8024"/>
          <a:stretch/>
        </p:blipFill>
        <p:spPr>
          <a:xfrm>
            <a:off x="63376" y="3811509"/>
            <a:ext cx="4559715" cy="29423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10" r="636"/>
          <a:stretch/>
        </p:blipFill>
        <p:spPr>
          <a:xfrm>
            <a:off x="4835410" y="939338"/>
            <a:ext cx="4987599" cy="26989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11662" b="7144"/>
          <a:stretch/>
        </p:blipFill>
        <p:spPr>
          <a:xfrm>
            <a:off x="4825496" y="3795032"/>
            <a:ext cx="5011363" cy="29679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0069" y="3295741"/>
            <a:ext cx="3722421" cy="3572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4786" y="-392952"/>
            <a:ext cx="2489193" cy="2491341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2076146" y="3712890"/>
            <a:ext cx="4463357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4709389" y="1458822"/>
            <a:ext cx="30670" cy="376348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10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0" r="26042"/>
          <a:stretch/>
        </p:blipFill>
        <p:spPr>
          <a:xfrm>
            <a:off x="5324946" y="0"/>
            <a:ext cx="4589521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r="8326" b="11545"/>
          <a:stretch/>
        </p:blipFill>
        <p:spPr>
          <a:xfrm>
            <a:off x="0" y="636"/>
            <a:ext cx="2725574" cy="388330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3987620" y="586156"/>
            <a:ext cx="591838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EF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267529" y="3646809"/>
            <a:ext cx="3722421" cy="3572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39566" y="2991837"/>
            <a:ext cx="2489193" cy="24913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/>
          <a:stretch/>
        </p:blipFill>
        <p:spPr>
          <a:xfrm>
            <a:off x="2725574" y="4"/>
            <a:ext cx="2608425" cy="18567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45" b="20175"/>
          <a:stretch/>
        </p:blipFill>
        <p:spPr>
          <a:xfrm>
            <a:off x="2405042" y="5520586"/>
            <a:ext cx="4079958" cy="1342725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8" t="-137" r="92" b="10588"/>
          <a:stretch/>
        </p:blipFill>
        <p:spPr>
          <a:xfrm>
            <a:off x="2375" y="3874884"/>
            <a:ext cx="2428411" cy="299748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t="14009" r="44067" b="40507"/>
          <a:stretch/>
        </p:blipFill>
        <p:spPr>
          <a:xfrm>
            <a:off x="2725573" y="1385178"/>
            <a:ext cx="2599373" cy="187482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 t="11555" r="17110" b="18742"/>
          <a:stretch/>
        </p:blipFill>
        <p:spPr>
          <a:xfrm>
            <a:off x="2043495" y="3235971"/>
            <a:ext cx="3290504" cy="229052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03" y="-93731"/>
            <a:ext cx="1767409" cy="1249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28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64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97" y="-565"/>
            <a:ext cx="4381452" cy="328608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"/>
          <a:stretch/>
        </p:blipFill>
        <p:spPr>
          <a:xfrm>
            <a:off x="5513475" y="-18107"/>
            <a:ext cx="4403727" cy="312073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0"/>
          <a:stretch/>
        </p:blipFill>
        <p:spPr>
          <a:xfrm>
            <a:off x="0" y="-8329"/>
            <a:ext cx="4218915" cy="3286089"/>
          </a:xfrm>
          <a:prstGeom prst="rect">
            <a:avLst/>
          </a:prstGeom>
          <a:ln w="38100">
            <a:noFill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8" y="3115728"/>
            <a:ext cx="1702828" cy="12771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3830828" y="5665741"/>
            <a:ext cx="1702828" cy="120489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1" b="31383"/>
          <a:stretch/>
        </p:blipFill>
        <p:spPr>
          <a:xfrm>
            <a:off x="5522528" y="5087098"/>
            <a:ext cx="4381452" cy="178353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6" b="21019"/>
          <a:stretch/>
        </p:blipFill>
        <p:spPr>
          <a:xfrm>
            <a:off x="5524548" y="3105339"/>
            <a:ext cx="4381452" cy="20007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9" y="4390083"/>
            <a:ext cx="1702828" cy="127712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/>
          <a:stretch/>
        </p:blipFill>
        <p:spPr>
          <a:xfrm>
            <a:off x="-9053" y="3122651"/>
            <a:ext cx="1790533" cy="16160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5010" b="14979"/>
          <a:stretch/>
        </p:blipFill>
        <p:spPr>
          <a:xfrm>
            <a:off x="1730870" y="3115953"/>
            <a:ext cx="2109458" cy="1610747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533656" y="-9053"/>
            <a:ext cx="6978" cy="6887166"/>
          </a:xfrm>
          <a:prstGeom prst="line">
            <a:avLst/>
          </a:prstGeom>
          <a:ln w="57150">
            <a:solidFill>
              <a:srgbClr val="114D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087145" y="1324709"/>
            <a:ext cx="2154080" cy="2109460"/>
          </a:xfrm>
          <a:prstGeom prst="rect">
            <a:avLst/>
          </a:prstGeom>
        </p:spPr>
      </p:pic>
      <p:cxnSp>
        <p:nvCxnSpPr>
          <p:cNvPr id="42" name="Прямая соединительная линия 41"/>
          <p:cNvCxnSpPr/>
          <p:nvPr/>
        </p:nvCxnSpPr>
        <p:spPr>
          <a:xfrm flipV="1">
            <a:off x="-3" y="3115728"/>
            <a:ext cx="9903983" cy="17541"/>
          </a:xfrm>
          <a:prstGeom prst="line">
            <a:avLst/>
          </a:prstGeom>
          <a:ln w="57150">
            <a:solidFill>
              <a:srgbClr val="114D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r="13421" b="20005"/>
          <a:stretch/>
        </p:blipFill>
        <p:spPr>
          <a:xfrm>
            <a:off x="5398" y="4744017"/>
            <a:ext cx="3788003" cy="2113984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" y="3669711"/>
            <a:ext cx="4570657" cy="30471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0" y="1084724"/>
            <a:ext cx="990600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138577" y="3870807"/>
            <a:ext cx="3057012" cy="30038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8207" y="229531"/>
            <a:ext cx="4658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Заседание комиссии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24729" r="9307"/>
          <a:stretch/>
        </p:blipFill>
        <p:spPr>
          <a:xfrm>
            <a:off x="5965311" y="1183954"/>
            <a:ext cx="3730336" cy="23342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1" b="17895"/>
          <a:stretch/>
        </p:blipFill>
        <p:spPr>
          <a:xfrm>
            <a:off x="228546" y="1174066"/>
            <a:ext cx="4570657" cy="22424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" t="5925" r="3139"/>
          <a:stretch/>
        </p:blipFill>
        <p:spPr>
          <a:xfrm>
            <a:off x="5506289" y="2747623"/>
            <a:ext cx="3657601" cy="242207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Прямая соединительная линия 14"/>
          <p:cNvCxnSpPr/>
          <p:nvPr/>
        </p:nvCxnSpPr>
        <p:spPr>
          <a:xfrm flipH="1">
            <a:off x="2454483" y="3545095"/>
            <a:ext cx="2459631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896444" y="1752357"/>
            <a:ext cx="30669" cy="376348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3" name="Body"/>
          <p:cNvGrpSpPr/>
          <p:nvPr/>
        </p:nvGrpSpPr>
        <p:grpSpPr>
          <a:xfrm>
            <a:off x="235340" y="138856"/>
            <a:ext cx="750771" cy="945868"/>
            <a:chOff x="3981451" y="1922464"/>
            <a:chExt cx="863600" cy="1050925"/>
          </a:xfrm>
        </p:grpSpPr>
        <p:sp>
          <p:nvSpPr>
            <p:cNvPr id="24" name="Freeform 176"/>
            <p:cNvSpPr>
              <a:spLocks/>
            </p:cNvSpPr>
            <p:nvPr/>
          </p:nvSpPr>
          <p:spPr bwMode="auto">
            <a:xfrm>
              <a:off x="4022726" y="1963739"/>
              <a:ext cx="53975" cy="53975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8" y="0"/>
                </a:cxn>
              </a:cxnLst>
              <a:rect l="0" t="0" r="r" b="b"/>
              <a:pathLst>
                <a:path w="48" h="48">
                  <a:moveTo>
                    <a:pt x="0" y="48"/>
                  </a:moveTo>
                  <a:cubicBezTo>
                    <a:pt x="0" y="22"/>
                    <a:pt x="22" y="0"/>
                    <a:pt x="48" y="0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77"/>
            <p:cNvSpPr>
              <a:spLocks/>
            </p:cNvSpPr>
            <p:nvPr/>
          </p:nvSpPr>
          <p:spPr bwMode="auto">
            <a:xfrm>
              <a:off x="4749801" y="1963739"/>
              <a:ext cx="53975" cy="53975"/>
            </a:xfrm>
            <a:custGeom>
              <a:avLst/>
              <a:gdLst/>
              <a:ahLst/>
              <a:cxnLst>
                <a:cxn ang="0">
                  <a:pos x="48" y="48"/>
                </a:cxn>
                <a:cxn ang="0">
                  <a:pos x="0" y="0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cubicBezTo>
                    <a:pt x="48" y="22"/>
                    <a:pt x="26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78"/>
            <p:cNvSpPr>
              <a:spLocks/>
            </p:cNvSpPr>
            <p:nvPr/>
          </p:nvSpPr>
          <p:spPr bwMode="auto">
            <a:xfrm>
              <a:off x="4022726" y="2692401"/>
              <a:ext cx="53975" cy="539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48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cubicBezTo>
                    <a:pt x="0" y="26"/>
                    <a:pt x="22" y="48"/>
                    <a:pt x="48" y="48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79"/>
            <p:cNvSpPr>
              <a:spLocks/>
            </p:cNvSpPr>
            <p:nvPr/>
          </p:nvSpPr>
          <p:spPr bwMode="auto">
            <a:xfrm>
              <a:off x="3981451" y="1922464"/>
              <a:ext cx="863600" cy="1050925"/>
            </a:xfrm>
            <a:custGeom>
              <a:avLst/>
              <a:gdLst/>
              <a:ahLst/>
              <a:cxnLst>
                <a:cxn ang="0">
                  <a:pos x="684" y="768"/>
                </a:cxn>
                <a:cxn ang="0">
                  <a:pos x="35" y="768"/>
                </a:cxn>
                <a:cxn ang="0">
                  <a:pos x="0" y="733"/>
                </a:cxn>
                <a:cxn ang="0">
                  <a:pos x="0" y="35"/>
                </a:cxn>
                <a:cxn ang="0">
                  <a:pos x="35" y="0"/>
                </a:cxn>
                <a:cxn ang="0">
                  <a:pos x="733" y="0"/>
                </a:cxn>
                <a:cxn ang="0">
                  <a:pos x="768" y="35"/>
                </a:cxn>
                <a:cxn ang="0">
                  <a:pos x="768" y="733"/>
                </a:cxn>
                <a:cxn ang="0">
                  <a:pos x="758" y="758"/>
                </a:cxn>
                <a:cxn ang="0">
                  <a:pos x="619" y="932"/>
                </a:cxn>
                <a:cxn ang="0">
                  <a:pos x="619" y="794"/>
                </a:cxn>
              </a:cxnLst>
              <a:rect l="0" t="0" r="r" b="b"/>
              <a:pathLst>
                <a:path w="768" h="932">
                  <a:moveTo>
                    <a:pt x="684" y="768"/>
                  </a:moveTo>
                  <a:cubicBezTo>
                    <a:pt x="35" y="768"/>
                    <a:pt x="35" y="768"/>
                    <a:pt x="35" y="768"/>
                  </a:cubicBezTo>
                  <a:cubicBezTo>
                    <a:pt x="16" y="768"/>
                    <a:pt x="0" y="752"/>
                    <a:pt x="0" y="73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cubicBezTo>
                    <a:pt x="733" y="0"/>
                    <a:pt x="733" y="0"/>
                    <a:pt x="733" y="0"/>
                  </a:cubicBezTo>
                  <a:cubicBezTo>
                    <a:pt x="752" y="0"/>
                    <a:pt x="768" y="16"/>
                    <a:pt x="768" y="35"/>
                  </a:cubicBezTo>
                  <a:cubicBezTo>
                    <a:pt x="768" y="733"/>
                    <a:pt x="768" y="733"/>
                    <a:pt x="768" y="733"/>
                  </a:cubicBezTo>
                  <a:cubicBezTo>
                    <a:pt x="768" y="742"/>
                    <a:pt x="764" y="750"/>
                    <a:pt x="758" y="758"/>
                  </a:cubicBezTo>
                  <a:cubicBezTo>
                    <a:pt x="619" y="932"/>
                    <a:pt x="619" y="932"/>
                    <a:pt x="619" y="932"/>
                  </a:cubicBezTo>
                  <a:cubicBezTo>
                    <a:pt x="619" y="794"/>
                    <a:pt x="619" y="794"/>
                    <a:pt x="619" y="794"/>
                  </a:cubicBezTo>
                </a:path>
              </a:pathLst>
            </a:custGeom>
            <a:noFill/>
            <a:ln w="12700" cap="rnd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Oval 180"/>
            <p:cNvSpPr>
              <a:spLocks noChangeArrowheads="1"/>
            </p:cNvSpPr>
            <p:nvPr/>
          </p:nvSpPr>
          <p:spPr bwMode="auto">
            <a:xfrm>
              <a:off x="4729163" y="2767014"/>
              <a:ext cx="42862" cy="42863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" name="Secondary lines 04"/>
          <p:cNvGrpSpPr/>
          <p:nvPr/>
        </p:nvGrpSpPr>
        <p:grpSpPr>
          <a:xfrm>
            <a:off x="168149" y="75104"/>
            <a:ext cx="642937" cy="584200"/>
            <a:chOff x="3916363" y="1858963"/>
            <a:chExt cx="642937" cy="584200"/>
          </a:xfrm>
        </p:grpSpPr>
        <p:sp>
          <p:nvSpPr>
            <p:cNvPr id="30" name="Freeform 224"/>
            <p:cNvSpPr>
              <a:spLocks/>
            </p:cNvSpPr>
            <p:nvPr/>
          </p:nvSpPr>
          <p:spPr bwMode="auto">
            <a:xfrm>
              <a:off x="3924300" y="1866901"/>
              <a:ext cx="201612" cy="96838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6" y="0"/>
                </a:cxn>
                <a:cxn ang="0">
                  <a:pos x="179" y="0"/>
                </a:cxn>
              </a:cxnLst>
              <a:rect l="0" t="0" r="r" b="b"/>
              <a:pathLst>
                <a:path w="179" h="86">
                  <a:moveTo>
                    <a:pt x="0" y="86"/>
                  </a:moveTo>
                  <a:cubicBezTo>
                    <a:pt x="0" y="38"/>
                    <a:pt x="38" y="0"/>
                    <a:pt x="86" y="0"/>
                  </a:cubicBezTo>
                  <a:cubicBezTo>
                    <a:pt x="179" y="0"/>
                    <a:pt x="179" y="0"/>
                    <a:pt x="179" y="0"/>
                  </a:cubicBezTo>
                </a:path>
              </a:pathLst>
            </a:cu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Line 225"/>
            <p:cNvSpPr>
              <a:spLocks noChangeShapeType="1"/>
            </p:cNvSpPr>
            <p:nvPr/>
          </p:nvSpPr>
          <p:spPr bwMode="auto">
            <a:xfrm>
              <a:off x="4183062" y="1866901"/>
              <a:ext cx="66628" cy="0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Line 226"/>
            <p:cNvSpPr>
              <a:spLocks noChangeShapeType="1"/>
            </p:cNvSpPr>
            <p:nvPr/>
          </p:nvSpPr>
          <p:spPr bwMode="auto">
            <a:xfrm>
              <a:off x="3924301" y="2014538"/>
              <a:ext cx="0" cy="92868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Line 227"/>
            <p:cNvSpPr>
              <a:spLocks noChangeShapeType="1"/>
            </p:cNvSpPr>
            <p:nvPr/>
          </p:nvSpPr>
          <p:spPr bwMode="auto">
            <a:xfrm>
              <a:off x="3924301" y="2211388"/>
              <a:ext cx="0" cy="22226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Line 228"/>
            <p:cNvSpPr>
              <a:spLocks noChangeShapeType="1"/>
            </p:cNvSpPr>
            <p:nvPr/>
          </p:nvSpPr>
          <p:spPr bwMode="auto">
            <a:xfrm>
              <a:off x="3924301" y="2262188"/>
              <a:ext cx="0" cy="125413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Line 229"/>
            <p:cNvSpPr>
              <a:spLocks noChangeShapeType="1"/>
            </p:cNvSpPr>
            <p:nvPr/>
          </p:nvSpPr>
          <p:spPr bwMode="auto">
            <a:xfrm>
              <a:off x="4346575" y="1866901"/>
              <a:ext cx="168275" cy="0"/>
            </a:xfrm>
            <a:prstGeom prst="line">
              <a:avLst/>
            </a:prstGeom>
            <a:noFill/>
            <a:ln w="127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30"/>
            <p:cNvSpPr>
              <a:spLocks/>
            </p:cNvSpPr>
            <p:nvPr/>
          </p:nvSpPr>
          <p:spPr bwMode="auto">
            <a:xfrm>
              <a:off x="3916363" y="2427288"/>
              <a:ext cx="14287" cy="15875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1" y="5"/>
                </a:cxn>
                <a:cxn ang="0">
                  <a:pos x="8" y="1"/>
                </a:cxn>
                <a:cxn ang="0">
                  <a:pos x="12" y="9"/>
                </a:cxn>
                <a:cxn ang="0">
                  <a:pos x="5" y="13"/>
                </a:cxn>
              </a:cxnLst>
              <a:rect l="0" t="0" r="r" b="b"/>
              <a:pathLst>
                <a:path w="13" h="14">
                  <a:moveTo>
                    <a:pt x="5" y="13"/>
                  </a:moveTo>
                  <a:cubicBezTo>
                    <a:pt x="2" y="12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2" y="2"/>
                    <a:pt x="13" y="6"/>
                    <a:pt x="12" y="9"/>
                  </a:cubicBezTo>
                  <a:cubicBezTo>
                    <a:pt x="11" y="12"/>
                    <a:pt x="8" y="14"/>
                    <a:pt x="5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31"/>
            <p:cNvSpPr>
              <a:spLocks/>
            </p:cNvSpPr>
            <p:nvPr/>
          </p:nvSpPr>
          <p:spPr bwMode="auto">
            <a:xfrm>
              <a:off x="4306888" y="1858963"/>
              <a:ext cx="14287" cy="15875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1" y="5"/>
                </a:cxn>
                <a:cxn ang="0">
                  <a:pos x="8" y="1"/>
                </a:cxn>
                <a:cxn ang="0">
                  <a:pos x="12" y="8"/>
                </a:cxn>
                <a:cxn ang="0">
                  <a:pos x="5" y="12"/>
                </a:cxn>
              </a:cxnLst>
              <a:rect l="0" t="0" r="r" b="b"/>
              <a:pathLst>
                <a:path w="13" h="13">
                  <a:moveTo>
                    <a:pt x="5" y="12"/>
                  </a:move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2" y="2"/>
                    <a:pt x="13" y="5"/>
                    <a:pt x="12" y="8"/>
                  </a:cubicBezTo>
                  <a:cubicBezTo>
                    <a:pt x="11" y="12"/>
                    <a:pt x="8" y="13"/>
                    <a:pt x="5" y="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32"/>
            <p:cNvSpPr>
              <a:spLocks/>
            </p:cNvSpPr>
            <p:nvPr/>
          </p:nvSpPr>
          <p:spPr bwMode="auto">
            <a:xfrm>
              <a:off x="4543425" y="1862138"/>
              <a:ext cx="15875" cy="14288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1" y="5"/>
                </a:cxn>
                <a:cxn ang="0">
                  <a:pos x="9" y="1"/>
                </a:cxn>
                <a:cxn ang="0">
                  <a:pos x="13" y="8"/>
                </a:cxn>
                <a:cxn ang="0">
                  <a:pos x="5" y="12"/>
                </a:cxn>
              </a:cxnLst>
              <a:rect l="0" t="0" r="r" b="b"/>
              <a:pathLst>
                <a:path w="14" h="13">
                  <a:moveTo>
                    <a:pt x="5" y="12"/>
                  </a:moveTo>
                  <a:cubicBezTo>
                    <a:pt x="2" y="11"/>
                    <a:pt x="0" y="8"/>
                    <a:pt x="1" y="5"/>
                  </a:cubicBezTo>
                  <a:cubicBezTo>
                    <a:pt x="2" y="1"/>
                    <a:pt x="6" y="0"/>
                    <a:pt x="9" y="1"/>
                  </a:cubicBezTo>
                  <a:cubicBezTo>
                    <a:pt x="12" y="2"/>
                    <a:pt x="14" y="5"/>
                    <a:pt x="13" y="8"/>
                  </a:cubicBezTo>
                  <a:cubicBezTo>
                    <a:pt x="12" y="11"/>
                    <a:pt x="8" y="13"/>
                    <a:pt x="5" y="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" name="Rounded paper sheet"/>
          <p:cNvGrpSpPr/>
          <p:nvPr/>
        </p:nvGrpSpPr>
        <p:grpSpPr>
          <a:xfrm>
            <a:off x="435687" y="283280"/>
            <a:ext cx="314326" cy="352425"/>
            <a:chOff x="4164023" y="3148015"/>
            <a:chExt cx="314326" cy="352425"/>
          </a:xfrm>
        </p:grpSpPr>
        <p:sp>
          <p:nvSpPr>
            <p:cNvPr id="40" name="Freeform 128"/>
            <p:cNvSpPr>
              <a:spLocks/>
            </p:cNvSpPr>
            <p:nvPr/>
          </p:nvSpPr>
          <p:spPr bwMode="auto">
            <a:xfrm>
              <a:off x="4343411" y="3378202"/>
              <a:ext cx="39688" cy="39688"/>
            </a:xfrm>
            <a:custGeom>
              <a:avLst/>
              <a:gdLst/>
              <a:ahLst/>
              <a:cxnLst>
                <a:cxn ang="0">
                  <a:pos x="24" y="17"/>
                </a:cxn>
                <a:cxn ang="0">
                  <a:pos x="34" y="7"/>
                </a:cxn>
                <a:cxn ang="0">
                  <a:pos x="34" y="1"/>
                </a:cxn>
                <a:cxn ang="0">
                  <a:pos x="28" y="1"/>
                </a:cxn>
                <a:cxn ang="0">
                  <a:pos x="18" y="12"/>
                </a:cxn>
                <a:cxn ang="0">
                  <a:pos x="8" y="1"/>
                </a:cxn>
                <a:cxn ang="0">
                  <a:pos x="2" y="1"/>
                </a:cxn>
                <a:cxn ang="0">
                  <a:pos x="2" y="7"/>
                </a:cxn>
                <a:cxn ang="0">
                  <a:pos x="12" y="17"/>
                </a:cxn>
                <a:cxn ang="0">
                  <a:pos x="2" y="27"/>
                </a:cxn>
                <a:cxn ang="0">
                  <a:pos x="2" y="33"/>
                </a:cxn>
                <a:cxn ang="0">
                  <a:pos x="8" y="33"/>
                </a:cxn>
                <a:cxn ang="0">
                  <a:pos x="18" y="23"/>
                </a:cxn>
                <a:cxn ang="0">
                  <a:pos x="28" y="33"/>
                </a:cxn>
                <a:cxn ang="0">
                  <a:pos x="34" y="33"/>
                </a:cxn>
                <a:cxn ang="0">
                  <a:pos x="34" y="27"/>
                </a:cxn>
                <a:cxn ang="0">
                  <a:pos x="24" y="17"/>
                </a:cxn>
              </a:cxnLst>
              <a:rect l="0" t="0" r="r" b="b"/>
              <a:pathLst>
                <a:path w="35" h="35">
                  <a:moveTo>
                    <a:pt x="24" y="17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6"/>
                    <a:pt x="35" y="3"/>
                    <a:pt x="34" y="1"/>
                  </a:cubicBezTo>
                  <a:cubicBezTo>
                    <a:pt x="32" y="0"/>
                    <a:pt x="30" y="0"/>
                    <a:pt x="28" y="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0"/>
                    <a:pt x="4" y="0"/>
                    <a:pt x="2" y="1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0" y="29"/>
                    <a:pt x="0" y="32"/>
                    <a:pt x="2" y="33"/>
                  </a:cubicBezTo>
                  <a:cubicBezTo>
                    <a:pt x="4" y="35"/>
                    <a:pt x="6" y="35"/>
                    <a:pt x="8" y="3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0" y="35"/>
                    <a:pt x="32" y="35"/>
                    <a:pt x="34" y="33"/>
                  </a:cubicBezTo>
                  <a:cubicBezTo>
                    <a:pt x="35" y="32"/>
                    <a:pt x="35" y="29"/>
                    <a:pt x="34" y="27"/>
                  </a:cubicBezTo>
                  <a:lnTo>
                    <a:pt x="24" y="17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29"/>
            <p:cNvSpPr>
              <a:spLocks/>
            </p:cNvSpPr>
            <p:nvPr/>
          </p:nvSpPr>
          <p:spPr bwMode="auto">
            <a:xfrm>
              <a:off x="4262448" y="3378202"/>
              <a:ext cx="57150" cy="39688"/>
            </a:xfrm>
            <a:custGeom>
              <a:avLst/>
              <a:gdLst/>
              <a:ahLst/>
              <a:cxnLst>
                <a:cxn ang="0">
                  <a:pos x="43" y="1"/>
                </a:cxn>
                <a:cxn ang="0">
                  <a:pos x="17" y="27"/>
                </a:cxn>
                <a:cxn ang="0">
                  <a:pos x="23" y="27"/>
                </a:cxn>
                <a:cxn ang="0">
                  <a:pos x="7" y="12"/>
                </a:cxn>
                <a:cxn ang="0">
                  <a:pos x="7" y="12"/>
                </a:cxn>
                <a:cxn ang="0">
                  <a:pos x="2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17" y="33"/>
                </a:cxn>
                <a:cxn ang="0">
                  <a:pos x="23" y="33"/>
                </a:cxn>
                <a:cxn ang="0">
                  <a:pos x="49" y="7"/>
                </a:cxn>
                <a:cxn ang="0">
                  <a:pos x="49" y="7"/>
                </a:cxn>
                <a:cxn ang="0">
                  <a:pos x="49" y="1"/>
                </a:cxn>
                <a:cxn ang="0">
                  <a:pos x="43" y="1"/>
                </a:cxn>
              </a:cxnLst>
              <a:rect l="0" t="0" r="r" b="b"/>
              <a:pathLst>
                <a:path w="51" h="35">
                  <a:moveTo>
                    <a:pt x="43" y="1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19" y="26"/>
                    <a:pt x="21" y="26"/>
                    <a:pt x="23" y="27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0"/>
                    <a:pt x="3" y="10"/>
                    <a:pt x="2" y="12"/>
                  </a:cubicBezTo>
                  <a:cubicBezTo>
                    <a:pt x="0" y="13"/>
                    <a:pt x="0" y="16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5"/>
                    <a:pt x="21" y="35"/>
                    <a:pt x="23" y="3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6"/>
                    <a:pt x="51" y="3"/>
                    <a:pt x="49" y="1"/>
                  </a:cubicBezTo>
                  <a:cubicBezTo>
                    <a:pt x="47" y="0"/>
                    <a:pt x="45" y="0"/>
                    <a:pt x="43" y="1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Rectangle 130"/>
            <p:cNvSpPr>
              <a:spLocks noChangeArrowheads="1"/>
            </p:cNvSpPr>
            <p:nvPr/>
          </p:nvSpPr>
          <p:spPr bwMode="auto">
            <a:xfrm>
              <a:off x="4283086" y="3243265"/>
              <a:ext cx="123825" cy="93663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131"/>
            <p:cNvSpPr>
              <a:spLocks noEditPoints="1"/>
            </p:cNvSpPr>
            <p:nvPr/>
          </p:nvSpPr>
          <p:spPr bwMode="auto">
            <a:xfrm>
              <a:off x="4164023" y="3148015"/>
              <a:ext cx="314326" cy="352425"/>
            </a:xfrm>
            <a:custGeom>
              <a:avLst/>
              <a:gdLst/>
              <a:ahLst/>
              <a:cxnLst>
                <a:cxn ang="0">
                  <a:pos x="236" y="264"/>
                </a:cxn>
                <a:cxn ang="0">
                  <a:pos x="210" y="0"/>
                </a:cxn>
                <a:cxn ang="0">
                  <a:pos x="0" y="26"/>
                </a:cxn>
                <a:cxn ang="0">
                  <a:pos x="4" y="50"/>
                </a:cxn>
                <a:cxn ang="0">
                  <a:pos x="43" y="288"/>
                </a:cxn>
                <a:cxn ang="0">
                  <a:pos x="253" y="313"/>
                </a:cxn>
                <a:cxn ang="0">
                  <a:pos x="279" y="268"/>
                </a:cxn>
                <a:cxn ang="0">
                  <a:pos x="43" y="42"/>
                </a:cxn>
                <a:cxn ang="0">
                  <a:pos x="8" y="26"/>
                </a:cxn>
                <a:cxn ang="0">
                  <a:pos x="43" y="26"/>
                </a:cxn>
                <a:cxn ang="0">
                  <a:pos x="86" y="288"/>
                </a:cxn>
                <a:cxn ang="0">
                  <a:pos x="51" y="288"/>
                </a:cxn>
                <a:cxn ang="0">
                  <a:pos x="44" y="8"/>
                </a:cxn>
                <a:cxn ang="0">
                  <a:pos x="228" y="26"/>
                </a:cxn>
                <a:cxn ang="0">
                  <a:pos x="90" y="264"/>
                </a:cxn>
                <a:cxn ang="0">
                  <a:pos x="86" y="288"/>
                </a:cxn>
                <a:cxn ang="0">
                  <a:pos x="253" y="305"/>
                </a:cxn>
                <a:cxn ang="0">
                  <a:pos x="94" y="288"/>
                </a:cxn>
                <a:cxn ang="0">
                  <a:pos x="271" y="272"/>
                </a:cxn>
                <a:cxn ang="0">
                  <a:pos x="99" y="75"/>
                </a:cxn>
                <a:cxn ang="0">
                  <a:pos x="209" y="71"/>
                </a:cxn>
                <a:cxn ang="0">
                  <a:pos x="99" y="67"/>
                </a:cxn>
                <a:cxn ang="0">
                  <a:pos x="99" y="75"/>
                </a:cxn>
                <a:cxn ang="0">
                  <a:pos x="205" y="102"/>
                </a:cxn>
                <a:cxn ang="0">
                  <a:pos x="205" y="94"/>
                </a:cxn>
                <a:cxn ang="0">
                  <a:pos x="70" y="98"/>
                </a:cxn>
                <a:cxn ang="0">
                  <a:pos x="74" y="129"/>
                </a:cxn>
                <a:cxn ang="0">
                  <a:pos x="209" y="125"/>
                </a:cxn>
                <a:cxn ang="0">
                  <a:pos x="74" y="121"/>
                </a:cxn>
                <a:cxn ang="0">
                  <a:pos x="74" y="129"/>
                </a:cxn>
                <a:cxn ang="0">
                  <a:pos x="179" y="147"/>
                </a:cxn>
                <a:cxn ang="0">
                  <a:pos x="70" y="151"/>
                </a:cxn>
                <a:cxn ang="0">
                  <a:pos x="179" y="155"/>
                </a:cxn>
              </a:cxnLst>
              <a:rect l="0" t="0" r="r" b="b"/>
              <a:pathLst>
                <a:path w="279" h="313">
                  <a:moveTo>
                    <a:pt x="275" y="264"/>
                  </a:moveTo>
                  <a:cubicBezTo>
                    <a:pt x="236" y="264"/>
                    <a:pt x="236" y="264"/>
                    <a:pt x="236" y="264"/>
                  </a:cubicBezTo>
                  <a:cubicBezTo>
                    <a:pt x="236" y="26"/>
                    <a:pt x="236" y="26"/>
                    <a:pt x="236" y="26"/>
                  </a:cubicBezTo>
                  <a:cubicBezTo>
                    <a:pt x="236" y="12"/>
                    <a:pt x="224" y="0"/>
                    <a:pt x="21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288"/>
                    <a:pt x="43" y="288"/>
                    <a:pt x="43" y="288"/>
                  </a:cubicBezTo>
                  <a:cubicBezTo>
                    <a:pt x="43" y="302"/>
                    <a:pt x="55" y="313"/>
                    <a:pt x="69" y="313"/>
                  </a:cubicBezTo>
                  <a:cubicBezTo>
                    <a:pt x="253" y="313"/>
                    <a:pt x="253" y="313"/>
                    <a:pt x="253" y="313"/>
                  </a:cubicBezTo>
                  <a:cubicBezTo>
                    <a:pt x="267" y="313"/>
                    <a:pt x="279" y="302"/>
                    <a:pt x="279" y="288"/>
                  </a:cubicBezTo>
                  <a:cubicBezTo>
                    <a:pt x="279" y="268"/>
                    <a:pt x="279" y="268"/>
                    <a:pt x="279" y="268"/>
                  </a:cubicBezTo>
                  <a:cubicBezTo>
                    <a:pt x="279" y="265"/>
                    <a:pt x="277" y="264"/>
                    <a:pt x="275" y="264"/>
                  </a:cubicBezTo>
                  <a:close/>
                  <a:moveTo>
                    <a:pt x="43" y="42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16"/>
                    <a:pt x="16" y="8"/>
                    <a:pt x="26" y="8"/>
                  </a:cubicBezTo>
                  <a:cubicBezTo>
                    <a:pt x="35" y="8"/>
                    <a:pt x="43" y="16"/>
                    <a:pt x="43" y="26"/>
                  </a:cubicBezTo>
                  <a:lnTo>
                    <a:pt x="43" y="42"/>
                  </a:lnTo>
                  <a:close/>
                  <a:moveTo>
                    <a:pt x="86" y="288"/>
                  </a:moveTo>
                  <a:cubicBezTo>
                    <a:pt x="86" y="298"/>
                    <a:pt x="78" y="305"/>
                    <a:pt x="69" y="305"/>
                  </a:cubicBezTo>
                  <a:cubicBezTo>
                    <a:pt x="59" y="305"/>
                    <a:pt x="51" y="298"/>
                    <a:pt x="51" y="288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51" y="19"/>
                    <a:pt x="48" y="13"/>
                    <a:pt x="44" y="8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20" y="8"/>
                    <a:pt x="228" y="16"/>
                    <a:pt x="228" y="26"/>
                  </a:cubicBezTo>
                  <a:cubicBezTo>
                    <a:pt x="228" y="264"/>
                    <a:pt x="228" y="264"/>
                    <a:pt x="228" y="264"/>
                  </a:cubicBezTo>
                  <a:cubicBezTo>
                    <a:pt x="90" y="264"/>
                    <a:pt x="90" y="264"/>
                    <a:pt x="90" y="264"/>
                  </a:cubicBezTo>
                  <a:cubicBezTo>
                    <a:pt x="88" y="264"/>
                    <a:pt x="86" y="265"/>
                    <a:pt x="86" y="268"/>
                  </a:cubicBezTo>
                  <a:lnTo>
                    <a:pt x="86" y="288"/>
                  </a:lnTo>
                  <a:close/>
                  <a:moveTo>
                    <a:pt x="271" y="288"/>
                  </a:moveTo>
                  <a:cubicBezTo>
                    <a:pt x="271" y="298"/>
                    <a:pt x="263" y="305"/>
                    <a:pt x="253" y="305"/>
                  </a:cubicBezTo>
                  <a:cubicBezTo>
                    <a:pt x="87" y="305"/>
                    <a:pt x="87" y="305"/>
                    <a:pt x="87" y="305"/>
                  </a:cubicBezTo>
                  <a:cubicBezTo>
                    <a:pt x="91" y="301"/>
                    <a:pt x="94" y="295"/>
                    <a:pt x="94" y="288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271" y="272"/>
                    <a:pt x="271" y="272"/>
                    <a:pt x="271" y="272"/>
                  </a:cubicBezTo>
                  <a:lnTo>
                    <a:pt x="271" y="288"/>
                  </a:lnTo>
                  <a:close/>
                  <a:moveTo>
                    <a:pt x="99" y="75"/>
                  </a:moveTo>
                  <a:cubicBezTo>
                    <a:pt x="205" y="75"/>
                    <a:pt x="205" y="75"/>
                    <a:pt x="205" y="75"/>
                  </a:cubicBezTo>
                  <a:cubicBezTo>
                    <a:pt x="207" y="75"/>
                    <a:pt x="209" y="73"/>
                    <a:pt x="209" y="71"/>
                  </a:cubicBezTo>
                  <a:cubicBezTo>
                    <a:pt x="209" y="69"/>
                    <a:pt x="207" y="67"/>
                    <a:pt x="205" y="67"/>
                  </a:cubicBezTo>
                  <a:cubicBezTo>
                    <a:pt x="99" y="67"/>
                    <a:pt x="99" y="67"/>
                    <a:pt x="99" y="67"/>
                  </a:cubicBezTo>
                  <a:cubicBezTo>
                    <a:pt x="97" y="67"/>
                    <a:pt x="95" y="69"/>
                    <a:pt x="95" y="71"/>
                  </a:cubicBezTo>
                  <a:cubicBezTo>
                    <a:pt x="95" y="73"/>
                    <a:pt x="97" y="75"/>
                    <a:pt x="99" y="75"/>
                  </a:cubicBezTo>
                  <a:close/>
                  <a:moveTo>
                    <a:pt x="74" y="102"/>
                  </a:moveTo>
                  <a:cubicBezTo>
                    <a:pt x="205" y="102"/>
                    <a:pt x="205" y="102"/>
                    <a:pt x="205" y="102"/>
                  </a:cubicBezTo>
                  <a:cubicBezTo>
                    <a:pt x="207" y="102"/>
                    <a:pt x="209" y="100"/>
                    <a:pt x="209" y="98"/>
                  </a:cubicBezTo>
                  <a:cubicBezTo>
                    <a:pt x="209" y="96"/>
                    <a:pt x="207" y="94"/>
                    <a:pt x="205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2" y="94"/>
                    <a:pt x="70" y="96"/>
                    <a:pt x="70" y="98"/>
                  </a:cubicBezTo>
                  <a:cubicBezTo>
                    <a:pt x="70" y="100"/>
                    <a:pt x="72" y="102"/>
                    <a:pt x="74" y="102"/>
                  </a:cubicBezTo>
                  <a:close/>
                  <a:moveTo>
                    <a:pt x="74" y="129"/>
                  </a:moveTo>
                  <a:cubicBezTo>
                    <a:pt x="205" y="129"/>
                    <a:pt x="205" y="129"/>
                    <a:pt x="205" y="129"/>
                  </a:cubicBezTo>
                  <a:cubicBezTo>
                    <a:pt x="207" y="129"/>
                    <a:pt x="209" y="127"/>
                    <a:pt x="209" y="125"/>
                  </a:cubicBezTo>
                  <a:cubicBezTo>
                    <a:pt x="209" y="122"/>
                    <a:pt x="207" y="121"/>
                    <a:pt x="205" y="121"/>
                  </a:cubicBezTo>
                  <a:cubicBezTo>
                    <a:pt x="74" y="121"/>
                    <a:pt x="74" y="121"/>
                    <a:pt x="74" y="121"/>
                  </a:cubicBezTo>
                  <a:cubicBezTo>
                    <a:pt x="72" y="121"/>
                    <a:pt x="70" y="122"/>
                    <a:pt x="70" y="125"/>
                  </a:cubicBezTo>
                  <a:cubicBezTo>
                    <a:pt x="70" y="127"/>
                    <a:pt x="72" y="129"/>
                    <a:pt x="74" y="129"/>
                  </a:cubicBezTo>
                  <a:close/>
                  <a:moveTo>
                    <a:pt x="183" y="151"/>
                  </a:moveTo>
                  <a:cubicBezTo>
                    <a:pt x="183" y="149"/>
                    <a:pt x="181" y="147"/>
                    <a:pt x="179" y="147"/>
                  </a:cubicBezTo>
                  <a:cubicBezTo>
                    <a:pt x="74" y="147"/>
                    <a:pt x="74" y="147"/>
                    <a:pt x="74" y="147"/>
                  </a:cubicBezTo>
                  <a:cubicBezTo>
                    <a:pt x="72" y="147"/>
                    <a:pt x="70" y="149"/>
                    <a:pt x="70" y="151"/>
                  </a:cubicBezTo>
                  <a:cubicBezTo>
                    <a:pt x="70" y="154"/>
                    <a:pt x="72" y="155"/>
                    <a:pt x="74" y="155"/>
                  </a:cubicBezTo>
                  <a:cubicBezTo>
                    <a:pt x="179" y="155"/>
                    <a:pt x="179" y="155"/>
                    <a:pt x="179" y="155"/>
                  </a:cubicBezTo>
                  <a:cubicBezTo>
                    <a:pt x="181" y="155"/>
                    <a:pt x="183" y="154"/>
                    <a:pt x="183" y="151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03" y="-93731"/>
            <a:ext cx="1767409" cy="124955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28" y="86317"/>
            <a:ext cx="1011320" cy="1011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9" t="18378" r="17210"/>
          <a:stretch/>
        </p:blipFill>
        <p:spPr>
          <a:xfrm>
            <a:off x="5044375" y="4231178"/>
            <a:ext cx="2801404" cy="24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02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xmlns="" id="{B5F22C11-4FE3-4065-96C3-C3A1E470B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68" r="16399"/>
          <a:stretch/>
        </p:blipFill>
        <p:spPr>
          <a:xfrm>
            <a:off x="3987619" y="0"/>
            <a:ext cx="5918382" cy="6858000"/>
          </a:xfrm>
          <a:custGeom>
            <a:avLst/>
            <a:gdLst>
              <a:gd name="connsiteX0" fmla="*/ 1 w 6734974"/>
              <a:gd name="connsiteY0" fmla="*/ 6292661 h 6858001"/>
              <a:gd name="connsiteX1" fmla="*/ 6734974 w 6734974"/>
              <a:gd name="connsiteY1" fmla="*/ 6292661 h 6858001"/>
              <a:gd name="connsiteX2" fmla="*/ 6734974 w 6734974"/>
              <a:gd name="connsiteY2" fmla="*/ 6858001 h 6858001"/>
              <a:gd name="connsiteX3" fmla="*/ 1 w 6734974"/>
              <a:gd name="connsiteY3" fmla="*/ 6858001 h 6858001"/>
              <a:gd name="connsiteX4" fmla="*/ 0 w 6734974"/>
              <a:gd name="connsiteY4" fmla="*/ 0 h 6858001"/>
              <a:gd name="connsiteX5" fmla="*/ 6734973 w 6734974"/>
              <a:gd name="connsiteY5" fmla="*/ 0 h 6858001"/>
              <a:gd name="connsiteX6" fmla="*/ 6734973 w 6734974"/>
              <a:gd name="connsiteY6" fmla="*/ 6256019 h 6858001"/>
              <a:gd name="connsiteX7" fmla="*/ 0 w 6734974"/>
              <a:gd name="connsiteY7" fmla="*/ 625601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34974" h="6858001">
                <a:moveTo>
                  <a:pt x="1" y="6292661"/>
                </a:moveTo>
                <a:lnTo>
                  <a:pt x="6734974" y="6292661"/>
                </a:lnTo>
                <a:lnTo>
                  <a:pt x="6734974" y="6858001"/>
                </a:lnTo>
                <a:lnTo>
                  <a:pt x="1" y="6858001"/>
                </a:lnTo>
                <a:close/>
                <a:moveTo>
                  <a:pt x="0" y="0"/>
                </a:moveTo>
                <a:lnTo>
                  <a:pt x="6734973" y="0"/>
                </a:lnTo>
                <a:lnTo>
                  <a:pt x="6734973" y="6256019"/>
                </a:lnTo>
                <a:lnTo>
                  <a:pt x="0" y="6256019"/>
                </a:lnTo>
                <a:close/>
              </a:path>
            </a:pathLst>
          </a:cu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xmlns="" id="{75B1C734-42CB-4311-8905-2F41D09107C7}"/>
              </a:ext>
            </a:extLst>
          </p:cNvPr>
          <p:cNvSpPr txBox="1">
            <a:spLocks/>
          </p:cNvSpPr>
          <p:nvPr/>
        </p:nvSpPr>
        <p:spPr>
          <a:xfrm>
            <a:off x="4009334" y="286852"/>
            <a:ext cx="4055844" cy="6865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​</a:t>
            </a:r>
            <a:r>
              <a:rPr lang="ru-RU" sz="1800" b="1" dirty="0"/>
              <a:t>п</a:t>
            </a:r>
            <a:r>
              <a:rPr lang="ru-RU" sz="1800" b="1" dirty="0">
                <a:latin typeface="GOST type B" panose="020B0500000000000000" pitchFamily="34" charset="0"/>
              </a:rPr>
              <a:t>роизводителей пожарно-технической продукции Российской Федерации и Республики Беларусь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E3CA87-E9A8-499E-8693-D36C2269D821}"/>
              </a:ext>
            </a:extLst>
          </p:cNvPr>
          <p:cNvSpPr txBox="1"/>
          <p:nvPr/>
        </p:nvSpPr>
        <p:spPr>
          <a:xfrm>
            <a:off x="155063" y="2756745"/>
            <a:ext cx="3807617" cy="362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606" indent="-278606">
              <a:buFont typeface="+mj-lt"/>
              <a:buAutoNum type="arabicPeriod"/>
            </a:pPr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6 марта по 24 марта 2023 г. – осуществление приема заявок на участие в Конкурсе</a:t>
            </a:r>
          </a:p>
          <a:p>
            <a:pPr marL="278606" indent="-278606">
              <a:buFont typeface="+mj-lt"/>
              <a:buAutoNum type="arabicPeriod"/>
            </a:pPr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с 24 апреля по 24 мая 2023 г. – лабораторные   испытания боевой одежды пожарного и экипировки</a:t>
            </a:r>
          </a:p>
          <a:p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- с 19 мая по 24 мая 2023  г . – лабораторные</a:t>
            </a:r>
          </a:p>
          <a:p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испытания пожарных автомобилей на территории</a:t>
            </a:r>
          </a:p>
          <a:p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ФГБУ ВНИИПО МЧС России и на территории НИИ ПБ</a:t>
            </a:r>
          </a:p>
          <a:p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и ЧС МЧС Республики Беларусь</a:t>
            </a:r>
          </a:p>
          <a:p>
            <a:pPr marL="278606" indent="-278606">
              <a:buFont typeface="+mj-lt"/>
              <a:buAutoNum type="arabicPeriod" startAt="3"/>
            </a:pPr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25 мая по 30 мая 2023 г. – проведение практических испытаний на территориях ФАУ ДПО "Подольский учебный центр ФПС" и ПОУ "Подольская Школа РО ДОСААФ России МО</a:t>
            </a:r>
          </a:p>
          <a:p>
            <a:pPr marL="278606" indent="-278606">
              <a:buFont typeface="+mj-lt"/>
              <a:buAutoNum type="arabicPeriod" startAt="3"/>
            </a:pPr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и 30 мая 2023 г. – демонстрационные показы          (практические и динамические) на Международном салоне «Комплексная безопасность 2023» </a:t>
            </a:r>
          </a:p>
          <a:p>
            <a:pPr marL="278606" indent="-278606">
              <a:buFont typeface="+mj-lt"/>
              <a:buAutoNum type="arabicPeriod" startAt="3"/>
            </a:pPr>
            <a:r>
              <a:rPr lang="ru-RU" sz="1138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июня 2023 г. – подведение итогов Конкурса (награждение)</a:t>
            </a:r>
          </a:p>
          <a:p>
            <a:pPr marL="278606" indent="-278606">
              <a:buFont typeface="+mj-lt"/>
              <a:buAutoNum type="arabicPeriod" startAt="3"/>
            </a:pPr>
            <a:endParaRPr lang="ru-RU" sz="113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8606" indent="-278606">
              <a:buFont typeface="+mj-lt"/>
              <a:buAutoNum type="arabicPeriod" startAt="3"/>
            </a:pPr>
            <a:endParaRPr lang="ru-RU" sz="1138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8606" indent="-278606">
              <a:buFont typeface="+mj-lt"/>
              <a:buAutoNum type="arabicPeriod" startAt="3"/>
            </a:pPr>
            <a:endParaRPr lang="en-US" sz="1138" dirty="0">
              <a:solidFill>
                <a:schemeClr val="bg1"/>
              </a:solidFill>
              <a:latin typeface="Calibri" panose="020F0502020204030204" pitchFamily="34" charset="0"/>
              <a:ea typeface="Lato Light" panose="020F0502020204030203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-8546" y="115524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3987620" y="1156408"/>
            <a:ext cx="591838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4546" y="630132"/>
            <a:ext cx="3572626" cy="3572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13" y="5864903"/>
            <a:ext cx="1740766" cy="816820"/>
          </a:xfrm>
          <a:prstGeom prst="rect">
            <a:avLst/>
          </a:prstGeom>
        </p:spPr>
      </p:pic>
      <p:sp>
        <p:nvSpPr>
          <p:cNvPr id="13" name="Title 21">
            <a:extLst>
              <a:ext uri="{FF2B5EF4-FFF2-40B4-BE49-F238E27FC236}">
                <a16:creationId xmlns:a16="http://schemas.microsoft.com/office/drawing/2014/main" xmlns="" id="{115C523A-AC40-4CBA-9DF4-B287ED32185D}"/>
              </a:ext>
            </a:extLst>
          </p:cNvPr>
          <p:cNvSpPr txBox="1">
            <a:spLocks/>
          </p:cNvSpPr>
          <p:nvPr/>
        </p:nvSpPr>
        <p:spPr>
          <a:xfrm>
            <a:off x="63371" y="356514"/>
            <a:ext cx="3882592" cy="618183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>
                <a:latin typeface="GOST type B" panose="020B0500000000000000" pitchFamily="34" charset="0"/>
              </a:rPr>
              <a:t>Открытый конкурс</a:t>
            </a:r>
            <a:endParaRPr lang="ru-RU" sz="3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2280" y="2090932"/>
            <a:ext cx="3033844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График проведения этапов</a:t>
            </a:r>
          </a:p>
          <a:p>
            <a:r>
              <a:rPr lang="ru-RU" sz="19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Конкурса</a:t>
            </a:r>
            <a:r>
              <a:rPr lang="ru-RU" sz="1463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ru-RU" sz="146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93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71" y="0"/>
            <a:ext cx="998688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5"/>
          <a:stretch/>
        </p:blipFill>
        <p:spPr>
          <a:xfrm>
            <a:off x="2635135" y="0"/>
            <a:ext cx="729857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" r="6605"/>
          <a:stretch/>
        </p:blipFill>
        <p:spPr>
          <a:xfrm>
            <a:off x="2854446" y="3408218"/>
            <a:ext cx="4042509" cy="280197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-53170" y="6500553"/>
            <a:ext cx="6852981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662535" y="1321663"/>
            <a:ext cx="5243465" cy="9196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" t="20491" b="4438"/>
          <a:stretch/>
        </p:blipFill>
        <p:spPr>
          <a:xfrm>
            <a:off x="2871594" y="1094270"/>
            <a:ext cx="4025361" cy="212900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3" r="38292" b="646"/>
          <a:stretch/>
        </p:blipFill>
        <p:spPr>
          <a:xfrm>
            <a:off x="142043" y="1105950"/>
            <a:ext cx="2604401" cy="5120871"/>
          </a:xfrm>
          <a:prstGeom prst="rect">
            <a:avLst/>
          </a:prstGeom>
        </p:spPr>
      </p:pic>
      <p:cxnSp>
        <p:nvCxnSpPr>
          <p:cNvPr id="70" name="Прямая соединительная линия 69"/>
          <p:cNvCxnSpPr/>
          <p:nvPr/>
        </p:nvCxnSpPr>
        <p:spPr>
          <a:xfrm flipH="1">
            <a:off x="2800445" y="3315273"/>
            <a:ext cx="262278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2787491" y="1818635"/>
            <a:ext cx="25908" cy="3179166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24213A-6E5A-273B-BD33-82BA3AB6F1F0}"/>
              </a:ext>
            </a:extLst>
          </p:cNvPr>
          <p:cNvSpPr txBox="1"/>
          <p:nvPr/>
        </p:nvSpPr>
        <p:spPr>
          <a:xfrm>
            <a:off x="6938002" y="1001983"/>
            <a:ext cx="287513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Участники Конкурса, </a:t>
            </a:r>
          </a:p>
          <a:p>
            <a:r>
              <a:rPr lang="ru-RU" sz="1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отмеченные сертификатами:</a:t>
            </a:r>
            <a:endParaRPr lang="ru-RU" sz="1100" b="1" dirty="0">
              <a:solidFill>
                <a:schemeClr val="bg1"/>
              </a:solidFill>
              <a:latin typeface="GOST type B" panose="020B0500000000000000" pitchFamily="34" charset="0"/>
              <a:ea typeface="+mj-ea"/>
              <a:cs typeface="+mj-cs"/>
            </a:endParaRP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«Приоритет»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</a:t>
            </a:r>
            <a:r>
              <a:rPr lang="ru-RU" sz="1200" b="1" dirty="0" err="1">
                <a:solidFill>
                  <a:schemeClr val="bg1"/>
                </a:solidFill>
              </a:rPr>
              <a:t>Пожснаб</a:t>
            </a:r>
            <a:r>
              <a:rPr lang="ru-RU" sz="1200" b="1" dirty="0">
                <a:solidFill>
                  <a:schemeClr val="bg1"/>
                </a:solidFill>
              </a:rPr>
              <a:t>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АО «Великолукский завод </a:t>
            </a:r>
            <a:r>
              <a:rPr lang="ru-RU" sz="1200" b="1" dirty="0" err="1">
                <a:solidFill>
                  <a:schemeClr val="bg1"/>
                </a:solidFill>
              </a:rPr>
              <a:t>Лесхозмаш</a:t>
            </a:r>
            <a:r>
              <a:rPr lang="ru-RU" sz="1200" b="1" dirty="0">
                <a:solidFill>
                  <a:schemeClr val="bg1"/>
                </a:solidFill>
              </a:rPr>
              <a:t>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«ВСВ Текс»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ЗАО «Элиот»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ЗАО «Завод труд»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УПП «</a:t>
            </a:r>
            <a:r>
              <a:rPr lang="ru-RU" sz="1200" b="1" dirty="0" err="1">
                <a:solidFill>
                  <a:schemeClr val="bg1"/>
                </a:solidFill>
              </a:rPr>
              <a:t>Вердимар</a:t>
            </a:r>
            <a:r>
              <a:rPr lang="ru-RU" sz="1200" b="1" dirty="0">
                <a:solidFill>
                  <a:schemeClr val="bg1"/>
                </a:solidFill>
              </a:rPr>
              <a:t>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АО «ФГП </a:t>
            </a:r>
            <a:r>
              <a:rPr lang="ru-RU" sz="1200" b="1" dirty="0" err="1">
                <a:solidFill>
                  <a:schemeClr val="bg1"/>
                </a:solidFill>
              </a:rPr>
              <a:t>Энергоконтракт</a:t>
            </a:r>
            <a:r>
              <a:rPr lang="ru-RU" sz="1200" b="1" dirty="0">
                <a:solidFill>
                  <a:schemeClr val="bg1"/>
                </a:solidFill>
              </a:rPr>
              <a:t>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ЗАО «АСО»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ОАО «Лента»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РПУП «Униформ»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</a:t>
            </a:r>
            <a:r>
              <a:rPr lang="ru-RU" sz="1200" b="1" dirty="0" err="1">
                <a:solidFill>
                  <a:schemeClr val="bg1"/>
                </a:solidFill>
              </a:rPr>
              <a:t>Эфер</a:t>
            </a:r>
            <a:r>
              <a:rPr lang="ru-RU" sz="1200" b="1" dirty="0">
                <a:solidFill>
                  <a:schemeClr val="bg1"/>
                </a:solidFill>
              </a:rPr>
              <a:t>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</a:t>
            </a:r>
            <a:r>
              <a:rPr lang="ru-RU" sz="1200" b="1" dirty="0" err="1">
                <a:solidFill>
                  <a:schemeClr val="bg1"/>
                </a:solidFill>
              </a:rPr>
              <a:t>Коруфайер</a:t>
            </a:r>
            <a:r>
              <a:rPr lang="ru-RU" sz="1200" b="1" dirty="0">
                <a:solidFill>
                  <a:schemeClr val="bg1"/>
                </a:solidFill>
              </a:rPr>
              <a:t>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ЗПА «</a:t>
            </a:r>
            <a:r>
              <a:rPr lang="ru-RU" sz="1200" b="1" dirty="0" err="1">
                <a:solidFill>
                  <a:schemeClr val="bg1"/>
                </a:solidFill>
              </a:rPr>
              <a:t>Спецавтотехника</a:t>
            </a:r>
            <a:r>
              <a:rPr lang="ru-RU" sz="1200" b="1" dirty="0">
                <a:solidFill>
                  <a:schemeClr val="bg1"/>
                </a:solidFill>
              </a:rPr>
              <a:t>»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ИП Осипова Е.С. (торговое наименование «Сила света МЧС») 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«Миасский Завод Электроники»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«ПК» </a:t>
            </a:r>
            <a:r>
              <a:rPr lang="ru-RU" sz="1200" b="1" dirty="0" err="1">
                <a:solidFill>
                  <a:schemeClr val="bg1"/>
                </a:solidFill>
              </a:rPr>
              <a:t>Техинком</a:t>
            </a:r>
            <a:r>
              <a:rPr lang="ru-RU" sz="1200" b="1" dirty="0">
                <a:solidFill>
                  <a:schemeClr val="bg1"/>
                </a:solidFill>
              </a:rPr>
              <a:t>-Центр»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 ООО НПО «МАШИНОСТРОЕНИЯ «СВАРОГ»</a:t>
            </a:r>
          </a:p>
          <a:p>
            <a:pPr marL="36000">
              <a:spcBef>
                <a:spcPts val="100"/>
              </a:spcBef>
              <a:spcAft>
                <a:spcPts val="300"/>
              </a:spcAft>
            </a:pPr>
            <a:r>
              <a:rPr lang="ru-RU" sz="1200" b="1" dirty="0">
                <a:solidFill>
                  <a:schemeClr val="bg1"/>
                </a:solidFill>
              </a:rPr>
              <a:t>ООО «Мега Драйв»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741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3"/>
            <a:ext cx="9906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63503" y="1998456"/>
            <a:ext cx="43432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ООО «Приоритет» </a:t>
            </a:r>
          </a:p>
          <a:p>
            <a:r>
              <a:rPr lang="ru-RU" dirty="0">
                <a:solidFill>
                  <a:schemeClr val="bg1"/>
                </a:solidFill>
              </a:rPr>
              <a:t>ООО «</a:t>
            </a:r>
            <a:r>
              <a:rPr lang="ru-RU" dirty="0" err="1">
                <a:solidFill>
                  <a:schemeClr val="bg1"/>
                </a:solidFill>
              </a:rPr>
              <a:t>Пожснаб</a:t>
            </a:r>
            <a:r>
              <a:rPr lang="ru-RU" dirty="0">
                <a:solidFill>
                  <a:schemeClr val="bg1"/>
                </a:solidFill>
              </a:rPr>
              <a:t>» </a:t>
            </a:r>
          </a:p>
          <a:p>
            <a:r>
              <a:rPr lang="ru-RU" dirty="0">
                <a:solidFill>
                  <a:schemeClr val="bg1"/>
                </a:solidFill>
              </a:rPr>
              <a:t>АО «Великолукский завод </a:t>
            </a:r>
            <a:r>
              <a:rPr lang="ru-RU" dirty="0" err="1">
                <a:solidFill>
                  <a:schemeClr val="bg1"/>
                </a:solidFill>
              </a:rPr>
              <a:t>Лесхозмаш</a:t>
            </a:r>
            <a:r>
              <a:rPr lang="ru-RU" dirty="0">
                <a:solidFill>
                  <a:schemeClr val="bg1"/>
                </a:solidFill>
              </a:rPr>
              <a:t>» ООО «ВСВ Текс» </a:t>
            </a:r>
          </a:p>
          <a:p>
            <a:r>
              <a:rPr lang="ru-RU" dirty="0">
                <a:solidFill>
                  <a:schemeClr val="bg1"/>
                </a:solidFill>
              </a:rPr>
              <a:t>ЗАО «Элиот» </a:t>
            </a:r>
          </a:p>
          <a:p>
            <a:r>
              <a:rPr lang="ru-RU" dirty="0">
                <a:solidFill>
                  <a:schemeClr val="bg1"/>
                </a:solidFill>
              </a:rPr>
              <a:t>ЗАО «Завод труд» </a:t>
            </a:r>
          </a:p>
          <a:p>
            <a:r>
              <a:rPr lang="ru-RU" dirty="0">
                <a:solidFill>
                  <a:schemeClr val="bg1"/>
                </a:solidFill>
              </a:rPr>
              <a:t>УПП «</a:t>
            </a:r>
            <a:r>
              <a:rPr lang="ru-RU" dirty="0" err="1">
                <a:solidFill>
                  <a:schemeClr val="bg1"/>
                </a:solidFill>
              </a:rPr>
              <a:t>Вердимар</a:t>
            </a:r>
            <a:r>
              <a:rPr lang="ru-RU" dirty="0">
                <a:solidFill>
                  <a:schemeClr val="bg1"/>
                </a:solidFill>
              </a:rPr>
              <a:t>» </a:t>
            </a:r>
          </a:p>
          <a:p>
            <a:r>
              <a:rPr lang="ru-RU" dirty="0">
                <a:solidFill>
                  <a:schemeClr val="bg1"/>
                </a:solidFill>
              </a:rPr>
              <a:t>АО «ФГП </a:t>
            </a:r>
            <a:r>
              <a:rPr lang="ru-RU" dirty="0" err="1">
                <a:solidFill>
                  <a:schemeClr val="bg1"/>
                </a:solidFill>
              </a:rPr>
              <a:t>Энергоконтракт</a:t>
            </a:r>
            <a:r>
              <a:rPr lang="ru-RU" dirty="0">
                <a:solidFill>
                  <a:schemeClr val="bg1"/>
                </a:solidFill>
              </a:rPr>
              <a:t>» </a:t>
            </a:r>
          </a:p>
          <a:p>
            <a:r>
              <a:rPr lang="ru-RU" dirty="0">
                <a:solidFill>
                  <a:schemeClr val="bg1"/>
                </a:solidFill>
              </a:rPr>
              <a:t>ЗАО «АСО» </a:t>
            </a:r>
          </a:p>
          <a:p>
            <a:r>
              <a:rPr lang="ru-RU" dirty="0">
                <a:solidFill>
                  <a:schemeClr val="bg1"/>
                </a:solidFill>
              </a:rPr>
              <a:t>ОАО «Лента» </a:t>
            </a:r>
          </a:p>
          <a:p>
            <a:r>
              <a:rPr lang="ru-RU" dirty="0">
                <a:solidFill>
                  <a:schemeClr val="bg1"/>
                </a:solidFill>
              </a:rPr>
              <a:t>РПУП «Униформ»</a:t>
            </a:r>
          </a:p>
          <a:p>
            <a:r>
              <a:rPr lang="ru-RU" dirty="0">
                <a:solidFill>
                  <a:schemeClr val="bg1"/>
                </a:solidFill>
              </a:rPr>
              <a:t>ООО «</a:t>
            </a:r>
            <a:r>
              <a:rPr lang="ru-RU" dirty="0" err="1">
                <a:solidFill>
                  <a:schemeClr val="bg1"/>
                </a:solidFill>
              </a:rPr>
              <a:t>Эфер</a:t>
            </a:r>
            <a:r>
              <a:rPr lang="ru-RU" dirty="0">
                <a:solidFill>
                  <a:schemeClr val="bg1"/>
                </a:solidFill>
              </a:rPr>
              <a:t>» </a:t>
            </a:r>
          </a:p>
          <a:p>
            <a:r>
              <a:rPr lang="ru-RU" dirty="0">
                <a:solidFill>
                  <a:schemeClr val="bg1"/>
                </a:solidFill>
              </a:rPr>
              <a:t>ООО «</a:t>
            </a:r>
            <a:r>
              <a:rPr lang="ru-RU" dirty="0" err="1">
                <a:solidFill>
                  <a:schemeClr val="bg1"/>
                </a:solidFill>
              </a:rPr>
              <a:t>Коруфайер</a:t>
            </a:r>
            <a:r>
              <a:rPr lang="ru-RU" dirty="0">
                <a:solidFill>
                  <a:schemeClr val="bg1"/>
                </a:solidFill>
              </a:rPr>
              <a:t>» </a:t>
            </a:r>
          </a:p>
          <a:p>
            <a:r>
              <a:rPr lang="ru-RU" dirty="0">
                <a:solidFill>
                  <a:schemeClr val="bg1"/>
                </a:solidFill>
              </a:rPr>
              <a:t>ООО ЗПА «</a:t>
            </a:r>
            <a:r>
              <a:rPr lang="ru-RU" dirty="0" err="1">
                <a:solidFill>
                  <a:schemeClr val="bg1"/>
                </a:solidFill>
              </a:rPr>
              <a:t>Спецавтотехника</a:t>
            </a:r>
            <a:r>
              <a:rPr lang="ru-RU" dirty="0">
                <a:solidFill>
                  <a:schemeClr val="bg1"/>
                </a:solidFill>
              </a:rPr>
              <a:t>» </a:t>
            </a:r>
          </a:p>
          <a:p>
            <a:r>
              <a:rPr lang="ru-RU" dirty="0">
                <a:solidFill>
                  <a:schemeClr val="bg1"/>
                </a:solidFill>
              </a:rPr>
              <a:t>ИП Осипова Е.С. (торговое наименование «Сила света МЧС») </a:t>
            </a:r>
          </a:p>
          <a:p>
            <a:r>
              <a:rPr lang="ru-RU" dirty="0">
                <a:solidFill>
                  <a:schemeClr val="bg1"/>
                </a:solidFill>
              </a:rPr>
              <a:t>ООО «</a:t>
            </a:r>
            <a:r>
              <a:rPr lang="ru-RU" dirty="0" err="1">
                <a:solidFill>
                  <a:schemeClr val="bg1"/>
                </a:solidFill>
              </a:rPr>
              <a:t>Миасский</a:t>
            </a:r>
            <a:r>
              <a:rPr lang="ru-RU" dirty="0">
                <a:solidFill>
                  <a:schemeClr val="bg1"/>
                </a:solidFill>
              </a:rPr>
              <a:t> Завод Электроники»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39326" y="1042992"/>
            <a:ext cx="39645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Участники Конкурса, </a:t>
            </a:r>
          </a:p>
          <a:p>
            <a:r>
              <a:rPr lang="ru-RU" sz="28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отмеченные дипломами: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03" y="-93731"/>
            <a:ext cx="1767409" cy="1249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28" y="86317"/>
            <a:ext cx="1011320" cy="1011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5" t="14612" r="9615"/>
          <a:stretch/>
        </p:blipFill>
        <p:spPr>
          <a:xfrm>
            <a:off x="-11990" y="-8468"/>
            <a:ext cx="5542241" cy="6866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18974" y="3002209"/>
            <a:ext cx="3063879" cy="3003819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flipH="1">
            <a:off x="0" y="1084724"/>
            <a:ext cx="990600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-8313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372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41" b="13771"/>
          <a:stretch/>
        </p:blipFill>
        <p:spPr>
          <a:xfrm rot="10800000">
            <a:off x="-6" y="-8469"/>
            <a:ext cx="9906005" cy="6874935"/>
          </a:xfrm>
          <a:prstGeom prst="rect">
            <a:avLst/>
          </a:prstGeom>
          <a:solidFill>
            <a:srgbClr val="2A2F69"/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66" b="10982"/>
          <a:stretch/>
        </p:blipFill>
        <p:spPr>
          <a:xfrm>
            <a:off x="1498737" y="-33251"/>
            <a:ext cx="9638584" cy="6891251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xmlns="" id="{75B1C734-42CB-4311-8905-2F41D09107C7}"/>
              </a:ext>
            </a:extLst>
          </p:cNvPr>
          <p:cNvSpPr txBox="1">
            <a:spLocks/>
          </p:cNvSpPr>
          <p:nvPr/>
        </p:nvSpPr>
        <p:spPr>
          <a:xfrm>
            <a:off x="1914870" y="677778"/>
            <a:ext cx="7991129" cy="6865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​</a:t>
            </a:r>
            <a:r>
              <a:rPr lang="ru-RU" sz="1800" b="1" dirty="0">
                <a:solidFill>
                  <a:schemeClr val="bg1"/>
                </a:solidFill>
              </a:rPr>
              <a:t>п</a:t>
            </a:r>
            <a:r>
              <a:rPr lang="ru-RU" sz="1800" b="1">
                <a:solidFill>
                  <a:schemeClr val="bg1"/>
                </a:solidFill>
                <a:latin typeface="GOST type B" panose="020B0500000000000000" pitchFamily="34" charset="0"/>
              </a:rPr>
              <a:t>роизводителей </a:t>
            </a:r>
            <a:r>
              <a:rPr lang="ru-RU" sz="1800" b="1" dirty="0">
                <a:solidFill>
                  <a:schemeClr val="bg1"/>
                </a:solidFill>
                <a:latin typeface="GOST type B" panose="020B0500000000000000" pitchFamily="34" charset="0"/>
              </a:rPr>
              <a:t>пожарно-технической продукции</a:t>
            </a:r>
            <a:br>
              <a:rPr lang="ru-RU" sz="1800" b="1" dirty="0">
                <a:solidFill>
                  <a:schemeClr val="bg1"/>
                </a:solidFill>
                <a:latin typeface="GOST type B" panose="020B0500000000000000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GOST type B" panose="020B0500000000000000" pitchFamily="34" charset="0"/>
              </a:rPr>
              <a:t>Российской Федерации и Республики Беларусь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86" y="4945038"/>
            <a:ext cx="2462651" cy="1155550"/>
          </a:xfrm>
          <a:prstGeom prst="rect">
            <a:avLst/>
          </a:prstGeom>
        </p:spPr>
      </p:pic>
      <p:sp>
        <p:nvSpPr>
          <p:cNvPr id="6" name="Title 21">
            <a:extLst>
              <a:ext uri="{FF2B5EF4-FFF2-40B4-BE49-F238E27FC236}">
                <a16:creationId xmlns:a16="http://schemas.microsoft.com/office/drawing/2014/main" xmlns="" id="{115C523A-AC40-4CBA-9DF4-B287ED32185D}"/>
              </a:ext>
            </a:extLst>
          </p:cNvPr>
          <p:cNvSpPr txBox="1">
            <a:spLocks/>
          </p:cNvSpPr>
          <p:nvPr/>
        </p:nvSpPr>
        <p:spPr>
          <a:xfrm>
            <a:off x="1914869" y="102260"/>
            <a:ext cx="7861327" cy="618183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latin typeface="GOST type B" panose="020B0500000000000000" pitchFamily="34" charset="0"/>
              </a:rPr>
              <a:t>Открытый конкурс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97852" y="6128619"/>
            <a:ext cx="1922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GOST type B" panose="020B0500000000000000" pitchFamily="34" charset="0"/>
                <a:ea typeface="+mj-ea"/>
                <a:cs typeface="+mj-cs"/>
              </a:rPr>
              <a:t>2023 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1370" y="1900932"/>
            <a:ext cx="76665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Департамент образовательной и научно-технической деятельности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Департамент международной деятельности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Главное управление пожарной охраны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Департамент тылового и технического обеспечения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ФГБУ ВНИИПО МЧС России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Академия ГПС МЧС России 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НИИ ПБ и ЧС МЧС Республики Беларусь </a:t>
            </a:r>
          </a:p>
          <a:p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ФАУ ДПО «Подольский учебный центр ФПС»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Главное управление МЧС России по г. Москве </a:t>
            </a:r>
            <a:b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Главное управление МЧС России по Московской области </a:t>
            </a:r>
          </a:p>
          <a:p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ФГКУ «Специальное управление ФПС № 3»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ГКУ «Пожарно-спасательный центр»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ea typeface="Times New Roman" panose="02020603050405020304" pitchFamily="18" charset="0"/>
              </a:rPr>
              <a:t>      ГКУ МО «МОСОБЛПОЖСПАС» и АО «ГАЗПРОМНЕФТЬ — МНПЗ»</a:t>
            </a:r>
            <a:endParaRPr lang="ru-RU" sz="1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-3" y="5970594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914159" y="1474654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1534692"/>
            <a:ext cx="990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a typeface="Times New Roman" panose="02020603050405020304" pitchFamily="18" charset="0"/>
              </a:rPr>
              <a:t>В организации и проведении Конкурса приняли участие:</a:t>
            </a:r>
            <a:endParaRPr lang="ru-RU" sz="14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3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9906000" cy="1537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21278" r="-182" b="37201"/>
          <a:stretch/>
        </p:blipFill>
        <p:spPr>
          <a:xfrm>
            <a:off x="-1" y="1537855"/>
            <a:ext cx="9950587" cy="310896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H="1">
            <a:off x="-1" y="1563731"/>
            <a:ext cx="9933961" cy="0"/>
          </a:xfrm>
          <a:prstGeom prst="line">
            <a:avLst/>
          </a:prstGeom>
          <a:ln w="57150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93435" y="1597921"/>
            <a:ext cx="3294332" cy="3294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663068"/>
            <a:ext cx="9906000" cy="21949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08305" y="96838"/>
            <a:ext cx="7541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Конкурсе приняло участие </a:t>
            </a:r>
          </a:p>
          <a:p>
            <a:r>
              <a:rPr lang="ru-RU" sz="2800" dirty="0">
                <a:solidFill>
                  <a:schemeClr val="bg1"/>
                </a:solidFill>
              </a:rPr>
              <a:t>         19 производителей</a:t>
            </a:r>
            <a:r>
              <a:rPr lang="ru-RU" dirty="0">
                <a:solidFill>
                  <a:schemeClr val="bg1"/>
                </a:solidFill>
              </a:rPr>
              <a:t>, ИЗ НИХ</a:t>
            </a:r>
          </a:p>
          <a:p>
            <a:r>
              <a:rPr lang="ru-RU" dirty="0">
                <a:solidFill>
                  <a:schemeClr val="bg1"/>
                </a:solidFill>
              </a:rPr>
              <a:t>                                 </a:t>
            </a:r>
            <a:r>
              <a:rPr lang="ru-RU" sz="2400" dirty="0">
                <a:solidFill>
                  <a:schemeClr val="bg1"/>
                </a:solidFill>
              </a:rPr>
              <a:t>8 производителей экипировки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                                           (Российской Федерации </a:t>
            </a:r>
            <a:r>
              <a:rPr lang="en-US" sz="1400" dirty="0">
                <a:solidFill>
                  <a:schemeClr val="bg1"/>
                </a:solidFill>
              </a:rPr>
              <a:t>– </a:t>
            </a:r>
            <a:r>
              <a:rPr lang="ru-RU" sz="1400" dirty="0">
                <a:solidFill>
                  <a:schemeClr val="bg1"/>
                </a:solidFill>
              </a:rPr>
              <a:t>5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и Республики Беларусь</a:t>
            </a:r>
            <a:r>
              <a:rPr lang="en-US" sz="1400" dirty="0">
                <a:solidFill>
                  <a:schemeClr val="bg1"/>
                </a:solidFill>
              </a:rPr>
              <a:t> - </a:t>
            </a:r>
            <a:r>
              <a:rPr lang="ru-RU" sz="1400" dirty="0">
                <a:solidFill>
                  <a:schemeClr val="bg1"/>
                </a:solidFill>
              </a:rPr>
              <a:t>3)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9647" y="1660573"/>
            <a:ext cx="67431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</a:rPr>
              <a:t>6</a:t>
            </a:r>
            <a:r>
              <a:rPr lang="ru-RU" sz="2400" b="1" dirty="0">
                <a:solidFill>
                  <a:schemeClr val="bg1"/>
                </a:solidFill>
              </a:rPr>
              <a:t> производителей пожарных автомобилей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       (Российской </a:t>
            </a:r>
            <a:r>
              <a:rPr lang="ru-RU" sz="2000" b="1" dirty="0">
                <a:solidFill>
                  <a:schemeClr val="bg1"/>
                </a:solidFill>
              </a:rPr>
              <a:t>Федерации</a:t>
            </a:r>
            <a:r>
              <a:rPr lang="ru-RU" sz="2000" dirty="0">
                <a:solidFill>
                  <a:schemeClr val="bg1"/>
                </a:solidFill>
              </a:rPr>
              <a:t> - 5 и  Республики Беларусь - 1)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5 производителей иной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              </a:t>
            </a:r>
            <a:r>
              <a:rPr lang="ru-RU" sz="2000" b="1" dirty="0">
                <a:solidFill>
                  <a:schemeClr val="bg1"/>
                </a:solidFill>
              </a:rPr>
              <a:t>пожарно-технической продукции 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58067" y="5739126"/>
            <a:ext cx="649978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r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</a:rPr>
              <a:t>Опрошено более </a:t>
            </a:r>
            <a:r>
              <a:rPr lang="ru-RU" sz="2800" b="1" dirty="0">
                <a:solidFill>
                  <a:schemeClr val="bg1"/>
                </a:solidFill>
              </a:rPr>
              <a:t>90</a:t>
            </a:r>
            <a:r>
              <a:rPr lang="ru-RU" sz="2400" dirty="0">
                <a:solidFill>
                  <a:schemeClr val="bg1"/>
                </a:solidFill>
              </a:rPr>
              <a:t> представителей экспертного и профессионального сообщества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3985" y="4751151"/>
            <a:ext cx="62786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Испытано более </a:t>
            </a:r>
            <a:r>
              <a:rPr lang="ru-RU" sz="2800" b="1" dirty="0">
                <a:solidFill>
                  <a:schemeClr val="bg1"/>
                </a:solidFill>
              </a:rPr>
              <a:t>140 единиц </a:t>
            </a:r>
          </a:p>
          <a:p>
            <a:r>
              <a:rPr lang="ru-RU" sz="2800" dirty="0">
                <a:solidFill>
                  <a:schemeClr val="bg1"/>
                </a:solidFill>
              </a:rPr>
              <a:t>            пожарно-технической продукции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11666" y="4181525"/>
            <a:ext cx="3294332" cy="329433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rot="10800000" flipH="1">
            <a:off x="-3" y="4654941"/>
            <a:ext cx="9933961" cy="0"/>
          </a:xfrm>
          <a:prstGeom prst="line">
            <a:avLst/>
          </a:prstGeom>
          <a:ln w="57150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0" y="6043350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77105"/>
            <a:ext cx="1767409" cy="12495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69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" y="0"/>
            <a:ext cx="9896948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7" r="29907" b="7512"/>
          <a:stretch/>
        </p:blipFill>
        <p:spPr>
          <a:xfrm>
            <a:off x="-16039" y="0"/>
            <a:ext cx="4653481" cy="68534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1171" y="1033570"/>
            <a:ext cx="4953000" cy="34317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Производители боевой одежды пожарного и экипировки от Российской Федерации:</a:t>
            </a:r>
            <a:endParaRPr lang="ru-RU" sz="17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ЗАО «АСО» </a:t>
            </a:r>
          </a:p>
          <a:p>
            <a:pPr marL="342900" indent="-342900"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ЗАО «ЭЛИОТ»</a:t>
            </a:r>
          </a:p>
          <a:p>
            <a:pPr marL="342900" indent="-342900"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АО «ФПГ ЭНЕРГОКОНТРАКТ» </a:t>
            </a:r>
          </a:p>
          <a:p>
            <a:pPr marL="342900" indent="-342900"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ООО «ВСВ Текс»</a:t>
            </a:r>
          </a:p>
          <a:p>
            <a:pPr marL="342900" indent="-342900"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ЗАО «Завод труд» </a:t>
            </a:r>
          </a:p>
          <a:p>
            <a:r>
              <a:rPr lang="ru-RU" sz="1700" dirty="0">
                <a:solidFill>
                  <a:schemeClr val="bg1"/>
                </a:solidFill>
              </a:rPr>
              <a:t> </a:t>
            </a:r>
          </a:p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Производители боевой одежды пожарного и экипировки от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Roboto"/>
              </a:rPr>
              <a:t>Республики Беларусь:</a:t>
            </a:r>
            <a:endParaRPr lang="ru-RU" sz="17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РПУП «Униформ»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УПП «</a:t>
            </a:r>
            <a:r>
              <a:rPr lang="ru-RU" sz="1700" dirty="0" err="1">
                <a:solidFill>
                  <a:schemeClr val="bg1"/>
                </a:solidFill>
              </a:rPr>
              <a:t>Вердимар</a:t>
            </a:r>
            <a:r>
              <a:rPr lang="ru-RU" sz="1700" dirty="0">
                <a:solidFill>
                  <a:schemeClr val="bg1"/>
                </a:solidFill>
              </a:rPr>
              <a:t>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700" dirty="0">
                <a:solidFill>
                  <a:schemeClr val="bg1"/>
                </a:solidFill>
              </a:rPr>
              <a:t>ОАО «Лента»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495" y="156515"/>
            <a:ext cx="4953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Производители пожарных автомобилей </a:t>
            </a:r>
          </a:p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от Российской Федерации: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ООО «ПК «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Техинком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-центр» 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АО «Великолукский завод </a:t>
            </a:r>
            <a:r>
              <a:rPr lang="ru-RU" sz="1600" dirty="0" err="1">
                <a:solidFill>
                  <a:schemeClr val="bg1"/>
                </a:solidFill>
                <a:latin typeface="Roboto"/>
              </a:rPr>
              <a:t>Лесхозмаш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ООО НПО «Машиностроения «Сварог»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Roboto"/>
              </a:rPr>
              <a:t>ООО «Приоритет»</a:t>
            </a:r>
          </a:p>
          <a:p>
            <a:pPr marL="342900" indent="-342900">
              <a:buAutoNum type="arabicPeriod"/>
            </a:pPr>
            <a:endParaRPr lang="ru-RU" sz="1600" dirty="0">
              <a:solidFill>
                <a:schemeClr val="bg1"/>
              </a:solidFill>
              <a:latin typeface="Roboto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Производители пожарных автомобилей </a:t>
            </a:r>
          </a:p>
          <a:p>
            <a:r>
              <a:rPr lang="ru-RU" sz="1600" b="1" dirty="0">
                <a:solidFill>
                  <a:schemeClr val="bg1"/>
                </a:solidFill>
                <a:latin typeface="Roboto"/>
              </a:rPr>
              <a:t>от</a:t>
            </a:r>
            <a:r>
              <a:rPr lang="ru-RU" sz="1600" dirty="0">
                <a:solidFill>
                  <a:schemeClr val="bg1"/>
                </a:solidFill>
                <a:latin typeface="Roboto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Roboto"/>
              </a:rPr>
              <a:t>Республики Беларусь:</a:t>
            </a:r>
          </a:p>
          <a:p>
            <a:r>
              <a:rPr lang="ru-RU" sz="1600" dirty="0">
                <a:solidFill>
                  <a:schemeClr val="bg1"/>
                </a:solidFill>
                <a:latin typeface="Roboto"/>
              </a:rPr>
              <a:t>1. ООО «ПОЖСНАБ»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484212" y="3563527"/>
            <a:ext cx="2486134" cy="23393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1240" y="5019557"/>
            <a:ext cx="57308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Производители иной пожарно-тех. продукции: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ООО «КОРУФАЙЕР»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ООО «Инженерный центр пожарной робототехники «ЭФЕР»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ИП Осипова Е.С. (торговое наименование «Сила света МЧС»)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ООО «Миасский Завод Электроники»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ООО «Мега Драйв»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ООО ЗПА «</a:t>
            </a:r>
            <a:r>
              <a:rPr lang="ru-RU" sz="1400" dirty="0" err="1">
                <a:solidFill>
                  <a:schemeClr val="bg1"/>
                </a:solidFill>
              </a:rPr>
              <a:t>Спецавтотехника</a:t>
            </a:r>
            <a:r>
              <a:rPr lang="ru-RU" sz="1400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  <p:sp>
        <p:nvSpPr>
          <p:cNvPr id="11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3177370" y="-406411"/>
            <a:ext cx="4685434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Участники </a:t>
            </a:r>
          </a:p>
          <a:p>
            <a:pPr algn="r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Конкурса</a:t>
            </a:r>
            <a:endParaRPr lang="en-US" sz="32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9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576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9" r="-1"/>
          <a:stretch/>
        </p:blipFill>
        <p:spPr>
          <a:xfrm>
            <a:off x="3128242" y="-1481"/>
            <a:ext cx="6777757" cy="6876107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0" y="6267796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987620" y="1156408"/>
            <a:ext cx="591838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221543" y="1200875"/>
            <a:ext cx="274263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Испытания боевой одежды пожарного в климатической камере проводились в течение </a:t>
            </a:r>
          </a:p>
          <a:p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минут, с  выполнением комплекса физических упражнений</a:t>
            </a:r>
          </a:p>
          <a:p>
            <a:endParaRPr lang="ru-RU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ru-RU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Температурный режим </a:t>
            </a:r>
          </a:p>
          <a:p>
            <a:pPr algn="r"/>
            <a:r>
              <a:rPr lang="ru-RU" sz="2800" dirty="0">
                <a:solidFill>
                  <a:schemeClr val="bg1"/>
                </a:solidFill>
              </a:rPr>
              <a:t>- 40</a:t>
            </a:r>
            <a:r>
              <a:rPr lang="ru-RU" sz="2800" baseline="30000" dirty="0">
                <a:solidFill>
                  <a:schemeClr val="bg1"/>
                </a:solidFill>
              </a:rPr>
              <a:t>о </a:t>
            </a:r>
            <a:r>
              <a:rPr lang="ru-RU" sz="2800" dirty="0">
                <a:solidFill>
                  <a:schemeClr val="bg1"/>
                </a:solidFill>
              </a:rPr>
              <a:t>С</a:t>
            </a:r>
          </a:p>
          <a:p>
            <a:pPr algn="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0" y="4039666"/>
            <a:ext cx="3050771" cy="3019583"/>
          </a:xfrm>
          <a:prstGeom prst="rect">
            <a:avLst/>
          </a:prstGeom>
        </p:spPr>
      </p:pic>
      <p:pic>
        <p:nvPicPr>
          <p:cNvPr id="9" name="Picture Placeholder 75" descr="Clipboard Partially Crossed outline">
            <a:extLst>
              <a:ext uri="{FF2B5EF4-FFF2-40B4-BE49-F238E27FC236}">
                <a16:creationId xmlns:a16="http://schemas.microsoft.com/office/drawing/2014/main" xmlns="" id="{0FA7962C-3AAE-40F0-8FDE-2ADF2BAC03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53" y="5317690"/>
            <a:ext cx="891334" cy="891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3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677135" y="4334272"/>
            <a:ext cx="2252203" cy="2278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22982"/>
          <a:stretch/>
        </p:blipFill>
        <p:spPr>
          <a:xfrm>
            <a:off x="-8313" y="0"/>
            <a:ext cx="7358411" cy="685800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1" y="6267796"/>
            <a:ext cx="9905061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3987620" y="1554422"/>
            <a:ext cx="5918380" cy="0"/>
          </a:xfrm>
          <a:prstGeom prst="line">
            <a:avLst/>
          </a:prstGeom>
          <a:ln w="28575">
            <a:solidFill>
              <a:srgbClr val="242C6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8" t="12675" r="17369" b="244"/>
          <a:stretch/>
        </p:blipFill>
        <p:spPr>
          <a:xfrm>
            <a:off x="3852356" y="3892163"/>
            <a:ext cx="2201288" cy="2187378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7736" r="21861" b="1887"/>
          <a:stretch/>
        </p:blipFill>
        <p:spPr>
          <a:xfrm>
            <a:off x="390220" y="3892163"/>
            <a:ext cx="2897878" cy="2782289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1023320" y="-93731"/>
            <a:ext cx="2911254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Климатическая камера</a:t>
            </a:r>
            <a:endParaRPr lang="en-US" sz="32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4" r="18845"/>
          <a:stretch/>
        </p:blipFill>
        <p:spPr>
          <a:xfrm>
            <a:off x="4508073" y="1669247"/>
            <a:ext cx="1726346" cy="1755447"/>
          </a:xfrm>
          <a:prstGeom prst="ellipse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 Placeholder 33">
            <a:extLst>
              <a:ext uri="{FF2B5EF4-FFF2-40B4-BE49-F238E27FC236}">
                <a16:creationId xmlns:a16="http://schemas.microsoft.com/office/drawing/2014/main" xmlns="" id="{3E796413-D756-477E-9170-1EF1E340CB07}"/>
              </a:ext>
            </a:extLst>
          </p:cNvPr>
          <p:cNvSpPr txBox="1">
            <a:spLocks/>
          </p:cNvSpPr>
          <p:nvPr/>
        </p:nvSpPr>
        <p:spPr>
          <a:xfrm>
            <a:off x="7440343" y="1725764"/>
            <a:ext cx="2326987" cy="41846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solidFill>
                  <a:schemeClr val="bg1"/>
                </a:solidFill>
              </a:rPr>
              <a:t>Стенд позволяет создавать широкий спектр климатических воздействий (температура: от - 70</a:t>
            </a:r>
            <a:r>
              <a:rPr lang="ru-RU" sz="1600" baseline="30000" dirty="0">
                <a:solidFill>
                  <a:schemeClr val="bg1"/>
                </a:solidFill>
              </a:rPr>
              <a:t>о </a:t>
            </a:r>
            <a:r>
              <a:rPr lang="ru-RU" sz="1600" dirty="0">
                <a:solidFill>
                  <a:schemeClr val="bg1"/>
                </a:solidFill>
              </a:rPr>
              <a:t>С до 70</a:t>
            </a:r>
            <a:r>
              <a:rPr lang="ru-RU" sz="1600" baseline="30000" dirty="0">
                <a:solidFill>
                  <a:schemeClr val="bg1"/>
                </a:solidFill>
              </a:rPr>
              <a:t>о</a:t>
            </a:r>
            <a:r>
              <a:rPr lang="ru-RU" sz="1600" dirty="0">
                <a:solidFill>
                  <a:schemeClr val="bg1"/>
                </a:solidFill>
              </a:rPr>
              <a:t>С, влажность:</a:t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от 10 до 98%), что позволяет проводить не только сертификационные испытания, но и исследования для актуализации существующих методик и разработки  перспективных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24819" y="119462"/>
            <a:ext cx="29112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</a:rPr>
              <a:t>камера тепла-холода-влажности для определения эргономических характеристик средств индивидуальной защиты</a:t>
            </a:r>
            <a:r>
              <a:rPr lang="ru-RU" sz="1400" dirty="0"/>
              <a:t> </a:t>
            </a:r>
            <a:r>
              <a:rPr lang="ru-RU" sz="1400" dirty="0">
                <a:solidFill>
                  <a:srgbClr val="FFFFFF"/>
                </a:solidFill>
              </a:rPr>
              <a:t>пожарных с участием </a:t>
            </a:r>
          </a:p>
          <a:p>
            <a:r>
              <a:rPr lang="ru-RU" sz="1400" dirty="0">
                <a:solidFill>
                  <a:srgbClr val="FFFFFF"/>
                </a:solidFill>
              </a:rPr>
              <a:t>испытателей-добровольцев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1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 r="15619" b="4808"/>
          <a:stretch/>
        </p:blipFill>
        <p:spPr>
          <a:xfrm rot="16200000">
            <a:off x="-322748" y="3834542"/>
            <a:ext cx="3422005" cy="2261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r="21682"/>
          <a:stretch/>
        </p:blipFill>
        <p:spPr>
          <a:xfrm>
            <a:off x="2661942" y="3254302"/>
            <a:ext cx="2837962" cy="3419652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1631147" y="3141583"/>
            <a:ext cx="3987619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6"/>
          <a:stretch/>
        </p:blipFill>
        <p:spPr>
          <a:xfrm rot="16200000">
            <a:off x="4394352" y="1346351"/>
            <a:ext cx="6862287" cy="41610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5" b="5297"/>
          <a:stretch/>
        </p:blipFill>
        <p:spPr>
          <a:xfrm>
            <a:off x="2016571" y="1319718"/>
            <a:ext cx="3512321" cy="1731052"/>
          </a:xfrm>
          <a:prstGeom prst="rect">
            <a:avLst/>
          </a:prstGeom>
        </p:spPr>
      </p:pic>
      <p:sp>
        <p:nvSpPr>
          <p:cNvPr id="19" name="Title 32">
            <a:extLst>
              <a:ext uri="{FF2B5EF4-FFF2-40B4-BE49-F238E27FC236}">
                <a16:creationId xmlns:a16="http://schemas.microsoft.com/office/drawing/2014/main" xmlns="" id="{4CDFAA45-882A-416F-A852-1A8343E4FECD}"/>
              </a:ext>
            </a:extLst>
          </p:cNvPr>
          <p:cNvSpPr txBox="1">
            <a:spLocks/>
          </p:cNvSpPr>
          <p:nvPr/>
        </p:nvSpPr>
        <p:spPr>
          <a:xfrm>
            <a:off x="1914871" y="-80905"/>
            <a:ext cx="4685434" cy="1439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Лабораторные </a:t>
            </a:r>
          </a:p>
          <a:p>
            <a:pPr algn="l"/>
            <a:r>
              <a:rPr lang="ru-RU" sz="3200" b="1" dirty="0">
                <a:solidFill>
                  <a:schemeClr val="bg1"/>
                </a:solidFill>
                <a:latin typeface="GOST type B" panose="020B0500000000000000" pitchFamily="34" charset="0"/>
              </a:rPr>
              <a:t>испытания боевой одежды пожарного</a:t>
            </a:r>
            <a:endParaRPr lang="en-US" sz="3200" b="1" dirty="0">
              <a:solidFill>
                <a:schemeClr val="bg1"/>
              </a:solidFill>
              <a:latin typeface="GOST type B" panose="020B0500000000000000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2" r="14477"/>
          <a:stretch/>
        </p:blipFill>
        <p:spPr>
          <a:xfrm flipH="1">
            <a:off x="187914" y="1297693"/>
            <a:ext cx="1828657" cy="1843890"/>
          </a:xfrm>
          <a:prstGeom prst="ellips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3950" y="4124949"/>
            <a:ext cx="2818378" cy="27317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893085" y="4923303"/>
            <a:ext cx="39299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</a:rPr>
              <a:t>Эргономическое испытания комплекта боевой одежды пожарного проводились посредством выполнения норматива по надеванию боевой одежды пожарного.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5601097" y="1348801"/>
            <a:ext cx="37064" cy="3763524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474" y="-93731"/>
            <a:ext cx="1767409" cy="12495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1" y="86317"/>
            <a:ext cx="1011320" cy="10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2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1148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r="2377"/>
          <a:stretch/>
        </p:blipFill>
        <p:spPr>
          <a:xfrm>
            <a:off x="6389783" y="1571604"/>
            <a:ext cx="3398867" cy="233853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b="21166"/>
          <a:stretch/>
        </p:blipFill>
        <p:spPr>
          <a:xfrm rot="5400000">
            <a:off x="-1713369" y="1713368"/>
            <a:ext cx="6858000" cy="3431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6" t="5737"/>
          <a:stretch/>
        </p:blipFill>
        <p:spPr>
          <a:xfrm>
            <a:off x="6400800" y="4043190"/>
            <a:ext cx="3387850" cy="27399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r="5206" b="4627"/>
          <a:stretch/>
        </p:blipFill>
        <p:spPr>
          <a:xfrm>
            <a:off x="3713895" y="3253618"/>
            <a:ext cx="2395959" cy="1850398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1" y="6267796"/>
            <a:ext cx="3576605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t="5627" b="1436"/>
          <a:stretch/>
        </p:blipFill>
        <p:spPr>
          <a:xfrm>
            <a:off x="3724101" y="5203034"/>
            <a:ext cx="2406027" cy="15801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046100" y="735114"/>
            <a:ext cx="2939280" cy="28489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" r="21305"/>
          <a:stretch/>
        </p:blipFill>
        <p:spPr>
          <a:xfrm>
            <a:off x="3749040" y="60371"/>
            <a:ext cx="3669288" cy="2933799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 flipH="1">
            <a:off x="3547855" y="1348801"/>
            <a:ext cx="37064" cy="3763524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576606" y="3141583"/>
            <a:ext cx="2632362" cy="0"/>
          </a:xfrm>
          <a:prstGeom prst="line">
            <a:avLst/>
          </a:prstGeom>
          <a:ln w="28575">
            <a:solidFill>
              <a:srgbClr val="97D2F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357" y="86317"/>
            <a:ext cx="1011320" cy="10113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332" y="-93731"/>
            <a:ext cx="1767409" cy="12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71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9386</TotalTime>
  <Words>1430</Words>
  <Application>Microsoft Office PowerPoint</Application>
  <PresentationFormat>Лист A4 (210x297 мм)</PresentationFormat>
  <Paragraphs>200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GOST type B</vt:lpstr>
      <vt:lpstr>Lato Light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Инспектор - Артемьева Т.Ю.</cp:lastModifiedBy>
  <cp:revision>159</cp:revision>
  <dcterms:created xsi:type="dcterms:W3CDTF">2023-06-23T08:36:05Z</dcterms:created>
  <dcterms:modified xsi:type="dcterms:W3CDTF">2023-08-17T12:05:23Z</dcterms:modified>
</cp:coreProperties>
</file>